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87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E711-7241-4396-AD14-C27CA1438627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94492-8B56-496D-950D-E965AA3D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naem-kak.ru/" TargetMode="External"/><Relationship Id="rId2" Type="http://schemas.openxmlformats.org/officeDocument/2006/relationships/hyperlink" Target="http://sch2000.ru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8786874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Общеобразовательная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школа – интернат № 28 </a:t>
            </a:r>
            <a:r>
              <a:rPr lang="en-US" dirty="0" smtClean="0">
                <a:solidFill>
                  <a:schemeClr val="tx1"/>
                </a:solidFill>
              </a:rPr>
              <a:t>VIII</a:t>
            </a:r>
            <a:r>
              <a:rPr lang="ru-RU" dirty="0" smtClean="0">
                <a:solidFill>
                  <a:schemeClr val="tx1"/>
                </a:solidFill>
              </a:rPr>
              <a:t> вида пос. </a:t>
            </a:r>
            <a:r>
              <a:rPr lang="ru-RU" dirty="0" err="1" smtClean="0">
                <a:solidFill>
                  <a:schemeClr val="tx1"/>
                </a:solidFill>
              </a:rPr>
              <a:t>Суворов-Черкесский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город – курорт Анапа Краснодарского края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aseline="30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500702"/>
            <a:ext cx="35719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Выполнил и провёл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учитель: Василенко Н.И.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Реальная помощь в продвижении к успеху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Скрытая инструкция деятельности, посылаемая субъекту для инициирования мыслительного образа предстоящей деятельности.</a:t>
            </a:r>
          </a:p>
          <a:p>
            <a:pPr lvl="0"/>
            <a:r>
              <a:rPr lang="ru-RU" dirty="0" smtClean="0"/>
              <a:t> Пути её выполнения.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bg2">
                    <a:lumMod val="50000"/>
                  </a:schemeClr>
                </a:solidFill>
              </a:rPr>
              <a:t>Краткое экспрессивное воздействие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788576"/>
          </a:xfrm>
        </p:spPr>
        <p:txBody>
          <a:bodyPr/>
          <a:lstStyle/>
          <a:p>
            <a:pPr lvl="0"/>
            <a:r>
              <a:rPr lang="ru-RU" dirty="0" smtClean="0"/>
              <a:t> Педагогическое внушение, собранное в яркий фокус: «За дело! Приступаем!»</a:t>
            </a:r>
          </a:p>
          <a:p>
            <a:endParaRPr lang="ru-RU" dirty="0"/>
          </a:p>
        </p:txBody>
      </p:sp>
      <p:pic>
        <p:nvPicPr>
          <p:cNvPr id="6" name="Содержимое 5" descr="P90513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982380"/>
            <a:ext cx="6786610" cy="4308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Оценивание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Оценка не производится в целом, она не произносится «сверху», она ставит акцент на деталях выполненной работы.</a:t>
            </a:r>
          </a:p>
          <a:p>
            <a:pPr lvl="0"/>
            <a:r>
              <a:rPr lang="ru-RU" dirty="0" smtClean="0"/>
              <a:t>Самооценка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428604"/>
            <a:ext cx="6429420" cy="167132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вспомогательной школы имеет дело с определенной категорией аномальных детей, с учениками, которые по особенностям психической деятельности существенно отличаются от своих нормально развивающихся сверстников. </a:t>
            </a:r>
          </a:p>
          <a:p>
            <a:endParaRPr lang="ru-RU" dirty="0"/>
          </a:p>
        </p:txBody>
      </p:sp>
      <p:pic>
        <p:nvPicPr>
          <p:cNvPr id="5" name="Содержимое 4" descr="P604039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2071678"/>
            <a:ext cx="6472254" cy="4371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7258072" cy="16713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 возможностям обучения умственно отсталые учащиеся  делятся на четыре группы.</a:t>
            </a:r>
          </a:p>
          <a:p>
            <a:endParaRPr lang="ru-RU" dirty="0"/>
          </a:p>
        </p:txBody>
      </p:sp>
      <p:pic>
        <p:nvPicPr>
          <p:cNvPr id="5" name="Содержимое 4" descr="P902125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I группа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уроках труда в младших и старших классах ученики, входящие в I группу, не испытывают серьезных затруднений в овладении </a:t>
            </a:r>
            <a:r>
              <a:rPr lang="ru-RU" dirty="0" err="1" smtClean="0"/>
              <a:t>общетрудовыми</a:t>
            </a:r>
            <a:r>
              <a:rPr lang="ru-RU" dirty="0" smtClean="0"/>
              <a:t> умениями. Однако в условиях фронтальной работы при изучении нового учебного материала, изготовлении конструктивно более сложных изделий у этих учащихся все лее проявляются затруднения в ориентировке и планировании работы. Им бывает, нужна дополнительная помощь в умственных трудовых действиях. Эту помощь они используют достаточно эффективно. Приобретенные знания и умения такие дети, как правило, не теряют, могут применять их при выполнении аналогичного и сравнительно нового изделия.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II группа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 уроках труда ученики 2 группы нуждаются в определенной помощи при нахождении той или иной особенности объекта, но их умение ориентироваться и планировать развивается успешно. Изделия, близкие по конструкции и плану работы, чаще всего выполняются ими самостоятельно и правильно. Исполнительская деятельность и словесные отчеты говорят об осознании детьми порядка действий. Ученики довольно успешно применяют имеющиеся знания и умения при выполнении новых изделий, но все же допускают ошибки, связанные с особенностями конструкций изделий, взаиморасположением деталей. В заготовках и развертках сразу разобраться не могут, прибегают к пробным действиям, обращаются за помощью к учителю.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III группа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трудовом обучении ученики 3 группы испытывают значительные затруднения при ориентировке в задании и планировании, что проявляется в большом количестве ошибок при изготовлении новых изделий; в основном эти ошибки на взаиморасположение деталей, несоблюдение заданных размеров.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IV группа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уроках трудового обучения у учащихся </a:t>
            </a:r>
          </a:p>
          <a:p>
            <a:pPr>
              <a:buNone/>
            </a:pPr>
            <a:r>
              <a:rPr lang="ru-RU" dirty="0" smtClean="0"/>
              <a:t>   4 группы тоже проявляется значительное отставание от одноклассников. Низкий уровень их возможностей проявляется, в первую очередь, при планировании и изготовлении объекта, в неадекватном переносе ранее известного в новые условия.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807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Успех рождает сильный дополнительный импульс, содействует становлению достоинства ученика, это залог положительного отношения к учению, школе, науке, труду как таковому. Таким образом, ситуация успеха становится фактором развития личности. Ситуация успеха субъективна и индивидуальна. Её переживает как ученик слабой успеваемости, так и ученик высокой продуктивной деятельности.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НАША ШКОЛА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DC169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3" y="1600200"/>
            <a:ext cx="74295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Franklin Gothic Demi" pitchFamily="34" charset="0"/>
              </a:rPr>
              <a:t>ОБУЧЕНИЕ  УСПЕХОМ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902125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2143116"/>
            <a:ext cx="3786214" cy="3040468"/>
          </a:xfrm>
        </p:spPr>
      </p:pic>
      <p:pic>
        <p:nvPicPr>
          <p:cNvPr id="6" name="Содержимое 5" descr="P106018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241600" y="1600200"/>
            <a:ext cx="35451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УСПЕХ В ЦВЕТОВОДСТВЕ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905134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8" name="Содержимое 7" descr="P905135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071934" y="1643051"/>
            <a:ext cx="371477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Успех в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сельхозтруде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Содержимое 16" descr="P9051310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18" name="Содержимое 17" descr="P905130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3"/>
            <a:ext cx="7500990" cy="10001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500174"/>
            <a:ext cx="6255488" cy="2571768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Центр системно -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деятельностной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педагогики «Школа 2000...»</a:t>
            </a:r>
          </a:p>
          <a:p>
            <a:pPr algn="l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http://sch2000.ru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Школьная тема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http://www.uznaem-kak.ru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60902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</a:schemeClr>
                </a:solidFill>
                <a:latin typeface="Franklin Gothic Demi" pitchFamily="34" charset="0"/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3786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Тема: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ОБУЧЕНИЕ И ВОСПИТАНИЕ УСПЕХОМ НА УРОКАХ ТРУДОВОГО ОБУЧЕНИЯ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ЦЕЛИ И ЗАДАЧИ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latin typeface="Franklin Gothic Demi" pitchFamily="34" charset="0"/>
              </a:rPr>
              <a:t>Познакомить с научно-методическими и психологическими подходами к принципу воспитания и обучения успехом.</a:t>
            </a:r>
          </a:p>
          <a:p>
            <a:r>
              <a:rPr lang="ru-RU" sz="2800" dirty="0" smtClean="0">
                <a:latin typeface="Franklin Gothic Demi" pitchFamily="34" charset="0"/>
              </a:rPr>
              <a:t>Осознание и осмысление учителем основных условий ситуации успеха.</a:t>
            </a:r>
          </a:p>
          <a:p>
            <a:r>
              <a:rPr lang="ru-RU" sz="2800" dirty="0" smtClean="0">
                <a:latin typeface="Franklin Gothic Demi" pitchFamily="34" charset="0"/>
              </a:rPr>
              <a:t>Проектирование позитивных программ действий для созданий ситуаций успеха на уроках.</a:t>
            </a:r>
          </a:p>
          <a:p>
            <a:r>
              <a:rPr lang="ru-RU" sz="2800" dirty="0" smtClean="0">
                <a:latin typeface="Franklin Gothic Demi" pitchFamily="34" charset="0"/>
              </a:rPr>
              <a:t>Способствовать формированию у педагогов потребности использования в своей работе принципа «Успех порождает успех».</a:t>
            </a:r>
          </a:p>
          <a:p>
            <a:endParaRPr lang="ru-RU" sz="2800" dirty="0" smtClean="0">
              <a:latin typeface="Franklin Gothic Demi" pitchFamily="34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500042"/>
            <a:ext cx="7242048" cy="5037786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Нет детей </a:t>
            </a:r>
            <a:r>
              <a:rPr kumimoji="0" lang="ru-RU" sz="61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— </a:t>
            </a: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есть люди, но с иным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100" b="1" i="1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масштабом понятий, иными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1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источниками опыта, иными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100" b="1" i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Franklin Gothic Dem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стремлениями, иной игрой чувств.</a:t>
            </a:r>
            <a:b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61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>                             </a:t>
            </a:r>
            <a:r>
              <a:rPr kumimoji="0" lang="ru-RU" sz="44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Януш</a:t>
            </a:r>
            <a:r>
              <a:rPr kumimoji="0" lang="ru-RU" sz="4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Корчак</a:t>
            </a:r>
            <a: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Franklin Gothic Demi" pitchFamily="34" charset="0"/>
                <a:ea typeface="+mj-ea"/>
                <a:cs typeface="+mj-cs"/>
              </a:rPr>
            </a:b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Создание ситуации успеха на уроке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P905128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178300" y="2000240"/>
            <a:ext cx="3822724" cy="3183344"/>
          </a:xfrm>
        </p:spPr>
      </p:pic>
      <p:pic>
        <p:nvPicPr>
          <p:cNvPr id="7" name="Содержимое 6" descr="P902124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142844" y="2000240"/>
            <a:ext cx="3835431" cy="3183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Атмосфера доброжелательности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 Улыбка.</a:t>
            </a:r>
          </a:p>
          <a:p>
            <a:pPr lvl="0"/>
            <a:r>
              <a:rPr lang="ru-RU" dirty="0" smtClean="0"/>
              <a:t> Добрый взгляд.</a:t>
            </a:r>
          </a:p>
          <a:p>
            <a:pPr lvl="0"/>
            <a:r>
              <a:rPr lang="ru-RU" dirty="0" smtClean="0"/>
              <a:t> Внимание друг к другу.</a:t>
            </a:r>
          </a:p>
          <a:p>
            <a:pPr lvl="0"/>
            <a:r>
              <a:rPr lang="ru-RU" dirty="0" smtClean="0"/>
              <a:t> Интерес к каждому.</a:t>
            </a:r>
          </a:p>
          <a:p>
            <a:pPr lvl="0"/>
            <a:r>
              <a:rPr lang="ru-RU" dirty="0" smtClean="0"/>
              <a:t> Приветливость.</a:t>
            </a:r>
          </a:p>
          <a:p>
            <a:pPr lvl="0"/>
            <a:r>
              <a:rPr lang="ru-RU" dirty="0" smtClean="0"/>
              <a:t> Расположенность.</a:t>
            </a:r>
          </a:p>
          <a:p>
            <a:pPr lvl="0"/>
            <a:r>
              <a:rPr lang="ru-RU" dirty="0" smtClean="0"/>
              <a:t> Мягкие жесты.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Снятие страха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i="1" dirty="0" smtClean="0"/>
              <a:t>  </a:t>
            </a:r>
            <a:r>
              <a:rPr lang="ru-RU" dirty="0" smtClean="0"/>
              <a:t>Авансирование детей перед тем, как они приступят к реализации поставленной задачи. Авансировать успех – значит объявить о положительных результатах до того, как они получены. Данная операция увеличивает меру уверенности в себе ребёнка, повышает активность и его свободу. (Приём персональной исключительности, основанием служит любое соответствующее предлагаемой деятельности достоинство школьника: физическая сила, чёткость мышления, оригинальность восприятия, хорошая память, находчивость и т. п. 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Высокая мотивация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dirty="0" smtClean="0"/>
              <a:t> Высокая мотивация </a:t>
            </a:r>
            <a:r>
              <a:rPr lang="ru-RU" dirty="0" smtClean="0"/>
              <a:t>предлагаемых действий: во имя чего?</a:t>
            </a:r>
          </a:p>
          <a:p>
            <a:pPr lvl="0"/>
            <a:r>
              <a:rPr lang="ru-RU" dirty="0" smtClean="0"/>
              <a:t> Ради чего? </a:t>
            </a:r>
          </a:p>
          <a:p>
            <a:pPr lvl="0"/>
            <a:r>
              <a:rPr lang="ru-RU" dirty="0" smtClean="0"/>
              <a:t>Зачем?</a:t>
            </a:r>
          </a:p>
          <a:p>
            <a:pPr lvl="0"/>
            <a:r>
              <a:rPr lang="ru-RU" dirty="0" smtClean="0"/>
              <a:t> Мотив – сильнейший механизм.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681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      Общеобразовательная  школа – интернат № 28 VIII вида пос. Суворов-Черкесский,  город – курорт Анапа Краснодарского края    </vt:lpstr>
      <vt:lpstr>НАША ШКОЛА</vt:lpstr>
      <vt:lpstr>Тема:  ОБУЧЕНИЕ И ВОСПИТАНИЕ УСПЕХОМ НА УРОКАХ ТРУДОВОГО ОБУЧЕНИЯ </vt:lpstr>
      <vt:lpstr>ЦЕЛИ И ЗАДАЧИ</vt:lpstr>
      <vt:lpstr>Слайд 5</vt:lpstr>
      <vt:lpstr>Создание ситуации успеха на уроке </vt:lpstr>
      <vt:lpstr>Атмосфера доброжелательности</vt:lpstr>
      <vt:lpstr>Снятие страха</vt:lpstr>
      <vt:lpstr>Высокая мотивация</vt:lpstr>
      <vt:lpstr>Реальная помощь в продвижении к успеху</vt:lpstr>
      <vt:lpstr>Краткое экспрессивное воздействие</vt:lpstr>
      <vt:lpstr>Оценивание</vt:lpstr>
      <vt:lpstr>Слайд 13</vt:lpstr>
      <vt:lpstr>Слайд 14</vt:lpstr>
      <vt:lpstr>I группа</vt:lpstr>
      <vt:lpstr>II группа</vt:lpstr>
      <vt:lpstr>III группа </vt:lpstr>
      <vt:lpstr>IV группа </vt:lpstr>
      <vt:lpstr>Успех рождает сильный дополнительный импульс, содействует становлению достоинства ученика, это залог положительного отношения к учению, школе, науке, труду как таковому. Таким образом, ситуация успеха становится фактором развития личности. Ситуация успеха субъективна и индивидуальна. Её переживает как ученик слабой успеваемости, так и ученик высокой продуктивной деятельности.</vt:lpstr>
      <vt:lpstr>ОБУЧЕНИЕ  УСПЕХОМ</vt:lpstr>
      <vt:lpstr>УСПЕХ В ЦВЕТОВОДСТВЕ</vt:lpstr>
      <vt:lpstr>Успех в сельхозтруде</vt:lpstr>
      <vt:lpstr>Использованные 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ляля</dc:title>
  <cp:lastModifiedBy>Admin</cp:lastModifiedBy>
  <cp:revision>43</cp:revision>
  <dcterms:modified xsi:type="dcterms:W3CDTF">2013-01-12T18:29:53Z</dcterms:modified>
</cp:coreProperties>
</file>