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5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66A694-B34F-4284-9DC8-1A12F572F99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047764-CF88-45FB-96E4-82527E417A59}">
      <dgm:prSet phldrT="[Текст]" custT="1"/>
      <dgm:spPr/>
      <dgm:t>
        <a:bodyPr/>
        <a:lstStyle/>
        <a:p>
          <a:r>
            <a:rPr lang="ru-RU" sz="2800" dirty="0" smtClean="0"/>
            <a:t>Первый период обучения</a:t>
          </a:r>
          <a:endParaRPr lang="ru-RU" sz="2800" dirty="0"/>
        </a:p>
      </dgm:t>
    </dgm:pt>
    <dgm:pt modelId="{9200B2B3-2C76-4952-8921-3555297C0AAF}" type="parTrans" cxnId="{B54BB6E3-AB92-4E9B-9766-F6AD1304A717}">
      <dgm:prSet/>
      <dgm:spPr/>
      <dgm:t>
        <a:bodyPr/>
        <a:lstStyle/>
        <a:p>
          <a:endParaRPr lang="ru-RU"/>
        </a:p>
      </dgm:t>
    </dgm:pt>
    <dgm:pt modelId="{9D06A694-1412-42CA-9C8C-D435C67C0C83}" type="sibTrans" cxnId="{B54BB6E3-AB92-4E9B-9766-F6AD1304A717}">
      <dgm:prSet/>
      <dgm:spPr/>
      <dgm:t>
        <a:bodyPr/>
        <a:lstStyle/>
        <a:p>
          <a:endParaRPr lang="ru-RU"/>
        </a:p>
      </dgm:t>
    </dgm:pt>
    <dgm:pt modelId="{B43017F8-D49C-417C-ACAB-B402F28A35CB}">
      <dgm:prSet phldrT="[Текст]" custT="1"/>
      <dgm:spPr/>
      <dgm:t>
        <a:bodyPr/>
        <a:lstStyle/>
        <a:p>
          <a:r>
            <a:rPr lang="ru-RU" sz="2000" dirty="0" smtClean="0"/>
            <a:t>Буквы А О У И Ы М Х Н</a:t>
          </a:r>
          <a:endParaRPr lang="ru-RU" sz="2000" dirty="0"/>
        </a:p>
      </dgm:t>
    </dgm:pt>
    <dgm:pt modelId="{C77CBD02-849C-46C1-84DD-BD5328A993C6}" type="parTrans" cxnId="{ECB81080-707E-4EB7-8572-2FF4F343C1C0}">
      <dgm:prSet/>
      <dgm:spPr/>
      <dgm:t>
        <a:bodyPr/>
        <a:lstStyle/>
        <a:p>
          <a:endParaRPr lang="ru-RU"/>
        </a:p>
      </dgm:t>
    </dgm:pt>
    <dgm:pt modelId="{779D7C5A-EFBC-431D-BAD9-3A39E4EA0D7B}" type="sibTrans" cxnId="{ECB81080-707E-4EB7-8572-2FF4F343C1C0}">
      <dgm:prSet/>
      <dgm:spPr/>
      <dgm:t>
        <a:bodyPr/>
        <a:lstStyle/>
        <a:p>
          <a:endParaRPr lang="ru-RU"/>
        </a:p>
      </dgm:t>
    </dgm:pt>
    <dgm:pt modelId="{9C277A6A-7F34-4409-99EA-105931FEAFDF}">
      <dgm:prSet phldrT="[Текст]" custT="1"/>
      <dgm:spPr/>
      <dgm:t>
        <a:bodyPr/>
        <a:lstStyle/>
        <a:p>
          <a:r>
            <a:rPr lang="ru-RU" sz="2000" dirty="0" smtClean="0"/>
            <a:t>Цель:</a:t>
          </a:r>
          <a:endParaRPr lang="ru-RU" sz="2000" dirty="0"/>
        </a:p>
      </dgm:t>
    </dgm:pt>
    <dgm:pt modelId="{453580D2-DFC9-48C5-B4C6-46946AFD3234}" type="parTrans" cxnId="{B043B572-D15F-4ABB-B0DC-C3D96575969C}">
      <dgm:prSet/>
      <dgm:spPr/>
      <dgm:t>
        <a:bodyPr/>
        <a:lstStyle/>
        <a:p>
          <a:endParaRPr lang="ru-RU"/>
        </a:p>
      </dgm:t>
    </dgm:pt>
    <dgm:pt modelId="{02C4270A-FB1F-49F7-894B-C9F108EA3390}" type="sibTrans" cxnId="{B043B572-D15F-4ABB-B0DC-C3D96575969C}">
      <dgm:prSet/>
      <dgm:spPr/>
      <dgm:t>
        <a:bodyPr/>
        <a:lstStyle/>
        <a:p>
          <a:endParaRPr lang="ru-RU"/>
        </a:p>
      </dgm:t>
    </dgm:pt>
    <dgm:pt modelId="{52D9C6DE-534F-43D0-B02C-55B3FD7E6DC2}">
      <dgm:prSet phldrT="[Текст]" custT="1"/>
      <dgm:spPr/>
      <dgm:t>
        <a:bodyPr/>
        <a:lstStyle/>
        <a:p>
          <a:r>
            <a:rPr lang="ru-RU" sz="1600" dirty="0" smtClean="0"/>
            <a:t>Закрепление навыка правильного слитного осознанного чтения</a:t>
          </a:r>
          <a:endParaRPr lang="ru-RU" sz="1600" dirty="0"/>
        </a:p>
      </dgm:t>
    </dgm:pt>
    <dgm:pt modelId="{0DA83A05-377E-4A0B-8EE9-F4840FA1D506}" type="parTrans" cxnId="{05A74F95-C25D-4BBB-AEFC-C77DD3D03CD1}">
      <dgm:prSet/>
      <dgm:spPr/>
      <dgm:t>
        <a:bodyPr/>
        <a:lstStyle/>
        <a:p>
          <a:endParaRPr lang="ru-RU"/>
        </a:p>
      </dgm:t>
    </dgm:pt>
    <dgm:pt modelId="{A60A9156-478E-4C08-AE48-75F8698AC0B4}" type="sibTrans" cxnId="{05A74F95-C25D-4BBB-AEFC-C77DD3D03CD1}">
      <dgm:prSet/>
      <dgm:spPr/>
      <dgm:t>
        <a:bodyPr/>
        <a:lstStyle/>
        <a:p>
          <a:endParaRPr lang="ru-RU"/>
        </a:p>
      </dgm:t>
    </dgm:pt>
    <dgm:pt modelId="{4F21A64E-5A14-4396-B2A1-A5647AACCA43}">
      <dgm:prSet phldrT="[Текст]" custT="1"/>
      <dgm:spPr/>
      <dgm:t>
        <a:bodyPr/>
        <a:lstStyle/>
        <a:p>
          <a:r>
            <a:rPr lang="ru-RU" sz="2000" dirty="0" smtClean="0"/>
            <a:t>Инструкция: </a:t>
          </a:r>
          <a:endParaRPr lang="ru-RU" sz="2000" dirty="0"/>
        </a:p>
      </dgm:t>
    </dgm:pt>
    <dgm:pt modelId="{8CA3B64C-F564-4535-8A86-AAA837A94907}" type="parTrans" cxnId="{9D42865D-4F88-4FC5-B54C-9C6F7EC78E0A}">
      <dgm:prSet/>
      <dgm:spPr/>
      <dgm:t>
        <a:bodyPr/>
        <a:lstStyle/>
        <a:p>
          <a:endParaRPr lang="ru-RU"/>
        </a:p>
      </dgm:t>
    </dgm:pt>
    <dgm:pt modelId="{A39DAD28-A2A2-47B8-8A35-940DCD46FFF7}" type="sibTrans" cxnId="{9D42865D-4F88-4FC5-B54C-9C6F7EC78E0A}">
      <dgm:prSet/>
      <dgm:spPr/>
      <dgm:t>
        <a:bodyPr/>
        <a:lstStyle/>
        <a:p>
          <a:endParaRPr lang="ru-RU"/>
        </a:p>
      </dgm:t>
    </dgm:pt>
    <dgm:pt modelId="{E66AE85D-3B88-4BE8-8C24-71AA5DDF74A3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Ребёнку даётся инструкция найти как можно быстрее заданный слог. Он наводит курсор на слог и щёлкает по нему. Затем взрослый называет 2-ой слог – ребёнок находит. Слово прочитывается. Чтобы проверить правильность ответа, надо нажать на зелёную кнопочку – появляется картинка.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4C46A47-FF04-4533-86E1-A90BF880DBCF}" type="parTrans" cxnId="{AD3F0868-966D-4760-A547-E0FC9B70408E}">
      <dgm:prSet/>
      <dgm:spPr/>
      <dgm:t>
        <a:bodyPr/>
        <a:lstStyle/>
        <a:p>
          <a:endParaRPr lang="ru-RU"/>
        </a:p>
      </dgm:t>
    </dgm:pt>
    <dgm:pt modelId="{FA8552A7-846E-4B40-B8A3-B601C97CCD4A}" type="sibTrans" cxnId="{AD3F0868-966D-4760-A547-E0FC9B70408E}">
      <dgm:prSet/>
      <dgm:spPr/>
      <dgm:t>
        <a:bodyPr/>
        <a:lstStyle/>
        <a:p>
          <a:endParaRPr lang="ru-RU"/>
        </a:p>
      </dgm:t>
    </dgm:pt>
    <dgm:pt modelId="{252CFBA2-A9E5-45FA-B323-3527A608FDBF}">
      <dgm:prSet phldrT="[Текст]" custT="1"/>
      <dgm:spPr/>
      <dgm:t>
        <a:bodyPr/>
        <a:lstStyle/>
        <a:p>
          <a:r>
            <a:rPr lang="ru-RU" sz="1600" dirty="0" smtClean="0"/>
            <a:t>Формирование навыка узнавания слога «в лицо»</a:t>
          </a:r>
          <a:endParaRPr lang="ru-RU" sz="1600" dirty="0"/>
        </a:p>
      </dgm:t>
    </dgm:pt>
    <dgm:pt modelId="{54D94B9F-FD06-423A-906A-32E37ABF8226}" type="parTrans" cxnId="{0180AF2B-9F3D-488E-8FB2-0E0ED3B3F310}">
      <dgm:prSet/>
      <dgm:spPr/>
      <dgm:t>
        <a:bodyPr/>
        <a:lstStyle/>
        <a:p>
          <a:endParaRPr lang="ru-RU"/>
        </a:p>
      </dgm:t>
    </dgm:pt>
    <dgm:pt modelId="{183544C6-98E2-4C06-ADA0-E3A344E37BAC}" type="sibTrans" cxnId="{0180AF2B-9F3D-488E-8FB2-0E0ED3B3F310}">
      <dgm:prSet/>
      <dgm:spPr/>
      <dgm:t>
        <a:bodyPr/>
        <a:lstStyle/>
        <a:p>
          <a:endParaRPr lang="ru-RU"/>
        </a:p>
      </dgm:t>
    </dgm:pt>
    <dgm:pt modelId="{79388607-73E6-4E16-8448-379BB2227735}" type="pres">
      <dgm:prSet presAssocID="{CC66A694-B34F-4284-9DC8-1A12F572F9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DB7090-AA07-49A6-908F-E3C5A1217B53}" type="pres">
      <dgm:prSet presAssocID="{9A047764-CF88-45FB-96E4-82527E417A59}" presName="parentLin" presStyleCnt="0"/>
      <dgm:spPr/>
    </dgm:pt>
    <dgm:pt modelId="{71C10DFE-0BE8-4777-80B0-BA049FDDBAC1}" type="pres">
      <dgm:prSet presAssocID="{9A047764-CF88-45FB-96E4-82527E417A5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CE9B37C-64C9-4823-A6E2-5E51B6D782C7}" type="pres">
      <dgm:prSet presAssocID="{9A047764-CF88-45FB-96E4-82527E417A5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7D5C3-069E-425D-9EB5-CCA879CA8A00}" type="pres">
      <dgm:prSet presAssocID="{9A047764-CF88-45FB-96E4-82527E417A59}" presName="negativeSpace" presStyleCnt="0"/>
      <dgm:spPr/>
    </dgm:pt>
    <dgm:pt modelId="{F8FEEA0A-12E2-45EF-83E1-FFFE650CE020}" type="pres">
      <dgm:prSet presAssocID="{9A047764-CF88-45FB-96E4-82527E417A5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87A0EC-F6B0-4080-9F46-8533E110C816}" type="pres">
      <dgm:prSet presAssocID="{9D06A694-1412-42CA-9C8C-D435C67C0C83}" presName="spaceBetweenRectangles" presStyleCnt="0"/>
      <dgm:spPr/>
    </dgm:pt>
    <dgm:pt modelId="{AA9653CC-247B-4E98-99B0-90AA8BF1BC9F}" type="pres">
      <dgm:prSet presAssocID="{9C277A6A-7F34-4409-99EA-105931FEAFDF}" presName="parentLin" presStyleCnt="0"/>
      <dgm:spPr/>
    </dgm:pt>
    <dgm:pt modelId="{CB846A8C-19A2-41EB-85DC-D864DF4FF9CA}" type="pres">
      <dgm:prSet presAssocID="{9C277A6A-7F34-4409-99EA-105931FEAFD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C3B8B29-7AF0-4FDC-AB71-1794C315140A}" type="pres">
      <dgm:prSet presAssocID="{9C277A6A-7F34-4409-99EA-105931FEAFD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72F2F-6391-4E18-B0BF-AD5A57C08BAE}" type="pres">
      <dgm:prSet presAssocID="{9C277A6A-7F34-4409-99EA-105931FEAFDF}" presName="negativeSpace" presStyleCnt="0"/>
      <dgm:spPr/>
    </dgm:pt>
    <dgm:pt modelId="{8A9ED415-58E3-4316-A44E-D093BFDC8C54}" type="pres">
      <dgm:prSet presAssocID="{9C277A6A-7F34-4409-99EA-105931FEAFD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7C7FA-E151-4A84-A532-21F522AD8898}" type="pres">
      <dgm:prSet presAssocID="{02C4270A-FB1F-49F7-894B-C9F108EA3390}" presName="spaceBetweenRectangles" presStyleCnt="0"/>
      <dgm:spPr/>
    </dgm:pt>
    <dgm:pt modelId="{70D56251-9D44-4761-ADE5-7F28ED2F83D8}" type="pres">
      <dgm:prSet presAssocID="{4F21A64E-5A14-4396-B2A1-A5647AACCA43}" presName="parentLin" presStyleCnt="0"/>
      <dgm:spPr/>
    </dgm:pt>
    <dgm:pt modelId="{464A14AC-3178-410C-AF2E-8DEBF8BA241E}" type="pres">
      <dgm:prSet presAssocID="{4F21A64E-5A14-4396-B2A1-A5647AACCA4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34C0C49-AE5D-441A-BFE8-4EE62C1D2B5A}" type="pres">
      <dgm:prSet presAssocID="{4F21A64E-5A14-4396-B2A1-A5647AACCA4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E2AE1-742A-4B08-8A1E-5B93D878CA5E}" type="pres">
      <dgm:prSet presAssocID="{4F21A64E-5A14-4396-B2A1-A5647AACCA43}" presName="negativeSpace" presStyleCnt="0"/>
      <dgm:spPr/>
    </dgm:pt>
    <dgm:pt modelId="{E4AF39F7-360E-4A5B-8441-546F6D16D814}" type="pres">
      <dgm:prSet presAssocID="{4F21A64E-5A14-4396-B2A1-A5647AACCA4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4BB6E3-AB92-4E9B-9766-F6AD1304A717}" srcId="{CC66A694-B34F-4284-9DC8-1A12F572F99E}" destId="{9A047764-CF88-45FB-96E4-82527E417A59}" srcOrd="0" destOrd="0" parTransId="{9200B2B3-2C76-4952-8921-3555297C0AAF}" sibTransId="{9D06A694-1412-42CA-9C8C-D435C67C0C83}"/>
    <dgm:cxn modelId="{3667A60E-A76F-4808-B653-FCEC2AD0E611}" type="presOf" srcId="{9C277A6A-7F34-4409-99EA-105931FEAFDF}" destId="{6C3B8B29-7AF0-4FDC-AB71-1794C315140A}" srcOrd="1" destOrd="0" presId="urn:microsoft.com/office/officeart/2005/8/layout/list1"/>
    <dgm:cxn modelId="{A66C48EC-4B41-4E06-86D6-0455751FD977}" type="presOf" srcId="{252CFBA2-A9E5-45FA-B323-3527A608FDBF}" destId="{8A9ED415-58E3-4316-A44E-D093BFDC8C54}" srcOrd="0" destOrd="1" presId="urn:microsoft.com/office/officeart/2005/8/layout/list1"/>
    <dgm:cxn modelId="{50566223-4C90-4700-8E16-A373DD299900}" type="presOf" srcId="{B43017F8-D49C-417C-ACAB-B402F28A35CB}" destId="{F8FEEA0A-12E2-45EF-83E1-FFFE650CE020}" srcOrd="0" destOrd="0" presId="urn:microsoft.com/office/officeart/2005/8/layout/list1"/>
    <dgm:cxn modelId="{0DCB62EC-4CE7-4395-BEB5-0C152C0F5F88}" type="presOf" srcId="{52D9C6DE-534F-43D0-B02C-55B3FD7E6DC2}" destId="{8A9ED415-58E3-4316-A44E-D093BFDC8C54}" srcOrd="0" destOrd="0" presId="urn:microsoft.com/office/officeart/2005/8/layout/list1"/>
    <dgm:cxn modelId="{05A74F95-C25D-4BBB-AEFC-C77DD3D03CD1}" srcId="{9C277A6A-7F34-4409-99EA-105931FEAFDF}" destId="{52D9C6DE-534F-43D0-B02C-55B3FD7E6DC2}" srcOrd="0" destOrd="0" parTransId="{0DA83A05-377E-4A0B-8EE9-F4840FA1D506}" sibTransId="{A60A9156-478E-4C08-AE48-75F8698AC0B4}"/>
    <dgm:cxn modelId="{ECB81080-707E-4EB7-8572-2FF4F343C1C0}" srcId="{9A047764-CF88-45FB-96E4-82527E417A59}" destId="{B43017F8-D49C-417C-ACAB-B402F28A35CB}" srcOrd="0" destOrd="0" parTransId="{C77CBD02-849C-46C1-84DD-BD5328A993C6}" sibTransId="{779D7C5A-EFBC-431D-BAD9-3A39E4EA0D7B}"/>
    <dgm:cxn modelId="{C4AAE8AC-E423-4ED7-812E-1E9CA40B615F}" type="presOf" srcId="{9C277A6A-7F34-4409-99EA-105931FEAFDF}" destId="{CB846A8C-19A2-41EB-85DC-D864DF4FF9CA}" srcOrd="0" destOrd="0" presId="urn:microsoft.com/office/officeart/2005/8/layout/list1"/>
    <dgm:cxn modelId="{0180AF2B-9F3D-488E-8FB2-0E0ED3B3F310}" srcId="{9C277A6A-7F34-4409-99EA-105931FEAFDF}" destId="{252CFBA2-A9E5-45FA-B323-3527A608FDBF}" srcOrd="1" destOrd="0" parTransId="{54D94B9F-FD06-423A-906A-32E37ABF8226}" sibTransId="{183544C6-98E2-4C06-ADA0-E3A344E37BAC}"/>
    <dgm:cxn modelId="{CADA460B-3B4A-45CD-9C86-B0197791A09A}" type="presOf" srcId="{E66AE85D-3B88-4BE8-8C24-71AA5DDF74A3}" destId="{E4AF39F7-360E-4A5B-8441-546F6D16D814}" srcOrd="0" destOrd="0" presId="urn:microsoft.com/office/officeart/2005/8/layout/list1"/>
    <dgm:cxn modelId="{AD3F0868-966D-4760-A547-E0FC9B70408E}" srcId="{4F21A64E-5A14-4396-B2A1-A5647AACCA43}" destId="{E66AE85D-3B88-4BE8-8C24-71AA5DDF74A3}" srcOrd="0" destOrd="0" parTransId="{04C46A47-FF04-4533-86E1-A90BF880DBCF}" sibTransId="{FA8552A7-846E-4B40-B8A3-B601C97CCD4A}"/>
    <dgm:cxn modelId="{B043B572-D15F-4ABB-B0DC-C3D96575969C}" srcId="{CC66A694-B34F-4284-9DC8-1A12F572F99E}" destId="{9C277A6A-7F34-4409-99EA-105931FEAFDF}" srcOrd="1" destOrd="0" parTransId="{453580D2-DFC9-48C5-B4C6-46946AFD3234}" sibTransId="{02C4270A-FB1F-49F7-894B-C9F108EA3390}"/>
    <dgm:cxn modelId="{9AD3CE3A-3221-43D2-82CE-86CBD39CD277}" type="presOf" srcId="{9A047764-CF88-45FB-96E4-82527E417A59}" destId="{FCE9B37C-64C9-4823-A6E2-5E51B6D782C7}" srcOrd="1" destOrd="0" presId="urn:microsoft.com/office/officeart/2005/8/layout/list1"/>
    <dgm:cxn modelId="{16C1D54E-A53F-4D66-A32A-C3018097596F}" type="presOf" srcId="{4F21A64E-5A14-4396-B2A1-A5647AACCA43}" destId="{534C0C49-AE5D-441A-BFE8-4EE62C1D2B5A}" srcOrd="1" destOrd="0" presId="urn:microsoft.com/office/officeart/2005/8/layout/list1"/>
    <dgm:cxn modelId="{0D18480E-F663-4D9C-BD95-C65AB52CD6ED}" type="presOf" srcId="{CC66A694-B34F-4284-9DC8-1A12F572F99E}" destId="{79388607-73E6-4E16-8448-379BB2227735}" srcOrd="0" destOrd="0" presId="urn:microsoft.com/office/officeart/2005/8/layout/list1"/>
    <dgm:cxn modelId="{B9B9C080-3316-4CBF-AD46-B75745E75B5C}" type="presOf" srcId="{9A047764-CF88-45FB-96E4-82527E417A59}" destId="{71C10DFE-0BE8-4777-80B0-BA049FDDBAC1}" srcOrd="0" destOrd="0" presId="urn:microsoft.com/office/officeart/2005/8/layout/list1"/>
    <dgm:cxn modelId="{9D42865D-4F88-4FC5-B54C-9C6F7EC78E0A}" srcId="{CC66A694-B34F-4284-9DC8-1A12F572F99E}" destId="{4F21A64E-5A14-4396-B2A1-A5647AACCA43}" srcOrd="2" destOrd="0" parTransId="{8CA3B64C-F564-4535-8A86-AAA837A94907}" sibTransId="{A39DAD28-A2A2-47B8-8A35-940DCD46FFF7}"/>
    <dgm:cxn modelId="{A1AD86AD-5253-4181-AF65-B38707E1D5E7}" type="presOf" srcId="{4F21A64E-5A14-4396-B2A1-A5647AACCA43}" destId="{464A14AC-3178-410C-AF2E-8DEBF8BA241E}" srcOrd="0" destOrd="0" presId="urn:microsoft.com/office/officeart/2005/8/layout/list1"/>
    <dgm:cxn modelId="{8FBF2440-2D05-4EC7-BD09-A6CD7C004A50}" type="presParOf" srcId="{79388607-73E6-4E16-8448-379BB2227735}" destId="{FADB7090-AA07-49A6-908F-E3C5A1217B53}" srcOrd="0" destOrd="0" presId="urn:microsoft.com/office/officeart/2005/8/layout/list1"/>
    <dgm:cxn modelId="{50E461F9-712C-4329-9CE8-ADD061ED75C4}" type="presParOf" srcId="{FADB7090-AA07-49A6-908F-E3C5A1217B53}" destId="{71C10DFE-0BE8-4777-80B0-BA049FDDBAC1}" srcOrd="0" destOrd="0" presId="urn:microsoft.com/office/officeart/2005/8/layout/list1"/>
    <dgm:cxn modelId="{A29A053A-04AB-4D48-A8C0-183785FB7833}" type="presParOf" srcId="{FADB7090-AA07-49A6-908F-E3C5A1217B53}" destId="{FCE9B37C-64C9-4823-A6E2-5E51B6D782C7}" srcOrd="1" destOrd="0" presId="urn:microsoft.com/office/officeart/2005/8/layout/list1"/>
    <dgm:cxn modelId="{C5CD9648-0082-4C33-88FE-F30D939470D2}" type="presParOf" srcId="{79388607-73E6-4E16-8448-379BB2227735}" destId="{EAF7D5C3-069E-425D-9EB5-CCA879CA8A00}" srcOrd="1" destOrd="0" presId="urn:microsoft.com/office/officeart/2005/8/layout/list1"/>
    <dgm:cxn modelId="{157AFC2C-6A92-4C44-BAC9-2B5EB9F90FF7}" type="presParOf" srcId="{79388607-73E6-4E16-8448-379BB2227735}" destId="{F8FEEA0A-12E2-45EF-83E1-FFFE650CE020}" srcOrd="2" destOrd="0" presId="urn:microsoft.com/office/officeart/2005/8/layout/list1"/>
    <dgm:cxn modelId="{E469F7B9-FDC1-464C-A42A-316D61A1CD7A}" type="presParOf" srcId="{79388607-73E6-4E16-8448-379BB2227735}" destId="{EF87A0EC-F6B0-4080-9F46-8533E110C816}" srcOrd="3" destOrd="0" presId="urn:microsoft.com/office/officeart/2005/8/layout/list1"/>
    <dgm:cxn modelId="{6D4CE98B-29A0-48BF-98DE-922319CF3EAF}" type="presParOf" srcId="{79388607-73E6-4E16-8448-379BB2227735}" destId="{AA9653CC-247B-4E98-99B0-90AA8BF1BC9F}" srcOrd="4" destOrd="0" presId="urn:microsoft.com/office/officeart/2005/8/layout/list1"/>
    <dgm:cxn modelId="{8797EF9E-816C-4872-810A-7403C1C6739B}" type="presParOf" srcId="{AA9653CC-247B-4E98-99B0-90AA8BF1BC9F}" destId="{CB846A8C-19A2-41EB-85DC-D864DF4FF9CA}" srcOrd="0" destOrd="0" presId="urn:microsoft.com/office/officeart/2005/8/layout/list1"/>
    <dgm:cxn modelId="{F76FD676-E5F9-419F-A3DC-C66DFF9F8082}" type="presParOf" srcId="{AA9653CC-247B-4E98-99B0-90AA8BF1BC9F}" destId="{6C3B8B29-7AF0-4FDC-AB71-1794C315140A}" srcOrd="1" destOrd="0" presId="urn:microsoft.com/office/officeart/2005/8/layout/list1"/>
    <dgm:cxn modelId="{6548390B-37E9-489A-B056-E3168CE0BA17}" type="presParOf" srcId="{79388607-73E6-4E16-8448-379BB2227735}" destId="{4CD72F2F-6391-4E18-B0BF-AD5A57C08BAE}" srcOrd="5" destOrd="0" presId="urn:microsoft.com/office/officeart/2005/8/layout/list1"/>
    <dgm:cxn modelId="{3F92F9A2-B285-485A-ABB1-D3B45819674A}" type="presParOf" srcId="{79388607-73E6-4E16-8448-379BB2227735}" destId="{8A9ED415-58E3-4316-A44E-D093BFDC8C54}" srcOrd="6" destOrd="0" presId="urn:microsoft.com/office/officeart/2005/8/layout/list1"/>
    <dgm:cxn modelId="{47762A17-77B1-4B88-9B22-A6747796774A}" type="presParOf" srcId="{79388607-73E6-4E16-8448-379BB2227735}" destId="{EB57C7FA-E151-4A84-A532-21F522AD8898}" srcOrd="7" destOrd="0" presId="urn:microsoft.com/office/officeart/2005/8/layout/list1"/>
    <dgm:cxn modelId="{1C460AE8-3027-4A28-9E20-D021D45327B6}" type="presParOf" srcId="{79388607-73E6-4E16-8448-379BB2227735}" destId="{70D56251-9D44-4761-ADE5-7F28ED2F83D8}" srcOrd="8" destOrd="0" presId="urn:microsoft.com/office/officeart/2005/8/layout/list1"/>
    <dgm:cxn modelId="{5FAA30BA-B2AB-4481-B1E0-E69BA2B42087}" type="presParOf" srcId="{70D56251-9D44-4761-ADE5-7F28ED2F83D8}" destId="{464A14AC-3178-410C-AF2E-8DEBF8BA241E}" srcOrd="0" destOrd="0" presId="urn:microsoft.com/office/officeart/2005/8/layout/list1"/>
    <dgm:cxn modelId="{505EE3CA-BA65-420B-AC54-E671550AF5CB}" type="presParOf" srcId="{70D56251-9D44-4761-ADE5-7F28ED2F83D8}" destId="{534C0C49-AE5D-441A-BFE8-4EE62C1D2B5A}" srcOrd="1" destOrd="0" presId="urn:microsoft.com/office/officeart/2005/8/layout/list1"/>
    <dgm:cxn modelId="{6B83F6AA-A491-4994-B63E-A91F32C139A2}" type="presParOf" srcId="{79388607-73E6-4E16-8448-379BB2227735}" destId="{167E2AE1-742A-4B08-8A1E-5B93D878CA5E}" srcOrd="9" destOrd="0" presId="urn:microsoft.com/office/officeart/2005/8/layout/list1"/>
    <dgm:cxn modelId="{E57E1962-A10A-40F9-BEE7-90CF09476A0C}" type="presParOf" srcId="{79388607-73E6-4E16-8448-379BB2227735}" destId="{E4AF39F7-360E-4A5B-8441-546F6D16D81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EEA0A-12E2-45EF-83E1-FFFE650CE020}">
      <dsp:nvSpPr>
        <dsp:cNvPr id="0" name=""/>
        <dsp:cNvSpPr/>
      </dsp:nvSpPr>
      <dsp:spPr>
        <a:xfrm>
          <a:off x="0" y="404865"/>
          <a:ext cx="7488832" cy="905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1217" tIns="479044" rIns="58121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Буквы А О У И Ы М Х Н</a:t>
          </a:r>
          <a:endParaRPr lang="ru-RU" sz="2000" kern="1200" dirty="0"/>
        </a:p>
      </dsp:txBody>
      <dsp:txXfrm>
        <a:off x="0" y="404865"/>
        <a:ext cx="7488832" cy="905625"/>
      </dsp:txXfrm>
    </dsp:sp>
    <dsp:sp modelId="{FCE9B37C-64C9-4823-A6E2-5E51B6D782C7}">
      <dsp:nvSpPr>
        <dsp:cNvPr id="0" name=""/>
        <dsp:cNvSpPr/>
      </dsp:nvSpPr>
      <dsp:spPr>
        <a:xfrm>
          <a:off x="374441" y="65385"/>
          <a:ext cx="5242182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Первый период обучения</a:t>
          </a:r>
          <a:endParaRPr lang="ru-RU" sz="2800" kern="1200" dirty="0"/>
        </a:p>
      </dsp:txBody>
      <dsp:txXfrm>
        <a:off x="407585" y="98529"/>
        <a:ext cx="5175894" cy="612672"/>
      </dsp:txXfrm>
    </dsp:sp>
    <dsp:sp modelId="{8A9ED415-58E3-4316-A44E-D093BFDC8C54}">
      <dsp:nvSpPr>
        <dsp:cNvPr id="0" name=""/>
        <dsp:cNvSpPr/>
      </dsp:nvSpPr>
      <dsp:spPr>
        <a:xfrm>
          <a:off x="0" y="1774170"/>
          <a:ext cx="7488832" cy="1086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1217" tIns="479044" rIns="58121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Закрепление навыка правильного слитного осознанного чтения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Формирование навыка узнавания слога «в лицо»</a:t>
          </a:r>
          <a:endParaRPr lang="ru-RU" sz="1600" kern="1200" dirty="0"/>
        </a:p>
      </dsp:txBody>
      <dsp:txXfrm>
        <a:off x="0" y="1774170"/>
        <a:ext cx="7488832" cy="1086750"/>
      </dsp:txXfrm>
    </dsp:sp>
    <dsp:sp modelId="{6C3B8B29-7AF0-4FDC-AB71-1794C315140A}">
      <dsp:nvSpPr>
        <dsp:cNvPr id="0" name=""/>
        <dsp:cNvSpPr/>
      </dsp:nvSpPr>
      <dsp:spPr>
        <a:xfrm>
          <a:off x="374441" y="1434690"/>
          <a:ext cx="5242182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Цель:</a:t>
          </a:r>
          <a:endParaRPr lang="ru-RU" sz="2000" kern="1200" dirty="0"/>
        </a:p>
      </dsp:txBody>
      <dsp:txXfrm>
        <a:off x="407585" y="1467834"/>
        <a:ext cx="5175894" cy="612672"/>
      </dsp:txXfrm>
    </dsp:sp>
    <dsp:sp modelId="{E4AF39F7-360E-4A5B-8441-546F6D16D814}">
      <dsp:nvSpPr>
        <dsp:cNvPr id="0" name=""/>
        <dsp:cNvSpPr/>
      </dsp:nvSpPr>
      <dsp:spPr>
        <a:xfrm>
          <a:off x="0" y="3324600"/>
          <a:ext cx="7488832" cy="1666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1217" tIns="479044" rIns="58121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Ребёнку даётся инструкция найти как можно быстрее заданный слог. Он наводит курсор на слог и щёлкает по нему. Затем взрослый называет 2-ой слог – ребёнок находит. Слово прочитывается. Чтобы проверить правильность ответа, надо нажать на зелёную кнопочку – появляется картинка.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324600"/>
        <a:ext cx="7488832" cy="1666350"/>
      </dsp:txXfrm>
    </dsp:sp>
    <dsp:sp modelId="{534C0C49-AE5D-441A-BFE8-4EE62C1D2B5A}">
      <dsp:nvSpPr>
        <dsp:cNvPr id="0" name=""/>
        <dsp:cNvSpPr/>
      </dsp:nvSpPr>
      <dsp:spPr>
        <a:xfrm>
          <a:off x="374441" y="2985120"/>
          <a:ext cx="5242182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Инструкция: </a:t>
          </a:r>
          <a:endParaRPr lang="ru-RU" sz="2000" kern="1200" dirty="0"/>
        </a:p>
      </dsp:txBody>
      <dsp:txXfrm>
        <a:off x="407585" y="3018264"/>
        <a:ext cx="5175894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7EAC-62E6-4342-AE01-1F7226B0CCF9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EA0-A048-4A26-91B1-2005EB7DA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051472"/>
      </p:ext>
    </p:extLst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7EAC-62E6-4342-AE01-1F7226B0CCF9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EA0-A048-4A26-91B1-2005EB7DA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020194"/>
      </p:ext>
    </p:extLst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7EAC-62E6-4342-AE01-1F7226B0CCF9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EA0-A048-4A26-91B1-2005EB7DA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622925"/>
      </p:ext>
    </p:extLst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7EAC-62E6-4342-AE01-1F7226B0CCF9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EA0-A048-4A26-91B1-2005EB7DA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599485"/>
      </p:ext>
    </p:extLst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7EAC-62E6-4342-AE01-1F7226B0CCF9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EA0-A048-4A26-91B1-2005EB7DA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329142"/>
      </p:ext>
    </p:extLst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7EAC-62E6-4342-AE01-1F7226B0CCF9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EA0-A048-4A26-91B1-2005EB7DA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595679"/>
      </p:ext>
    </p:extLst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7EAC-62E6-4342-AE01-1F7226B0CCF9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EA0-A048-4A26-91B1-2005EB7DA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88866"/>
      </p:ext>
    </p:extLst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7EAC-62E6-4342-AE01-1F7226B0CCF9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EA0-A048-4A26-91B1-2005EB7DA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92436"/>
      </p:ext>
    </p:extLst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7EAC-62E6-4342-AE01-1F7226B0CCF9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EA0-A048-4A26-91B1-2005EB7DA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445620"/>
      </p:ext>
    </p:extLst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7EAC-62E6-4342-AE01-1F7226B0CCF9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EA0-A048-4A26-91B1-2005EB7DA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542320"/>
      </p:ext>
    </p:extLst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7EAC-62E6-4342-AE01-1F7226B0CCF9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EA0-A048-4A26-91B1-2005EB7DA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519179"/>
      </p:ext>
    </p:extLst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7EAC-62E6-4342-AE01-1F7226B0CCF9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26EA0-A048-4A26-91B1-2005EB7DA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36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g0.liveinternet.ru/images/attach/c/0/52/448/52448104_431.gif" TargetMode="External"/><Relationship Id="rId2" Type="http://schemas.openxmlformats.org/officeDocument/2006/relationships/hyperlink" Target="http://zooex.baikal.ru/pictures/diptera/Musca_domestica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t17.privet.ru/lr/0a097ff414b0581a9acd17bc5fc72940" TargetMode="External"/><Relationship Id="rId4" Type="http://schemas.openxmlformats.org/officeDocument/2006/relationships/hyperlink" Target="http://copypast.ru/uploads/posts/thumbs/1259478774_people_children_happy_mother_and_baby___children_012806_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Тренажёр № 1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для закрепления навыка слогового чтения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8183" y="1268760"/>
            <a:ext cx="7507633" cy="144016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40" tIns="45720" rIns="91440" bIns="45720">
            <a:prstTxWarp prst="textDeflateTop">
              <a:avLst/>
            </a:prstTxWarp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«Найди быстро слог»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851674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833001564"/>
              </p:ext>
            </p:extLst>
          </p:nvPr>
        </p:nvGraphicFramePr>
        <p:xfrm>
          <a:off x="827584" y="404664"/>
          <a:ext cx="748883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623166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526695"/>
              </p:ext>
            </p:extLst>
          </p:nvPr>
        </p:nvGraphicFramePr>
        <p:xfrm>
          <a:off x="971600" y="391073"/>
          <a:ext cx="7488835" cy="325219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497767"/>
                <a:gridCol w="1497767"/>
                <a:gridCol w="1497767"/>
                <a:gridCol w="1497767"/>
                <a:gridCol w="1497767"/>
              </a:tblGrid>
              <a:tr h="108406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8406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8406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9196"/>
            <a:ext cx="1414463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1021707" y="1540323"/>
            <a:ext cx="1292394" cy="899682"/>
            <a:chOff x="1047358" y="1017150"/>
            <a:chExt cx="1292394" cy="89968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578088" y="472840"/>
            <a:ext cx="1292394" cy="899682"/>
            <a:chOff x="1047358" y="1017150"/>
            <a:chExt cx="1292394" cy="899682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4800" dirty="0" err="1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026880" y="472840"/>
            <a:ext cx="1292394" cy="899682"/>
            <a:chOff x="1047358" y="1017150"/>
            <a:chExt cx="1292394" cy="899682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4800" dirty="0" err="1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515742" y="451212"/>
            <a:ext cx="1292394" cy="899682"/>
            <a:chOff x="1047358" y="1017150"/>
            <a:chExt cx="1292394" cy="899682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м</a:t>
              </a:r>
              <a:r>
                <a:rPr lang="ru-RU" sz="4800" dirty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ы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7020272" y="472840"/>
            <a:ext cx="1292394" cy="899682"/>
            <a:chOff x="1047358" y="1017150"/>
            <a:chExt cx="1292394" cy="899682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4800" dirty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520190" y="1510547"/>
            <a:ext cx="1292394" cy="899682"/>
            <a:chOff x="1047358" y="1017150"/>
            <a:chExt cx="1292394" cy="89968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н</a:t>
              </a:r>
              <a:r>
                <a:rPr lang="ru-RU" sz="4800" dirty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026880" y="1471638"/>
            <a:ext cx="1292394" cy="899682"/>
            <a:chOff x="1047358" y="1017150"/>
            <a:chExt cx="1292394" cy="899682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515742" y="1494917"/>
            <a:ext cx="1292394" cy="899682"/>
            <a:chOff x="1047358" y="1017150"/>
            <a:chExt cx="1292394" cy="899682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4800" dirty="0" err="1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ы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7002784" y="1505980"/>
            <a:ext cx="1292394" cy="899682"/>
            <a:chOff x="1047358" y="1017150"/>
            <a:chExt cx="1292394" cy="899682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032634" y="2616184"/>
            <a:ext cx="1292394" cy="899682"/>
            <a:chOff x="1047358" y="1017150"/>
            <a:chExt cx="1292394" cy="899682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520190" y="2599838"/>
            <a:ext cx="1292394" cy="899682"/>
            <a:chOff x="1047358" y="1017150"/>
            <a:chExt cx="1292394" cy="899682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4031193" y="2620152"/>
            <a:ext cx="1292394" cy="899682"/>
            <a:chOff x="1047358" y="1017150"/>
            <a:chExt cx="1292394" cy="899682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err="1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5515742" y="2565495"/>
            <a:ext cx="1292394" cy="899682"/>
            <a:chOff x="1047358" y="1017150"/>
            <a:chExt cx="1292394" cy="899682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err="1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ы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6995888" y="2586689"/>
            <a:ext cx="1292394" cy="899682"/>
            <a:chOff x="1047358" y="1017150"/>
            <a:chExt cx="1292394" cy="899682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95017" y="6093296"/>
            <a:ext cx="8848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 можно быстрее найди слог «</a:t>
            </a:r>
            <a:r>
              <a:rPr lang="ru-RU" dirty="0" err="1" smtClean="0"/>
              <a:t>му</a:t>
            </a:r>
            <a:r>
              <a:rPr lang="ru-RU" dirty="0" smtClean="0"/>
              <a:t>», щёлкни по нему мышкой. Найди слог «ха». Прочитай слово. Проверь: нажми на кнопочку.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11" b="97479" l="2667" r="97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078524">
            <a:off x="5645924" y="4197380"/>
            <a:ext cx="1709264" cy="1356016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7857743" y="5154852"/>
            <a:ext cx="909845" cy="792088"/>
          </a:xfrm>
          <a:prstGeom prst="ellips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/>
            <a:bevelB prst="softRound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604448" y="6416461"/>
            <a:ext cx="539552" cy="44153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1520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02 0.05043 C 0.05365 0.06037 0.05886 0.06731 0.05417 0.0805 C 0.04722 0.0997 0.04479 0.12167 0.03507 0.13879 C 0.03351 0.1529 0.03073 0.16701 0.02622 0.17973 C 0.02222 0.20587 0.01424 0.22924 0.00191 0.25052 C -0.00139 0.25653 -0.00538 0.26185 -0.00816 0.2681 C -0.01562 0.28545 -0.01823 0.30627 -0.02847 0.3213 C -0.03073 0.33819 -0.02847 0.32755 -0.03993 0.34952 C -0.04479 0.35901 -0.04861 0.37057 -0.05382 0.37983 C -0.05798 0.38677 -0.06319 0.39278 -0.06771 0.39926 C -0.07986 0.41661 -0.09496 0.42447 -0.10851 0.43812 C -0.11823 0.44807 -0.1217 0.46727 -0.13021 0.47906 C -0.13576 0.49641 -0.13871 0.51469 -0.1441 0.53204 C -0.14809 0.54476 -0.15278 0.55864 -0.15278 0.57298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99" y="26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05 0.07957 C 0.0901 0.08004 0.2467 -0.02059 0.31406 0.09901 C 0.31684 0.10965 0.31823 0.12075 0.32135 0.13116 C 0.32066 0.16493 0.31996 0.21189 0.31771 0.24659 C 0.31458 0.2954 0.31527 0.22415 0.31527 0.2644 " pathEditMode="relative" rAng="0" ptsTypes="ffffA"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70" y="57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331914"/>
              </p:ext>
            </p:extLst>
          </p:nvPr>
        </p:nvGraphicFramePr>
        <p:xfrm>
          <a:off x="971600" y="391073"/>
          <a:ext cx="7488835" cy="325219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497767"/>
                <a:gridCol w="1497767"/>
                <a:gridCol w="1497767"/>
                <a:gridCol w="1497767"/>
                <a:gridCol w="1497767"/>
              </a:tblGrid>
              <a:tr h="108406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8406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8406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9196"/>
            <a:ext cx="1414463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1021707" y="1540323"/>
            <a:ext cx="1292394" cy="899682"/>
            <a:chOff x="1047358" y="1017150"/>
            <a:chExt cx="1292394" cy="89968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578088" y="472840"/>
            <a:ext cx="1292394" cy="899682"/>
            <a:chOff x="1047358" y="1017150"/>
            <a:chExt cx="1292394" cy="899682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4800" dirty="0" err="1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026880" y="472840"/>
            <a:ext cx="1292394" cy="899682"/>
            <a:chOff x="1047358" y="1017150"/>
            <a:chExt cx="1292394" cy="899682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4800" dirty="0" err="1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515742" y="451212"/>
            <a:ext cx="1292394" cy="899682"/>
            <a:chOff x="1047358" y="1017150"/>
            <a:chExt cx="1292394" cy="899682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м</a:t>
              </a:r>
              <a:r>
                <a:rPr lang="ru-RU" sz="4800" dirty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ы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7020272" y="472840"/>
            <a:ext cx="1292394" cy="899682"/>
            <a:chOff x="1047358" y="1017150"/>
            <a:chExt cx="1292394" cy="899682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4800" dirty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520190" y="1510547"/>
            <a:ext cx="1292394" cy="899682"/>
            <a:chOff x="1047358" y="1017150"/>
            <a:chExt cx="1292394" cy="89968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н</a:t>
              </a:r>
              <a:r>
                <a:rPr lang="ru-RU" sz="4800" dirty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026880" y="1471638"/>
            <a:ext cx="1292394" cy="899682"/>
            <a:chOff x="1047358" y="1017150"/>
            <a:chExt cx="1292394" cy="899682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515742" y="1494917"/>
            <a:ext cx="1292394" cy="899682"/>
            <a:chOff x="1047358" y="1017150"/>
            <a:chExt cx="1292394" cy="899682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4800" dirty="0" err="1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ы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7002784" y="1505980"/>
            <a:ext cx="1292394" cy="899682"/>
            <a:chOff x="1047358" y="1017150"/>
            <a:chExt cx="1292394" cy="899682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032634" y="2616184"/>
            <a:ext cx="1292394" cy="899682"/>
            <a:chOff x="1047358" y="1017150"/>
            <a:chExt cx="1292394" cy="899682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520190" y="2599838"/>
            <a:ext cx="1292394" cy="899682"/>
            <a:chOff x="1047358" y="1017150"/>
            <a:chExt cx="1292394" cy="899682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4031193" y="2620152"/>
            <a:ext cx="1292394" cy="899682"/>
            <a:chOff x="1047358" y="1017150"/>
            <a:chExt cx="1292394" cy="899682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err="1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5515742" y="2565495"/>
            <a:ext cx="1292394" cy="899682"/>
            <a:chOff x="1047358" y="1017150"/>
            <a:chExt cx="1292394" cy="899682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err="1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ы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6995888" y="2586689"/>
            <a:ext cx="1292394" cy="899682"/>
            <a:chOff x="1047358" y="1017150"/>
            <a:chExt cx="1292394" cy="899682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95017" y="6093296"/>
            <a:ext cx="8848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 можно быстрее найди слог «</a:t>
            </a:r>
            <a:r>
              <a:rPr lang="ru-RU" dirty="0" err="1" smtClean="0"/>
              <a:t>му</a:t>
            </a:r>
            <a:r>
              <a:rPr lang="ru-RU" dirty="0" smtClean="0"/>
              <a:t>», щёлкни по нему мышкой. Найди слог «хи». Прочитай слово. Проверь: нажми на кнопочку.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857743" y="5154852"/>
            <a:ext cx="909845" cy="792088"/>
          </a:xfrm>
          <a:prstGeom prst="ellips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/>
            <a:bevelB prst="softRound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5822548" y="3873040"/>
            <a:ext cx="2243425" cy="1856980"/>
            <a:chOff x="5822548" y="3873040"/>
            <a:chExt cx="2243425" cy="1856980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311" b="97479" l="2667" r="9766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3078524">
              <a:off x="5645924" y="4197380"/>
              <a:ext cx="1709264" cy="1356016"/>
            </a:xfrm>
            <a:prstGeom prst="rect">
              <a:avLst/>
            </a:prstGeom>
          </p:spPr>
        </p:pic>
        <p:pic>
          <p:nvPicPr>
            <p:cNvPr id="54" name="Рисунок 53"/>
            <p:cNvPicPr>
              <a:picLocks noChangeAspect="1"/>
            </p:cNvPicPr>
            <p:nvPr/>
          </p:nvPicPr>
          <p:blipFill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311" b="97479" l="2667" r="9766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79828">
              <a:off x="6356709" y="3873040"/>
              <a:ext cx="1709264" cy="1356016"/>
            </a:xfrm>
            <a:prstGeom prst="rect">
              <a:avLst/>
            </a:prstGeom>
          </p:spPr>
        </p:pic>
      </p:grp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604448" y="6416461"/>
            <a:ext cx="539552" cy="44153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7153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02 0.05043 C 0.05365 0.06037 0.05886 0.06731 0.05417 0.0805 C 0.04722 0.0997 0.04479 0.12167 0.03507 0.13879 C 0.03351 0.1529 0.03073 0.16701 0.02622 0.17973 C 0.02222 0.20587 0.01424 0.22924 0.00191 0.25052 C -0.00139 0.25653 -0.00538 0.26185 -0.00816 0.2681 C -0.01562 0.28545 -0.01823 0.30627 -0.02847 0.3213 C -0.03073 0.33819 -0.02847 0.32755 -0.03993 0.34952 C -0.04479 0.35901 -0.04861 0.37057 -0.05382 0.37983 C -0.05798 0.38677 -0.06319 0.39278 -0.06771 0.39926 C -0.07986 0.41661 -0.09496 0.42447 -0.10851 0.43812 C -0.11823 0.44807 -0.1217 0.46727 -0.13021 0.47906 C -0.13576 0.49641 -0.13871 0.51469 -0.1441 0.53204 C -0.14809 0.54476 -0.15278 0.55864 -0.15278 0.57298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99" y="26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556 L -0.33576 0.2671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27" y="13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029274"/>
              </p:ext>
            </p:extLst>
          </p:nvPr>
        </p:nvGraphicFramePr>
        <p:xfrm>
          <a:off x="971600" y="391073"/>
          <a:ext cx="7488835" cy="325219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497767"/>
                <a:gridCol w="1497767"/>
                <a:gridCol w="1497767"/>
                <a:gridCol w="1497767"/>
                <a:gridCol w="1497767"/>
              </a:tblGrid>
              <a:tr h="108406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8406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8406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9196"/>
            <a:ext cx="1414463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1021707" y="1540323"/>
            <a:ext cx="1292394" cy="899682"/>
            <a:chOff x="1047358" y="1017150"/>
            <a:chExt cx="1292394" cy="89968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578088" y="472840"/>
            <a:ext cx="1292394" cy="899682"/>
            <a:chOff x="1047358" y="1017150"/>
            <a:chExt cx="1292394" cy="899682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4800" dirty="0" err="1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026880" y="472840"/>
            <a:ext cx="1292394" cy="899682"/>
            <a:chOff x="1047358" y="1017150"/>
            <a:chExt cx="1292394" cy="899682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4800" dirty="0" err="1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515742" y="451212"/>
            <a:ext cx="1292394" cy="899682"/>
            <a:chOff x="1047358" y="1017150"/>
            <a:chExt cx="1292394" cy="899682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м</a:t>
              </a:r>
              <a:r>
                <a:rPr lang="ru-RU" sz="4800" dirty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ы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7020272" y="472840"/>
            <a:ext cx="1292394" cy="899682"/>
            <a:chOff x="1047358" y="1017150"/>
            <a:chExt cx="1292394" cy="899682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4800" dirty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520190" y="1510547"/>
            <a:ext cx="1292394" cy="899682"/>
            <a:chOff x="1047358" y="1017150"/>
            <a:chExt cx="1292394" cy="89968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н</a:t>
              </a:r>
              <a:r>
                <a:rPr lang="ru-RU" sz="4800" dirty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026880" y="1471638"/>
            <a:ext cx="1292394" cy="899682"/>
            <a:chOff x="1047358" y="1017150"/>
            <a:chExt cx="1292394" cy="899682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515742" y="1494917"/>
            <a:ext cx="1292394" cy="899682"/>
            <a:chOff x="1047358" y="1017150"/>
            <a:chExt cx="1292394" cy="899682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4800" dirty="0" err="1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ы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7002784" y="1505980"/>
            <a:ext cx="1292394" cy="899682"/>
            <a:chOff x="1047358" y="1017150"/>
            <a:chExt cx="1292394" cy="899682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032634" y="2616184"/>
            <a:ext cx="1292394" cy="899682"/>
            <a:chOff x="1047358" y="1017150"/>
            <a:chExt cx="1292394" cy="899682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520190" y="2599838"/>
            <a:ext cx="1292394" cy="899682"/>
            <a:chOff x="1047358" y="1017150"/>
            <a:chExt cx="1292394" cy="899682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4031193" y="2620152"/>
            <a:ext cx="1292394" cy="899682"/>
            <a:chOff x="1047358" y="1017150"/>
            <a:chExt cx="1292394" cy="899682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err="1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5515742" y="2565495"/>
            <a:ext cx="1292394" cy="899682"/>
            <a:chOff x="1047358" y="1017150"/>
            <a:chExt cx="1292394" cy="899682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err="1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ы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6995888" y="2586689"/>
            <a:ext cx="1292394" cy="899682"/>
            <a:chOff x="1047358" y="1017150"/>
            <a:chExt cx="1292394" cy="899682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21804" y="5229200"/>
            <a:ext cx="1181724" cy="75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8944" y="3708689"/>
            <a:ext cx="1722791" cy="25482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5982157"/>
            <a:ext cx="3674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Найди слог «Ни», найди слог «на». </a:t>
            </a:r>
            <a:endParaRPr lang="ru-RU" dirty="0"/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604448" y="6351489"/>
            <a:ext cx="539552" cy="50651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01710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2591 L -0.51754 0.387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66" y="180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41 4.98496E-6 L 0.28072 0.3881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7" y="194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0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903122"/>
              </p:ext>
            </p:extLst>
          </p:nvPr>
        </p:nvGraphicFramePr>
        <p:xfrm>
          <a:off x="971600" y="391073"/>
          <a:ext cx="7488835" cy="325219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497767"/>
                <a:gridCol w="1497767"/>
                <a:gridCol w="1497767"/>
                <a:gridCol w="1497767"/>
                <a:gridCol w="1497767"/>
              </a:tblGrid>
              <a:tr h="108406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8406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8406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99" y="293357"/>
            <a:ext cx="1414463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1021707" y="1540323"/>
            <a:ext cx="1292394" cy="899682"/>
            <a:chOff x="1047358" y="1017150"/>
            <a:chExt cx="1292394" cy="89968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578088" y="472840"/>
            <a:ext cx="1292394" cy="899682"/>
            <a:chOff x="1047358" y="1017150"/>
            <a:chExt cx="1292394" cy="899682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4800" dirty="0" err="1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026880" y="472840"/>
            <a:ext cx="1292394" cy="899682"/>
            <a:chOff x="1047358" y="1017150"/>
            <a:chExt cx="1292394" cy="899682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4800" dirty="0" err="1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515742" y="451212"/>
            <a:ext cx="1292394" cy="899682"/>
            <a:chOff x="1047358" y="1017150"/>
            <a:chExt cx="1292394" cy="899682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м</a:t>
              </a:r>
              <a:r>
                <a:rPr lang="ru-RU" sz="4800" dirty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ы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7020272" y="472840"/>
            <a:ext cx="1292394" cy="899682"/>
            <a:chOff x="1047358" y="1017150"/>
            <a:chExt cx="1292394" cy="899682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4800" dirty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520190" y="1510547"/>
            <a:ext cx="1292394" cy="899682"/>
            <a:chOff x="1047358" y="1017150"/>
            <a:chExt cx="1292394" cy="89968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н</a:t>
              </a:r>
              <a:r>
                <a:rPr lang="ru-RU" sz="4800" dirty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026880" y="1471638"/>
            <a:ext cx="1292394" cy="899682"/>
            <a:chOff x="1047358" y="1017150"/>
            <a:chExt cx="1292394" cy="899682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515742" y="1494917"/>
            <a:ext cx="1292394" cy="899682"/>
            <a:chOff x="1047358" y="1017150"/>
            <a:chExt cx="1292394" cy="899682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4800" dirty="0" err="1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ы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7002784" y="1505980"/>
            <a:ext cx="1292394" cy="899682"/>
            <a:chOff x="1047358" y="1017150"/>
            <a:chExt cx="1292394" cy="899682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032634" y="2616184"/>
            <a:ext cx="1292394" cy="899682"/>
            <a:chOff x="1047358" y="1017150"/>
            <a:chExt cx="1292394" cy="899682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520190" y="2599838"/>
            <a:ext cx="1292394" cy="899682"/>
            <a:chOff x="1047358" y="1017150"/>
            <a:chExt cx="1292394" cy="899682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4031193" y="2620152"/>
            <a:ext cx="1292394" cy="899682"/>
            <a:chOff x="1047358" y="1017150"/>
            <a:chExt cx="1292394" cy="899682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err="1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5515742" y="2565495"/>
            <a:ext cx="1292394" cy="899682"/>
            <a:chOff x="1047358" y="1017150"/>
            <a:chExt cx="1292394" cy="899682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err="1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ы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6995888" y="2586689"/>
            <a:ext cx="1292394" cy="899682"/>
            <a:chOff x="1047358" y="1017150"/>
            <a:chExt cx="1292394" cy="899682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1187623" y="1124744"/>
              <a:ext cx="1152129" cy="79208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047358" y="1017150"/>
              <a:ext cx="1292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4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8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4800" dirty="0" smtClean="0">
                  <a:solidFill>
                    <a:srgbClr val="C0504D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4800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304781" y="3687203"/>
            <a:ext cx="3275505" cy="2589863"/>
            <a:chOff x="5304781" y="3687203"/>
            <a:chExt cx="3275505" cy="2589863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04781" y="4982186"/>
              <a:ext cx="1618600" cy="1294880"/>
            </a:xfrm>
            <a:prstGeom prst="rect">
              <a:avLst/>
            </a:prstGeom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92916" y="3687203"/>
              <a:ext cx="1687370" cy="1349896"/>
            </a:xfrm>
            <a:prstGeom prst="rect">
              <a:avLst/>
            </a:prstGeom>
          </p:spPr>
        </p:pic>
      </p:grpSp>
      <p:sp>
        <p:nvSpPr>
          <p:cNvPr id="5" name="Овал 4"/>
          <p:cNvSpPr/>
          <p:nvPr/>
        </p:nvSpPr>
        <p:spPr>
          <a:xfrm>
            <a:off x="7772871" y="5412970"/>
            <a:ext cx="695919" cy="864096"/>
          </a:xfrm>
          <a:prstGeom prst="ellipse">
            <a:avLst/>
          </a:prstGeom>
          <a:solidFill>
            <a:schemeClr val="accent3"/>
          </a:solidFill>
          <a:scene3d>
            <a:camera prst="perspectiveRelaxed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687790" y="6425952"/>
            <a:ext cx="456210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51520" y="6425952"/>
            <a:ext cx="4727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Найди слог «</a:t>
            </a:r>
            <a:r>
              <a:rPr lang="ru-RU" dirty="0" err="1" smtClean="0"/>
              <a:t>ма</a:t>
            </a:r>
            <a:r>
              <a:rPr lang="ru-RU" dirty="0" smtClean="0"/>
              <a:t>», найди слог «мы». Прочитай.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96101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8 0.02522 L 0.121 0.585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280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2 0.0118 L -0.22899 0.590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39" y="289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Источники:</a:t>
            </a:r>
          </a:p>
          <a:p>
            <a:r>
              <a:rPr lang="ru-RU" dirty="0" smtClean="0"/>
              <a:t>Муха: </a:t>
            </a:r>
            <a:r>
              <a:rPr lang="en-US" dirty="0" smtClean="0">
                <a:hlinkClick r:id="rId2"/>
              </a:rPr>
              <a:t>http://zooex.baikal.ru/pictures/diptera/Musca_domestica.jpg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Девочка: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img0.liveinternet.ru/images/attach/c/0/52/448/52448104_431.gif</a:t>
            </a:r>
            <a:endParaRPr lang="ru-RU" dirty="0" smtClean="0"/>
          </a:p>
          <a:p>
            <a:r>
              <a:rPr lang="ru-RU" dirty="0" smtClean="0"/>
              <a:t>Мама: </a:t>
            </a:r>
            <a:r>
              <a:rPr lang="en-US" dirty="0">
                <a:hlinkClick r:id="rId4"/>
              </a:rPr>
              <a:t>http://copypast.ru/uploads/posts/thumbs/1259478774_people_children_happy_mother_and_baby___children_012806_.</a:t>
            </a:r>
            <a:r>
              <a:rPr lang="en-US" dirty="0" smtClean="0">
                <a:hlinkClick r:id="rId4"/>
              </a:rPr>
              <a:t>jpg</a:t>
            </a:r>
            <a:endParaRPr lang="ru-RU" dirty="0" smtClean="0"/>
          </a:p>
          <a:p>
            <a:r>
              <a:rPr lang="ru-RU" dirty="0" smtClean="0"/>
              <a:t>Мама2: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stat17.privet.ru/lr/0a097ff414b0581a9acd17bc5fc72940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635896" y="5949280"/>
            <a:ext cx="5005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Презентацию подготовила логопед Анохина И.Н.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9380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309</Words>
  <Application>Microsoft Office PowerPoint</Application>
  <PresentationFormat>Экран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Функциональность ограничена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«Найди быстро слог»</dc:title>
  <dc:creator>Демонстрационная версия</dc:creator>
  <cp:lastModifiedBy>Демонстрационная версия</cp:lastModifiedBy>
  <cp:revision>26</cp:revision>
  <dcterms:created xsi:type="dcterms:W3CDTF">2013-01-05T11:24:46Z</dcterms:created>
  <dcterms:modified xsi:type="dcterms:W3CDTF">2013-01-05T18:56:05Z</dcterms:modified>
</cp:coreProperties>
</file>