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56" r:id="rId2"/>
    <p:sldId id="257" r:id="rId3"/>
    <p:sldId id="259" r:id="rId4"/>
    <p:sldId id="261" r:id="rId5"/>
    <p:sldId id="262" r:id="rId6"/>
    <p:sldId id="263" r:id="rId7"/>
    <p:sldId id="264" r:id="rId8"/>
    <p:sldId id="265" r:id="rId9"/>
    <p:sldId id="271" r:id="rId10"/>
    <p:sldId id="260" r:id="rId11"/>
    <p:sldId id="266" r:id="rId12"/>
    <p:sldId id="268" r:id="rId13"/>
    <p:sldId id="272" r:id="rId14"/>
    <p:sldId id="27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310" autoAdjust="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1FD8BC-A445-488A-9C72-260963BCD327}" type="datetimeFigureOut">
              <a:rPr lang="ru-RU" smtClean="0"/>
              <a:pPr/>
              <a:t>04.10.2013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4C02E-0B56-41F3-A525-F12EA4B483A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004C02E-0B56-41F3-A525-F12EA4B483A2}"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098F654B-F941-4B39-82F5-77990FC67111}" type="datetimeFigureOut">
              <a:rPr lang="ru-RU" smtClean="0"/>
              <a:pPr/>
              <a:t>04.10.2013</a:t>
            </a:fld>
            <a:endParaRPr lang="ru-RU"/>
          </a:p>
        </p:txBody>
      </p:sp>
      <p:sp>
        <p:nvSpPr>
          <p:cNvPr id="16" name="Номер слайда 15"/>
          <p:cNvSpPr>
            <a:spLocks noGrp="1"/>
          </p:cNvSpPr>
          <p:nvPr>
            <p:ph type="sldNum" sz="quarter" idx="11"/>
          </p:nvPr>
        </p:nvSpPr>
        <p:spPr/>
        <p:txBody>
          <a:bodyPr/>
          <a:lstStyle/>
          <a:p>
            <a:fld id="{37FEEB59-D170-4AFC-B088-990531D1E3C6}"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8F654B-F941-4B39-82F5-77990FC67111}" type="datetimeFigureOut">
              <a:rPr lang="ru-RU" smtClean="0"/>
              <a:pPr/>
              <a:t>04.10.2013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FEEB59-D170-4AFC-B088-990531D1E3C6}" type="slidenum">
              <a:rPr lang="ru-RU" smtClean="0"/>
              <a:pPr/>
              <a:t>‹#›</a:t>
            </a:fld>
            <a:endParaRPr lang="ru-RU"/>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8F654B-F941-4B39-82F5-77990FC67111}" type="datetimeFigureOut">
              <a:rPr lang="ru-RU" smtClean="0"/>
              <a:pPr/>
              <a:t>04.10.2013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FEEB59-D170-4AFC-B088-990531D1E3C6}" type="slidenum">
              <a:rPr lang="ru-RU" smtClean="0"/>
              <a:pPr/>
              <a:t>‹#›</a:t>
            </a:fld>
            <a:endParaRPr lang="ru-RU"/>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098F654B-F941-4B39-82F5-77990FC67111}" type="datetimeFigureOut">
              <a:rPr lang="ru-RU" smtClean="0"/>
              <a:pPr/>
              <a:t>04.10.2013</a:t>
            </a:fld>
            <a:endParaRPr lang="ru-RU"/>
          </a:p>
        </p:txBody>
      </p:sp>
      <p:sp>
        <p:nvSpPr>
          <p:cNvPr id="15" name="Номер слайда 14"/>
          <p:cNvSpPr>
            <a:spLocks noGrp="1"/>
          </p:cNvSpPr>
          <p:nvPr>
            <p:ph type="sldNum" sz="quarter" idx="15"/>
          </p:nvPr>
        </p:nvSpPr>
        <p:spPr/>
        <p:txBody>
          <a:bodyPr/>
          <a:lstStyle>
            <a:lvl1pPr algn="ctr">
              <a:defRPr/>
            </a:lvl1pPr>
          </a:lstStyle>
          <a:p>
            <a:fld id="{37FEEB59-D170-4AFC-B088-990531D1E3C6}"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98F654B-F941-4B39-82F5-77990FC67111}" type="datetimeFigureOut">
              <a:rPr lang="ru-RU" smtClean="0"/>
              <a:pPr/>
              <a:t>04.10.2013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FEEB59-D170-4AFC-B088-990531D1E3C6}"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098F654B-F941-4B39-82F5-77990FC67111}" type="datetimeFigureOut">
              <a:rPr lang="ru-RU" smtClean="0"/>
              <a:pPr/>
              <a:t>04.10.2013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FEEB59-D170-4AFC-B088-990531D1E3C6}"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37FEEB59-D170-4AFC-B088-990531D1E3C6}"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098F654B-F941-4B39-82F5-77990FC67111}" type="datetimeFigureOut">
              <a:rPr lang="ru-RU" smtClean="0"/>
              <a:pPr/>
              <a:t>04.10.2013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98F654B-F941-4B39-82F5-77990FC67111}" type="datetimeFigureOut">
              <a:rPr lang="ru-RU" smtClean="0"/>
              <a:pPr/>
              <a:t>04.10.2013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7FEEB59-D170-4AFC-B088-990531D1E3C6}"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8F654B-F941-4B39-82F5-77990FC67111}" type="datetimeFigureOut">
              <a:rPr lang="ru-RU" smtClean="0"/>
              <a:pPr/>
              <a:t>04.10.2013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7FEEB59-D170-4AFC-B088-990531D1E3C6}" type="slidenum">
              <a:rPr lang="ru-RU" smtClean="0"/>
              <a:pPr/>
              <a:t>‹#›</a:t>
            </a:fld>
            <a:endParaRPr lang="ru-RU"/>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098F654B-F941-4B39-82F5-77990FC67111}" type="datetimeFigureOut">
              <a:rPr lang="ru-RU" smtClean="0"/>
              <a:pPr/>
              <a:t>04.10.2013</a:t>
            </a:fld>
            <a:endParaRPr lang="ru-RU"/>
          </a:p>
        </p:txBody>
      </p:sp>
      <p:sp>
        <p:nvSpPr>
          <p:cNvPr id="9" name="Номер слайда 8"/>
          <p:cNvSpPr>
            <a:spLocks noGrp="1"/>
          </p:cNvSpPr>
          <p:nvPr>
            <p:ph type="sldNum" sz="quarter" idx="15"/>
          </p:nvPr>
        </p:nvSpPr>
        <p:spPr/>
        <p:txBody>
          <a:bodyPr/>
          <a:lstStyle/>
          <a:p>
            <a:fld id="{37FEEB59-D170-4AFC-B088-990531D1E3C6}"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098F654B-F941-4B39-82F5-77990FC67111}" type="datetimeFigureOut">
              <a:rPr lang="ru-RU" smtClean="0"/>
              <a:pPr/>
              <a:t>04.10.2013</a:t>
            </a:fld>
            <a:endParaRPr lang="ru-RU"/>
          </a:p>
        </p:txBody>
      </p:sp>
      <p:sp>
        <p:nvSpPr>
          <p:cNvPr id="9" name="Номер слайда 8"/>
          <p:cNvSpPr>
            <a:spLocks noGrp="1"/>
          </p:cNvSpPr>
          <p:nvPr>
            <p:ph type="sldNum" sz="quarter" idx="11"/>
          </p:nvPr>
        </p:nvSpPr>
        <p:spPr/>
        <p:txBody>
          <a:bodyPr/>
          <a:lstStyle/>
          <a:p>
            <a:fld id="{37FEEB59-D170-4AFC-B088-990531D1E3C6}"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98F654B-F941-4B39-82F5-77990FC67111}" type="datetimeFigureOut">
              <a:rPr lang="ru-RU" smtClean="0"/>
              <a:pPr/>
              <a:t>04.10.2013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7FEEB59-D170-4AFC-B088-990531D1E3C6}"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edg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Users\Samsung\Desktop\&#1056;&#1086;&#1089;&#1089;&#1080;&#1081;&#1089;&#1082;&#1080;&#1077;%20&#1089;&#1072;&#1072;&#1084;&#1080;%20-%20&#1057;&#1072;&#1072;&#1084;&#1089;&#1082;&#1072;&#1103;%20&#1087;&#1077;&#1089;&#1085;&#1103;%204.mp3"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commons.wikimedia.org/wiki/File:Saami_apphabet_1933.JPG?uselang=ru"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u.wikipedia.org/" TargetMode="External"/><Relationship Id="rId2" Type="http://schemas.openxmlformats.org/officeDocument/2006/relationships/hyperlink" Target="http://saami.su/" TargetMode="External"/><Relationship Id="rId1" Type="http://schemas.openxmlformats.org/officeDocument/2006/relationships/slideLayout" Target="../slideLayouts/slideLayout2.xml"/><Relationship Id="rId5" Type="http://schemas.openxmlformats.org/officeDocument/2006/relationships/hyperlink" Target="http://www.norge.ru/" TargetMode="External"/><Relationship Id="rId4" Type="http://schemas.openxmlformats.org/officeDocument/2006/relationships/hyperlink" Target="http://images.yandex.ru/?lr=47&amp;source=wiz"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endlessplanet.org/gallery/?id=11&amp;img_id=15&amp;slideshow=1" TargetMode="External"/><Relationship Id="rId13" Type="http://schemas.openxmlformats.org/officeDocument/2006/relationships/image" Target="../media/image15.jpeg"/><Relationship Id="rId18" Type="http://schemas.openxmlformats.org/officeDocument/2006/relationships/hyperlink" Target="http://www.endlessplanet.org/gallery/?id=11&amp;img_id=8&amp;slideshow=1" TargetMode="External"/><Relationship Id="rId26" Type="http://schemas.openxmlformats.org/officeDocument/2006/relationships/image" Target="../media/image22.gif"/><Relationship Id="rId3" Type="http://schemas.openxmlformats.org/officeDocument/2006/relationships/image" Target="../media/image10.jpeg"/><Relationship Id="rId21" Type="http://schemas.openxmlformats.org/officeDocument/2006/relationships/image" Target="../media/image19.jpeg"/><Relationship Id="rId7" Type="http://schemas.openxmlformats.org/officeDocument/2006/relationships/image" Target="../media/image12.jpeg"/><Relationship Id="rId12" Type="http://schemas.openxmlformats.org/officeDocument/2006/relationships/hyperlink" Target="http://www.endlessplanet.org/gallery/?id=11&amp;img_id=13&amp;slideshow=1" TargetMode="External"/><Relationship Id="rId17" Type="http://schemas.openxmlformats.org/officeDocument/2006/relationships/image" Target="../media/image17.jpeg"/><Relationship Id="rId25" Type="http://schemas.openxmlformats.org/officeDocument/2006/relationships/image" Target="../media/image21.jpeg"/><Relationship Id="rId2" Type="http://schemas.openxmlformats.org/officeDocument/2006/relationships/hyperlink" Target="http://www.endlessplanet.org/gallery/?id=11&amp;img_id=19&amp;slideshow=1" TargetMode="External"/><Relationship Id="rId16" Type="http://schemas.openxmlformats.org/officeDocument/2006/relationships/hyperlink" Target="http://www.endlessplanet.org/gallery/?id=11&amp;img_id=11&amp;slideshow=1" TargetMode="External"/><Relationship Id="rId20" Type="http://schemas.openxmlformats.org/officeDocument/2006/relationships/hyperlink" Target="http://www.endlessplanet.org/gallery/?id=11&amp;img_id=2&amp;slideshow=1" TargetMode="External"/><Relationship Id="rId1" Type="http://schemas.openxmlformats.org/officeDocument/2006/relationships/slideLayout" Target="../slideLayouts/slideLayout2.xml"/><Relationship Id="rId6" Type="http://schemas.openxmlformats.org/officeDocument/2006/relationships/hyperlink" Target="http://www.endlessplanet.org/gallery/?id=11&amp;img_id=16&amp;slideshow=1" TargetMode="External"/><Relationship Id="rId11" Type="http://schemas.openxmlformats.org/officeDocument/2006/relationships/image" Target="../media/image14.jpeg"/><Relationship Id="rId24" Type="http://schemas.openxmlformats.org/officeDocument/2006/relationships/hyperlink" Target="http://www.endlessplanet.org/gallery/?id=11&amp;img_id=5&amp;slideshow=1" TargetMode="External"/><Relationship Id="rId5" Type="http://schemas.openxmlformats.org/officeDocument/2006/relationships/image" Target="../media/image11.jpeg"/><Relationship Id="rId15" Type="http://schemas.openxmlformats.org/officeDocument/2006/relationships/image" Target="../media/image16.jpeg"/><Relationship Id="rId23" Type="http://schemas.openxmlformats.org/officeDocument/2006/relationships/image" Target="../media/image20.jpeg"/><Relationship Id="rId10" Type="http://schemas.openxmlformats.org/officeDocument/2006/relationships/hyperlink" Target="http://www.endlessplanet.org/gallery/?id=11&amp;img_id=14&amp;slideshow=1" TargetMode="External"/><Relationship Id="rId19" Type="http://schemas.openxmlformats.org/officeDocument/2006/relationships/image" Target="../media/image18.jpeg"/><Relationship Id="rId4" Type="http://schemas.openxmlformats.org/officeDocument/2006/relationships/hyperlink" Target="http://www.endlessplanet.org/gallery/?id=11&amp;img_id=17&amp;slideshow=1" TargetMode="External"/><Relationship Id="rId9" Type="http://schemas.openxmlformats.org/officeDocument/2006/relationships/image" Target="../media/image13.jpeg"/><Relationship Id="rId14" Type="http://schemas.openxmlformats.org/officeDocument/2006/relationships/hyperlink" Target="http://www.endlessplanet.org/gallery/?id=11&amp;img_id=12&amp;slideshow=1" TargetMode="External"/><Relationship Id="rId22" Type="http://schemas.openxmlformats.org/officeDocument/2006/relationships/hyperlink" Target="http://www.endlessplanet.org/gallery/?id=11&amp;img_id=3&amp;slideshow=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aami.su/mmedia/gallery/6-saami-intro/detail/1525-flag.html?tmpl=component&amp;detail=0&amp;buttons=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357166"/>
            <a:ext cx="9144000" cy="2571768"/>
          </a:xfrm>
        </p:spPr>
        <p:txBody>
          <a:bodyPr>
            <a:normAutofit fontScale="77500" lnSpcReduction="20000"/>
          </a:bodyPr>
          <a:lstStyle/>
          <a:p>
            <a:pPr algn="ctr"/>
            <a:r>
              <a:rPr lang="ru-RU" sz="8000" b="1" i="1" spc="300" dirty="0" smtClean="0">
                <a:solidFill>
                  <a:srgbClr val="002060"/>
                </a:solidFill>
                <a:latin typeface="Times New Roman" pitchFamily="18" charset="0"/>
                <a:cs typeface="Times New Roman" pitchFamily="18" charset="0"/>
              </a:rPr>
              <a:t>Саами </a:t>
            </a:r>
            <a:r>
              <a:rPr lang="ru-RU" sz="8000" b="1" i="1" dirty="0" smtClean="0">
                <a:solidFill>
                  <a:srgbClr val="C00000"/>
                </a:solidFill>
                <a:latin typeface="Times New Roman" pitchFamily="18" charset="0"/>
                <a:cs typeface="Times New Roman" pitchFamily="18" charset="0"/>
              </a:rPr>
              <a:t>– </a:t>
            </a:r>
            <a:r>
              <a:rPr lang="ru-RU" sz="8000" i="1" dirty="0" smtClean="0">
                <a:solidFill>
                  <a:srgbClr val="C00000"/>
                </a:solidFill>
                <a:latin typeface="Times New Roman" pitchFamily="18" charset="0"/>
                <a:cs typeface="Times New Roman" pitchFamily="18" charset="0"/>
              </a:rPr>
              <a:t>один из  коренных малочисленных народов России </a:t>
            </a:r>
            <a:endParaRPr lang="ru-RU" sz="8000" i="1" dirty="0">
              <a:solidFill>
                <a:srgbClr val="C00000"/>
              </a:solidFill>
              <a:latin typeface="Times New Roman" pitchFamily="18" charset="0"/>
              <a:cs typeface="Times New Roman" pitchFamily="18" charset="0"/>
            </a:endParaRPr>
          </a:p>
        </p:txBody>
      </p:sp>
      <p:sp>
        <p:nvSpPr>
          <p:cNvPr id="2" name="Заголовок 1"/>
          <p:cNvSpPr>
            <a:spLocks noGrp="1"/>
          </p:cNvSpPr>
          <p:nvPr>
            <p:ph type="ctrTitle"/>
          </p:nvPr>
        </p:nvSpPr>
        <p:spPr>
          <a:xfrm rot="10800000" flipV="1">
            <a:off x="5572132" y="6215082"/>
            <a:ext cx="3571868" cy="428628"/>
          </a:xfrm>
        </p:spPr>
        <p:txBody>
          <a:bodyPr/>
          <a:lstStyle/>
          <a:p>
            <a:r>
              <a:rPr lang="ru-RU" sz="1800" dirty="0" smtClean="0">
                <a:solidFill>
                  <a:schemeClr val="bg1"/>
                </a:solidFill>
                <a:latin typeface="Times New Roman" pitchFamily="18" charset="0"/>
                <a:cs typeface="Times New Roman" pitchFamily="18" charset="0"/>
              </a:rPr>
              <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Выполнила :</a:t>
            </a:r>
            <a:br>
              <a:rPr lang="ru-RU" sz="1800" dirty="0" smtClean="0">
                <a:solidFill>
                  <a:schemeClr val="bg1"/>
                </a:solidFill>
                <a:latin typeface="Times New Roman" pitchFamily="18" charset="0"/>
                <a:cs typeface="Times New Roman" pitchFamily="18" charset="0"/>
              </a:rPr>
            </a:br>
            <a:r>
              <a:rPr lang="ru-RU" sz="1800" dirty="0" err="1" smtClean="0">
                <a:solidFill>
                  <a:schemeClr val="bg1"/>
                </a:solidFill>
                <a:latin typeface="Times New Roman" pitchFamily="18" charset="0"/>
                <a:cs typeface="Times New Roman" pitchFamily="18" charset="0"/>
              </a:rPr>
              <a:t>Чичкова</a:t>
            </a:r>
            <a:r>
              <a:rPr lang="ru-RU" sz="1800" dirty="0" smtClean="0">
                <a:solidFill>
                  <a:schemeClr val="bg1"/>
                </a:solidFill>
                <a:latin typeface="Times New Roman" pitchFamily="18" charset="0"/>
                <a:cs typeface="Times New Roman" pitchFamily="18" charset="0"/>
              </a:rPr>
              <a:t> Татьяна Александровна, учитель </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МБОУ </a:t>
            </a:r>
            <a:r>
              <a:rPr lang="ru-RU" sz="1800" dirty="0" err="1" smtClean="0">
                <a:solidFill>
                  <a:schemeClr val="bg1"/>
                </a:solidFill>
                <a:latin typeface="Times New Roman" pitchFamily="18" charset="0"/>
                <a:cs typeface="Times New Roman" pitchFamily="18" charset="0"/>
              </a:rPr>
              <a:t>Валгусская</a:t>
            </a:r>
            <a:r>
              <a:rPr lang="ru-RU" sz="1800" dirty="0" smtClean="0">
                <a:solidFill>
                  <a:schemeClr val="bg1"/>
                </a:solidFill>
                <a:latin typeface="Times New Roman" pitchFamily="18" charset="0"/>
                <a:cs typeface="Times New Roman" pitchFamily="18" charset="0"/>
              </a:rPr>
              <a:t> ООШ «СКЦ» Нижегородская область</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
            </a:r>
            <a:br>
              <a:rPr lang="ru-RU" sz="1800" dirty="0" smtClean="0">
                <a:solidFill>
                  <a:schemeClr val="bg1"/>
                </a:solidFill>
                <a:latin typeface="Times New Roman" pitchFamily="18" charset="0"/>
                <a:cs typeface="Times New Roman" pitchFamily="18" charset="0"/>
              </a:rPr>
            </a:br>
            <a:endParaRPr lang="ru-RU" sz="1800" dirty="0">
              <a:solidFill>
                <a:schemeClr val="bg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500034" y="2928934"/>
            <a:ext cx="2571768" cy="228601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072198" y="2714620"/>
            <a:ext cx="2500330" cy="2000264"/>
          </a:xfrm>
          <a:prstGeom prst="rect">
            <a:avLst/>
          </a:prstGeom>
          <a:noFill/>
          <a:ln w="9525">
            <a:noFill/>
            <a:miter lim="800000"/>
            <a:headEnd/>
            <a:tailEnd/>
          </a:ln>
          <a:effectLst/>
        </p:spPr>
      </p:pic>
      <p:pic>
        <p:nvPicPr>
          <p:cNvPr id="9" name="Российские саами - Саамская песня 4.mp3">
            <a:hlinkClick r:id="" action="ppaction://media"/>
          </p:cNvPr>
          <p:cNvPicPr>
            <a:picLocks noRot="1" noChangeAspect="1"/>
          </p:cNvPicPr>
          <p:nvPr>
            <a:audioFile r:link="rId1"/>
          </p:nvPr>
        </p:nvPicPr>
        <p:blipFill>
          <a:blip r:embed="rId5"/>
          <a:stretch>
            <a:fillRect/>
          </a:stretch>
        </p:blipFill>
        <p:spPr>
          <a:xfrm>
            <a:off x="4419600" y="3276600"/>
            <a:ext cx="304800" cy="304800"/>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34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142984"/>
            <a:ext cx="6858016" cy="5715016"/>
          </a:xfrm>
        </p:spPr>
        <p:txBody>
          <a:bodyPr>
            <a:noAutofit/>
          </a:bodyPr>
          <a:lstStyle/>
          <a:p>
            <a:pPr>
              <a:buNone/>
            </a:pPr>
            <a:r>
              <a:rPr lang="ru-RU" sz="1600" dirty="0" smtClean="0">
                <a:latin typeface="Times New Roman" pitchFamily="18" charset="0"/>
                <a:cs typeface="Times New Roman" pitchFamily="18" charset="0"/>
              </a:rPr>
              <a:t>        В России были распространены четыре саамских языка(диалекта), все они относятся к </a:t>
            </a:r>
            <a:r>
              <a:rPr lang="ru-RU" sz="1600" dirty="0" err="1" smtClean="0">
                <a:latin typeface="Times New Roman" pitchFamily="18" charset="0"/>
                <a:cs typeface="Times New Roman" pitchFamily="18" charset="0"/>
              </a:rPr>
              <a:t>восточносаамской</a:t>
            </a:r>
            <a:r>
              <a:rPr lang="ru-RU" sz="1600" dirty="0" smtClean="0">
                <a:latin typeface="Times New Roman" pitchFamily="18" charset="0"/>
                <a:cs typeface="Times New Roman" pitchFamily="18" charset="0"/>
              </a:rPr>
              <a:t> подгруппе саамской </a:t>
            </a:r>
            <a:r>
              <a:rPr lang="ru-RU" sz="1600" dirty="0" err="1" smtClean="0">
                <a:latin typeface="Times New Roman" pitchFamily="18" charset="0"/>
                <a:cs typeface="Times New Roman" pitchFamily="18" charset="0"/>
              </a:rPr>
              <a:t>группыфинно-угорской</a:t>
            </a:r>
            <a:r>
              <a:rPr lang="ru-RU" sz="1600" dirty="0" smtClean="0">
                <a:latin typeface="Times New Roman" pitchFamily="18" charset="0"/>
                <a:cs typeface="Times New Roman" pitchFamily="18" charset="0"/>
              </a:rPr>
              <a:t> ветви уральской языковой семьи:</a:t>
            </a:r>
          </a:p>
          <a:p>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бабинский</a:t>
            </a:r>
            <a:r>
              <a:rPr lang="ru-RU" sz="1600" dirty="0" smtClean="0">
                <a:latin typeface="Times New Roman" pitchFamily="18" charset="0"/>
                <a:cs typeface="Times New Roman" pitchFamily="18" charset="0"/>
              </a:rPr>
              <a:t> саамский язык(</a:t>
            </a:r>
            <a:r>
              <a:rPr lang="ru-RU" sz="1600" dirty="0" err="1" smtClean="0">
                <a:latin typeface="Times New Roman" pitchFamily="18" charset="0"/>
                <a:cs typeface="Times New Roman" pitchFamily="18" charset="0"/>
              </a:rPr>
              <a:t>аккала</a:t>
            </a:r>
            <a:r>
              <a:rPr lang="ru-RU" sz="1600" dirty="0" smtClean="0">
                <a:latin typeface="Times New Roman" pitchFamily="18" charset="0"/>
                <a:cs typeface="Times New Roman" pitchFamily="18" charset="0"/>
              </a:rPr>
              <a:t>) †. Последний носитель языка, Мария </a:t>
            </a:r>
            <a:r>
              <a:rPr lang="ru-RU" sz="1600" dirty="0" err="1" smtClean="0">
                <a:latin typeface="Times New Roman" pitchFamily="18" charset="0"/>
                <a:cs typeface="Times New Roman" pitchFamily="18" charset="0"/>
              </a:rPr>
              <a:t>Сергина</a:t>
            </a:r>
            <a:r>
              <a:rPr lang="ru-RU" sz="1600" dirty="0" smtClean="0">
                <a:latin typeface="Times New Roman" pitchFamily="18" charset="0"/>
                <a:cs typeface="Times New Roman" pitchFamily="18" charset="0"/>
              </a:rPr>
              <a:t>, умерла в декабре 2003 года.</a:t>
            </a:r>
          </a:p>
          <a:p>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йоканьгско-саамский</a:t>
            </a:r>
            <a:r>
              <a:rPr lang="ru-RU" sz="1600" dirty="0" smtClean="0">
                <a:latin typeface="Times New Roman" pitchFamily="18" charset="0"/>
                <a:cs typeface="Times New Roman" pitchFamily="18" charset="0"/>
              </a:rPr>
              <a:t> язык(</a:t>
            </a:r>
            <a:r>
              <a:rPr lang="ru-RU" sz="1600" dirty="0" err="1" smtClean="0">
                <a:latin typeface="Times New Roman" pitchFamily="18" charset="0"/>
                <a:cs typeface="Times New Roman" pitchFamily="18" charset="0"/>
              </a:rPr>
              <a:t>терско-саамский</a:t>
            </a:r>
            <a:r>
              <a:rPr lang="ru-RU" sz="1600" dirty="0" smtClean="0">
                <a:latin typeface="Times New Roman" pitchFamily="18" charset="0"/>
                <a:cs typeface="Times New Roman" pitchFamily="18" charset="0"/>
              </a:rPr>
              <a:t>). От 2 до 10</a:t>
            </a:r>
            <a:r>
              <a:rPr lang="ru-RU" sz="1600" baseline="300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носителей.</a:t>
            </a:r>
          </a:p>
          <a:p>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кильдинский</a:t>
            </a:r>
            <a:r>
              <a:rPr lang="ru-RU" sz="1600" dirty="0" smtClean="0">
                <a:latin typeface="Times New Roman" pitchFamily="18" charset="0"/>
                <a:cs typeface="Times New Roman" pitchFamily="18" charset="0"/>
              </a:rPr>
              <a:t> саамский язык. Около 500 носителей</a:t>
            </a:r>
            <a:r>
              <a:rPr lang="ru-RU" sz="1600" baseline="30000" dirty="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колтта-саамский</a:t>
            </a:r>
            <a:r>
              <a:rPr lang="ru-RU" sz="1600" dirty="0" smtClean="0">
                <a:latin typeface="Times New Roman" pitchFamily="18" charset="0"/>
                <a:cs typeface="Times New Roman" pitchFamily="18" charset="0"/>
              </a:rPr>
              <a:t> язык (</a:t>
            </a:r>
            <a:r>
              <a:rPr lang="ru-RU" sz="1600" dirty="0" err="1" smtClean="0">
                <a:latin typeface="Times New Roman" pitchFamily="18" charset="0"/>
                <a:cs typeface="Times New Roman" pitchFamily="18" charset="0"/>
              </a:rPr>
              <a:t>сколт</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скольт</a:t>
            </a:r>
            <a:r>
              <a:rPr lang="ru-RU" sz="1600" dirty="0" smtClean="0">
                <a:latin typeface="Times New Roman" pitchFamily="18" charset="0"/>
                <a:cs typeface="Times New Roman" pitchFamily="18" charset="0"/>
              </a:rPr>
              <a:t>); в России говорят на </a:t>
            </a:r>
            <a:r>
              <a:rPr lang="ru-RU" sz="1600" dirty="0" err="1" smtClean="0">
                <a:latin typeface="Times New Roman" pitchFamily="18" charset="0"/>
                <a:cs typeface="Times New Roman" pitchFamily="18" charset="0"/>
              </a:rPr>
              <a:t>нотозерском</a:t>
            </a:r>
            <a:r>
              <a:rPr lang="ru-RU" sz="1600" dirty="0" smtClean="0">
                <a:latin typeface="Times New Roman" pitchFamily="18" charset="0"/>
                <a:cs typeface="Times New Roman" pitchFamily="18" charset="0"/>
              </a:rPr>
              <a:t> диалекте этого языка; число носителей в России — около 20 человек (ещё около 400 носителей языка живёт в Финляндии).</a:t>
            </a:r>
          </a:p>
          <a:p>
            <a:pPr>
              <a:buNone/>
            </a:pPr>
            <a:r>
              <a:rPr lang="ru-RU" sz="1600" dirty="0" smtClean="0">
                <a:latin typeface="Times New Roman" pitchFamily="18" charset="0"/>
                <a:cs typeface="Times New Roman" pitchFamily="18" charset="0"/>
              </a:rPr>
              <a:t>Общая численность саамского населения России существенно больше числа носителей языка, поскольку многие саамы говорят только на русском. Численность носителей языка по данным Всероссийской переписи населения 2010 года— 353 человека (суммарно для всех саамских языков)</a:t>
            </a:r>
            <a:r>
              <a:rPr lang="ru-RU" sz="1600" baseline="300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Активных же носителей языка (то есть тех, которые регулярно используют язык в повседневной жизни) — ещё меньше, около ста человек</a:t>
            </a:r>
            <a:r>
              <a:rPr lang="ru-RU" sz="1600" baseline="30000" dirty="0" smtClean="0">
                <a:latin typeface="Times New Roman" pitchFamily="18" charset="0"/>
                <a:cs typeface="Times New Roman" pitchFamily="18" charset="0"/>
              </a:rPr>
              <a:t>.</a:t>
            </a:r>
          </a:p>
          <a:p>
            <a:pPr>
              <a:buNone/>
            </a:pPr>
            <a:r>
              <a:rPr lang="ru-RU" sz="1600" dirty="0" smtClean="0">
                <a:latin typeface="Times New Roman" pitchFamily="18" charset="0"/>
                <a:cs typeface="Times New Roman" pitchFamily="18" charset="0"/>
              </a:rPr>
              <a:t>Саамский алфавит содержит 43 буквы. В основу графической системы положен фонематический принцип: наличие определенного знака для фонемы исключает возможность разночтений.</a:t>
            </a:r>
          </a:p>
          <a:p>
            <a:endParaRPr lang="ru-RU" sz="1600" dirty="0">
              <a:latin typeface="Times New Roman" pitchFamily="18" charset="0"/>
              <a:cs typeface="Times New Roman" pitchFamily="18" charset="0"/>
            </a:endParaRPr>
          </a:p>
        </p:txBody>
      </p:sp>
      <p:sp>
        <p:nvSpPr>
          <p:cNvPr id="3" name="Заголовок 2"/>
          <p:cNvSpPr>
            <a:spLocks noGrp="1"/>
          </p:cNvSpPr>
          <p:nvPr>
            <p:ph type="title"/>
          </p:nvPr>
        </p:nvSpPr>
        <p:spPr>
          <a:xfrm>
            <a:off x="0" y="0"/>
            <a:ext cx="8686800" cy="1142984"/>
          </a:xfrm>
        </p:spPr>
        <p:txBody>
          <a:bodyPr>
            <a:normAutofit/>
          </a:bodyPr>
          <a:lstStyle/>
          <a:p>
            <a:pPr algn="ctr"/>
            <a:r>
              <a:rPr lang="ru-RU" sz="6000" dirty="0" smtClean="0">
                <a:solidFill>
                  <a:schemeClr val="bg1">
                    <a:lumMod val="95000"/>
                    <a:lumOff val="5000"/>
                  </a:schemeClr>
                </a:solidFill>
                <a:latin typeface="Times New Roman" pitchFamily="18" charset="0"/>
                <a:cs typeface="Times New Roman" pitchFamily="18" charset="0"/>
              </a:rPr>
              <a:t>       Язык</a:t>
            </a:r>
            <a:endParaRPr lang="ru-RU" sz="6000" dirty="0">
              <a:solidFill>
                <a:schemeClr val="bg1">
                  <a:lumMod val="95000"/>
                  <a:lumOff val="5000"/>
                </a:schemeClr>
              </a:solidFill>
              <a:latin typeface="Times New Roman" pitchFamily="18" charset="0"/>
              <a:cs typeface="Times New Roman" pitchFamily="18" charset="0"/>
            </a:endParaRPr>
          </a:p>
        </p:txBody>
      </p:sp>
      <p:pic>
        <p:nvPicPr>
          <p:cNvPr id="4" name="Рисунок 3" descr="http://upload.wikimedia.org/wikipedia/commons/thumb/e/e9/Saami_apphabet_1933.JPG/150px-Saami_apphabet_1933.JPG">
            <a:hlinkClick r:id="rId2"/>
          </p:cNvPr>
          <p:cNvPicPr/>
          <p:nvPr/>
        </p:nvPicPr>
        <p:blipFill>
          <a:blip r:embed="rId3"/>
          <a:srcRect/>
          <a:stretch>
            <a:fillRect/>
          </a:stretch>
        </p:blipFill>
        <p:spPr bwMode="auto">
          <a:xfrm>
            <a:off x="6929454" y="785794"/>
            <a:ext cx="1857378" cy="5734070"/>
          </a:xfrm>
          <a:prstGeom prst="rect">
            <a:avLst/>
          </a:prstGeom>
          <a:noFill/>
          <a:ln w="9525">
            <a:noFill/>
            <a:miter lim="800000"/>
            <a:headEnd/>
            <a:tailEnd/>
          </a:ln>
        </p:spPr>
      </p:pic>
      <p:pic>
        <p:nvPicPr>
          <p:cNvPr id="20481" name="Picture 1"/>
          <p:cNvPicPr>
            <a:picLocks noChangeAspect="1" noChangeArrowheads="1"/>
          </p:cNvPicPr>
          <p:nvPr/>
        </p:nvPicPr>
        <p:blipFill>
          <a:blip r:embed="rId4"/>
          <a:srcRect/>
          <a:stretch>
            <a:fillRect/>
          </a:stretch>
        </p:blipFill>
        <p:spPr bwMode="auto">
          <a:xfrm>
            <a:off x="0" y="0"/>
            <a:ext cx="2357422" cy="1214422"/>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346" y="1142984"/>
            <a:ext cx="9358346" cy="5715016"/>
          </a:xfrm>
        </p:spPr>
        <p:txBody>
          <a:bodyPr>
            <a:noAutofit/>
          </a:bodyPr>
          <a:lstStyle/>
          <a:p>
            <a:pPr>
              <a:buNone/>
            </a:pPr>
            <a:r>
              <a:rPr lang="ru-RU" sz="1500" dirty="0" smtClean="0">
                <a:latin typeface="Times New Roman" pitchFamily="18" charset="0"/>
                <a:cs typeface="Times New Roman" pitchFamily="18" charset="0"/>
              </a:rPr>
              <a:t>         Ежегодный национальный праздник,  отмечаемый 6 февраля саамами Скандинавии, Финляндии и России.</a:t>
            </a:r>
            <a:br>
              <a:rPr lang="ru-RU" sz="1500" dirty="0" smtClean="0">
                <a:latin typeface="Times New Roman" pitchFamily="18" charset="0"/>
                <a:cs typeface="Times New Roman" pitchFamily="18" charset="0"/>
              </a:rPr>
            </a:br>
            <a:r>
              <a:rPr lang="ru-RU" sz="1500" b="1" dirty="0" smtClean="0">
                <a:latin typeface="Times New Roman" pitchFamily="18" charset="0"/>
                <a:cs typeface="Times New Roman" pitchFamily="18" charset="0"/>
              </a:rPr>
              <a:t>История:</a:t>
            </a:r>
            <a:r>
              <a:rPr lang="ru-RU" sz="1500" dirty="0" smtClean="0">
                <a:latin typeface="Times New Roman" pitchFamily="18" charset="0"/>
                <a:cs typeface="Times New Roman" pitchFamily="18" charset="0"/>
              </a:rPr>
              <a:t> 6 февраля 1917 года в </a:t>
            </a:r>
            <a:r>
              <a:rPr lang="ru-RU" sz="1500" dirty="0" err="1" smtClean="0">
                <a:latin typeface="Times New Roman" pitchFamily="18" charset="0"/>
                <a:cs typeface="Times New Roman" pitchFamily="18" charset="0"/>
              </a:rPr>
              <a:t>Тронхейме</a:t>
            </a:r>
            <a:r>
              <a:rPr lang="ru-RU" sz="1500" dirty="0" smtClean="0">
                <a:latin typeface="Times New Roman" pitchFamily="18" charset="0"/>
                <a:cs typeface="Times New Roman" pitchFamily="18" charset="0"/>
              </a:rPr>
              <a:t> (Норвегия) состоялось первое собрание саамов, на котором решались вопросы объединения саамов северных стран (Швеция, Норвегия, Великое княжество Финляндское) и взаимодействия через государственные границы.</a:t>
            </a:r>
            <a:br>
              <a:rPr lang="ru-RU" sz="1500" dirty="0" smtClean="0">
                <a:latin typeface="Times New Roman" pitchFamily="18" charset="0"/>
                <a:cs typeface="Times New Roman" pitchFamily="18" charset="0"/>
              </a:rPr>
            </a:br>
            <a:r>
              <a:rPr lang="ru-RU" sz="1500" dirty="0" smtClean="0">
                <a:latin typeface="Times New Roman" pitchFamily="18" charset="0"/>
                <a:cs typeface="Times New Roman" pitchFamily="18" charset="0"/>
              </a:rPr>
              <a:t>В 1956 году был создан Союз Саамов, который представлял интересы саамов Норвегии, Швеции и Финляндии (всего 15 членов; с 1992 года в Союз вошли и представители России). Члены союза ежегодно принимали участие в общем съезде — Саамской конференции. Так в 1986 году на ней были утверждены саамские национальные флаг и гимн (</a:t>
            </a:r>
            <a:r>
              <a:rPr lang="ru-RU" sz="1500" dirty="0" err="1" smtClean="0">
                <a:latin typeface="Times New Roman" pitchFamily="18" charset="0"/>
                <a:cs typeface="Times New Roman" pitchFamily="18" charset="0"/>
              </a:rPr>
              <a:t>с.-саамск</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Sámi</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soga</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lávllaat</a:t>
            </a:r>
            <a:r>
              <a:rPr lang="ru-RU" sz="1500" dirty="0" smtClean="0">
                <a:latin typeface="Times New Roman" pitchFamily="18" charset="0"/>
                <a:cs typeface="Times New Roman" pitchFamily="18" charset="0"/>
              </a:rPr>
              <a:t>), включая правила их использования.</a:t>
            </a:r>
            <a:br>
              <a:rPr lang="ru-RU" sz="1500" dirty="0" smtClean="0">
                <a:latin typeface="Times New Roman" pitchFamily="18" charset="0"/>
                <a:cs typeface="Times New Roman" pitchFamily="18" charset="0"/>
              </a:rPr>
            </a:br>
            <a:r>
              <a:rPr lang="ru-RU" sz="1500" dirty="0" smtClean="0">
                <a:latin typeface="Times New Roman" pitchFamily="18" charset="0"/>
                <a:cs typeface="Times New Roman" pitchFamily="18" charset="0"/>
              </a:rPr>
              <a:t>В 1992 году на XV-ой Саамской конференции, прошедшей в Хельсинки, в честь первого съезда 1917 года, дата 6 февраля была утверждена национальным днём </a:t>
            </a:r>
            <a:r>
              <a:rPr lang="ru-RU" sz="1500" dirty="0" err="1" smtClean="0">
                <a:latin typeface="Times New Roman" pitchFamily="18" charset="0"/>
                <a:cs typeface="Times New Roman" pitchFamily="18" charset="0"/>
              </a:rPr>
              <a:t>саммов</a:t>
            </a:r>
            <a:r>
              <a:rPr lang="ru-RU" sz="1500" dirty="0" smtClean="0">
                <a:latin typeface="Times New Roman" pitchFamily="18" charset="0"/>
                <a:cs typeface="Times New Roman" pitchFamily="18" charset="0"/>
              </a:rPr>
              <a:t>. Впервые отпразднован в 1993 году в </a:t>
            </a:r>
            <a:r>
              <a:rPr lang="ru-RU" sz="1500" dirty="0" err="1" smtClean="0">
                <a:latin typeface="Times New Roman" pitchFamily="18" charset="0"/>
                <a:cs typeface="Times New Roman" pitchFamily="18" charset="0"/>
              </a:rPr>
              <a:t>Йокмокке</a:t>
            </a:r>
            <a:r>
              <a:rPr lang="ru-RU" sz="1500" dirty="0" smtClean="0">
                <a:latin typeface="Times New Roman" pitchFamily="18" charset="0"/>
                <a:cs typeface="Times New Roman" pitchFamily="18" charset="0"/>
              </a:rPr>
              <a:t> (Швеция).</a:t>
            </a:r>
            <a:br>
              <a:rPr lang="ru-RU" sz="1500" dirty="0" smtClean="0">
                <a:latin typeface="Times New Roman" pitchFamily="18" charset="0"/>
                <a:cs typeface="Times New Roman" pitchFamily="18" charset="0"/>
              </a:rPr>
            </a:br>
            <a:r>
              <a:rPr lang="ru-RU" sz="1500" b="1" dirty="0" smtClean="0">
                <a:latin typeface="Times New Roman" pitchFamily="18" charset="0"/>
                <a:cs typeface="Times New Roman" pitchFamily="18" charset="0"/>
              </a:rPr>
              <a:t>Саамы России</a:t>
            </a:r>
            <a:r>
              <a:rPr lang="ru-RU" sz="1500" dirty="0" smtClean="0">
                <a:latin typeface="Times New Roman" pitchFamily="18" charset="0"/>
                <a:cs typeface="Times New Roman" pitchFamily="18" charset="0"/>
              </a:rPr>
              <a:t> вкладывают в дату 6 февраля дополнительный смысл. В 1866 году, в результате реформаторской деятельности императора Александра II, была создана саамская (с начала XX века — </a:t>
            </a:r>
            <a:r>
              <a:rPr lang="ru-RU" sz="1500" dirty="0" err="1" smtClean="0">
                <a:latin typeface="Times New Roman" pitchFamily="18" charset="0"/>
                <a:cs typeface="Times New Roman" pitchFamily="18" charset="0"/>
              </a:rPr>
              <a:t>Кольско-Лопарская</a:t>
            </a:r>
            <a:r>
              <a:rPr lang="ru-RU" sz="1500" dirty="0" smtClean="0">
                <a:latin typeface="Times New Roman" pitchFamily="18" charset="0"/>
                <a:cs typeface="Times New Roman" pitchFamily="18" charset="0"/>
              </a:rPr>
              <a:t>) волость, которая вошла в состав Кольского (Александровского) уезда Архангельской губернии. C 1868 года в волости начал работу выборный орган народного представительства «</a:t>
            </a:r>
            <a:r>
              <a:rPr lang="ru-RU" sz="1500" dirty="0" err="1" smtClean="0">
                <a:latin typeface="Times New Roman" pitchFamily="18" charset="0"/>
                <a:cs typeface="Times New Roman" pitchFamily="18" charset="0"/>
              </a:rPr>
              <a:t>Коладаг</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соббарь</a:t>
            </a:r>
            <a:r>
              <a:rPr lang="ru-RU" sz="1500" dirty="0" smtClean="0">
                <a:latin typeface="Times New Roman" pitchFamily="18" charset="0"/>
                <a:cs typeface="Times New Roman" pitchFamily="18" charset="0"/>
              </a:rPr>
              <a:t>».</a:t>
            </a:r>
            <a:br>
              <a:rPr lang="ru-RU" sz="1500" dirty="0" smtClean="0">
                <a:latin typeface="Times New Roman" pitchFamily="18" charset="0"/>
                <a:cs typeface="Times New Roman" pitchFamily="18" charset="0"/>
              </a:rPr>
            </a:br>
            <a:r>
              <a:rPr lang="ru-RU" sz="1500" dirty="0" smtClean="0">
                <a:latin typeface="Times New Roman" pitchFamily="18" charset="0"/>
                <a:cs typeface="Times New Roman" pitchFamily="18" charset="0"/>
              </a:rPr>
              <a:t>В собрание входили старшина (управляющий саамской волостью), заседатель (помощник управляющего), писарь (секретарь, который вёл протокол собрания), представитель императора (инспектор или чиновник по крестьянским делам) и выборные представители от каждого общества (в составе волости было несколько обществ) и погоста (</a:t>
            </a:r>
            <a:r>
              <a:rPr lang="ru-RU" sz="1500" dirty="0" err="1" smtClean="0">
                <a:latin typeface="Times New Roman" pitchFamily="18" charset="0"/>
                <a:cs typeface="Times New Roman" pitchFamily="18" charset="0"/>
              </a:rPr>
              <a:t>сиййт</a:t>
            </a:r>
            <a:r>
              <a:rPr lang="ru-RU" sz="1500" dirty="0" smtClean="0">
                <a:latin typeface="Times New Roman" pitchFamily="18" charset="0"/>
                <a:cs typeface="Times New Roman" pitchFamily="18" charset="0"/>
              </a:rPr>
              <a:t>, которые составляли общество).</a:t>
            </a:r>
            <a:br>
              <a:rPr lang="ru-RU" sz="1500" dirty="0" smtClean="0">
                <a:latin typeface="Times New Roman" pitchFamily="18" charset="0"/>
                <a:cs typeface="Times New Roman" pitchFamily="18" charset="0"/>
              </a:rPr>
            </a:br>
            <a:r>
              <a:rPr lang="ru-RU" sz="1500" dirty="0" smtClean="0">
                <a:latin typeface="Times New Roman" pitchFamily="18" charset="0"/>
                <a:cs typeface="Times New Roman" pitchFamily="18" charset="0"/>
              </a:rPr>
              <a:t>Собрание «</a:t>
            </a:r>
            <a:r>
              <a:rPr lang="ru-RU" sz="1500" dirty="0" err="1" smtClean="0">
                <a:latin typeface="Times New Roman" pitchFamily="18" charset="0"/>
                <a:cs typeface="Times New Roman" pitchFamily="18" charset="0"/>
              </a:rPr>
              <a:t>Коладаг</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соббарь</a:t>
            </a:r>
            <a:r>
              <a:rPr lang="ru-RU" sz="1500" dirty="0" smtClean="0">
                <a:latin typeface="Times New Roman" pitchFamily="18" charset="0"/>
                <a:cs typeface="Times New Roman" pitchFamily="18" charset="0"/>
              </a:rPr>
              <a:t>» из представителей саамской волости собиралось в Коле один раз в год — 25 января. В России после перехода в 1918 году на григорианский календарь — дата изменилась на 6 февраля.</a:t>
            </a:r>
          </a:p>
          <a:p>
            <a:endParaRPr lang="ru-RU" sz="1500" dirty="0">
              <a:latin typeface="Times New Roman" pitchFamily="18" charset="0"/>
              <a:cs typeface="Times New Roman" pitchFamily="18" charset="0"/>
            </a:endParaRPr>
          </a:p>
        </p:txBody>
      </p:sp>
      <p:sp>
        <p:nvSpPr>
          <p:cNvPr id="3" name="Заголовок 2"/>
          <p:cNvSpPr>
            <a:spLocks noGrp="1"/>
          </p:cNvSpPr>
          <p:nvPr>
            <p:ph type="title"/>
          </p:nvPr>
        </p:nvSpPr>
        <p:spPr>
          <a:xfrm>
            <a:off x="0" y="0"/>
            <a:ext cx="9144000" cy="1214422"/>
          </a:xfrm>
        </p:spPr>
        <p:txBody>
          <a:bodyPr>
            <a:normAutofit fontScale="90000"/>
          </a:bodyPr>
          <a:lstStyle/>
          <a:p>
            <a:pPr algn="ctr"/>
            <a:r>
              <a:rPr lang="ru-RU" spc="0" dirty="0" smtClean="0">
                <a:solidFill>
                  <a:schemeClr val="bg1">
                    <a:lumMod val="95000"/>
                    <a:lumOff val="5000"/>
                  </a:schemeClr>
                </a:solidFill>
                <a:latin typeface="Times New Roman" pitchFamily="18" charset="0"/>
                <a:cs typeface="Times New Roman" pitchFamily="18" charset="0"/>
              </a:rPr>
              <a:t>6 февраля – Международный день единения саамов </a:t>
            </a:r>
            <a:endParaRPr lang="ru-RU" spc="0" dirty="0">
              <a:solidFill>
                <a:schemeClr val="bg1">
                  <a:lumMod val="95000"/>
                  <a:lumOff val="5000"/>
                </a:schemeClr>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857356" y="1643050"/>
            <a:ext cx="7286644" cy="5214950"/>
          </a:xfrm>
        </p:spPr>
        <p:txBody>
          <a:bodyPr>
            <a:normAutofit fontScale="77500" lnSpcReduction="20000"/>
          </a:bodyPr>
          <a:lstStyle/>
          <a:p>
            <a:pPr>
              <a:buNone/>
            </a:pPr>
            <a:r>
              <a:rPr lang="ru-RU" dirty="0" smtClean="0">
                <a:latin typeface="Times New Roman" pitchFamily="18" charset="0"/>
                <a:cs typeface="Times New Roman" pitchFamily="18" charset="0"/>
              </a:rPr>
              <a:t>       Юрьев Николай Иванович, саами по национальности, житель с. Ловозеро, арестован 19 марта 1938 года и необоснованно приговорен по решению особой тройки УНКВД ЛО 15 октября 1938 года по ст. 19-58-2,10 и II УК РСФСР к высшей мере наказания и расстрелян 22 октября 1938 г. У него осталась семья: жена Юрьева Анна Ивановна (1886 - 1975) и </a:t>
            </a:r>
            <a:r>
              <a:rPr lang="ru-RU" b="1" dirty="0" smtClean="0">
                <a:latin typeface="Times New Roman" pitchFamily="18" charset="0"/>
                <a:cs typeface="Times New Roman" pitchFamily="18" charset="0"/>
              </a:rPr>
              <a:t>10!</a:t>
            </a:r>
            <a:r>
              <a:rPr lang="ru-RU" dirty="0" smtClean="0">
                <a:latin typeface="Times New Roman" pitchFamily="18" charset="0"/>
                <a:cs typeface="Times New Roman" pitchFamily="18" charset="0"/>
              </a:rPr>
              <a:t> детей - 2 сына и 8 дочерей. Младшей из дочерей (моей маме) на момент расстрела отца был 1 год.</a:t>
            </a:r>
          </a:p>
          <a:p>
            <a:pPr>
              <a:buNone/>
            </a:pPr>
            <a:r>
              <a:rPr lang="ru-RU" dirty="0" smtClean="0">
                <a:latin typeface="Times New Roman" pitchFamily="18" charset="0"/>
                <a:cs typeface="Times New Roman" pitchFamily="18" charset="0"/>
              </a:rPr>
              <a:t>        Вскоре, после ареста деда сгорел дом, и семья Юрьевых ютилась у родственников, и в своих хозяйственных постройках, переделанных под жилье. Все заботы о семье и оставшемся после ареста мужа хозяйстве легли на плечи моей бабушки и ее старших дочерей. Старший сын Федор погиб в Великую Отечественную войну с Германией.</a:t>
            </a:r>
          </a:p>
          <a:p>
            <a:pPr>
              <a:buNone/>
            </a:pPr>
            <a:r>
              <a:rPr lang="ru-RU" dirty="0" smtClean="0">
                <a:latin typeface="Times New Roman" pitchFamily="18" charset="0"/>
                <a:cs typeface="Times New Roman" pitchFamily="18" charset="0"/>
              </a:rPr>
              <a:t>        Юрьев Николай Иванович похоронен в Ленинградской области. Посмертно реабилитирован военным трибуналом Северного военного округа 4 июля 1957 года.</a:t>
            </a:r>
          </a:p>
          <a:p>
            <a:pPr>
              <a:buNone/>
            </a:pPr>
            <a:r>
              <a:rPr lang="ru-RU" dirty="0" smtClean="0">
                <a:latin typeface="Times New Roman" pitchFamily="18" charset="0"/>
                <a:cs typeface="Times New Roman" pitchFamily="18" charset="0"/>
              </a:rPr>
              <a:t>       Вот такая история в государстве Российском.. </a:t>
            </a:r>
          </a:p>
          <a:p>
            <a:endParaRPr lang="ru-RU" dirty="0" smtClean="0"/>
          </a:p>
          <a:p>
            <a:endParaRPr lang="ru-RU" dirty="0"/>
          </a:p>
        </p:txBody>
      </p:sp>
      <p:sp>
        <p:nvSpPr>
          <p:cNvPr id="3" name="Заголовок 2"/>
          <p:cNvSpPr>
            <a:spLocks noGrp="1"/>
          </p:cNvSpPr>
          <p:nvPr>
            <p:ph type="title"/>
          </p:nvPr>
        </p:nvSpPr>
        <p:spPr>
          <a:xfrm>
            <a:off x="457200" y="285728"/>
            <a:ext cx="8229600" cy="1357322"/>
          </a:xfrm>
        </p:spPr>
        <p:txBody>
          <a:bodyPr>
            <a:noAutofit/>
          </a:bodyPr>
          <a:lstStyle/>
          <a:p>
            <a:pPr algn="ctr"/>
            <a:r>
              <a:rPr lang="ru-RU" sz="4800" dirty="0" smtClean="0">
                <a:solidFill>
                  <a:schemeClr val="bg1">
                    <a:lumMod val="95000"/>
                    <a:lumOff val="5000"/>
                  </a:schemeClr>
                </a:solidFill>
                <a:latin typeface="Times New Roman" pitchFamily="18" charset="0"/>
                <a:cs typeface="Times New Roman" pitchFamily="18" charset="0"/>
              </a:rPr>
              <a:t>Юрьев Николай Иванович </a:t>
            </a:r>
            <a:br>
              <a:rPr lang="ru-RU" sz="4800" dirty="0" smtClean="0">
                <a:solidFill>
                  <a:schemeClr val="bg1">
                    <a:lumMod val="95000"/>
                    <a:lumOff val="5000"/>
                  </a:schemeClr>
                </a:solidFill>
                <a:latin typeface="Times New Roman" pitchFamily="18" charset="0"/>
                <a:cs typeface="Times New Roman" pitchFamily="18" charset="0"/>
              </a:rPr>
            </a:br>
            <a:r>
              <a:rPr lang="ru-RU" sz="4800" dirty="0" smtClean="0">
                <a:solidFill>
                  <a:schemeClr val="bg1">
                    <a:lumMod val="95000"/>
                    <a:lumOff val="5000"/>
                  </a:schemeClr>
                </a:solidFill>
                <a:latin typeface="Times New Roman" pitchFamily="18" charset="0"/>
                <a:cs typeface="Times New Roman" pitchFamily="18" charset="0"/>
              </a:rPr>
              <a:t>(1882 – 1938)</a:t>
            </a:r>
            <a:endParaRPr lang="ru-RU" sz="4800" dirty="0">
              <a:solidFill>
                <a:schemeClr val="bg1">
                  <a:lumMod val="95000"/>
                  <a:lumOff val="5000"/>
                </a:schemeClr>
              </a:solidFill>
              <a:latin typeface="Times New Roman" pitchFamily="18" charset="0"/>
              <a:cs typeface="Times New Roman" pitchFamily="18" charset="0"/>
            </a:endParaRPr>
          </a:p>
        </p:txBody>
      </p:sp>
      <p:pic>
        <p:nvPicPr>
          <p:cNvPr id="21506" name="Picture 2"/>
          <p:cNvPicPr>
            <a:picLocks noChangeAspect="1" noChangeArrowheads="1"/>
          </p:cNvPicPr>
          <p:nvPr/>
        </p:nvPicPr>
        <p:blipFill>
          <a:blip r:embed="rId2"/>
          <a:srcRect/>
          <a:stretch>
            <a:fillRect/>
          </a:stretch>
        </p:blipFill>
        <p:spPr bwMode="auto">
          <a:xfrm>
            <a:off x="142844" y="2071678"/>
            <a:ext cx="1928826" cy="3071834"/>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1. интернет-источник: </a:t>
            </a:r>
            <a:r>
              <a:rPr lang="en-US" dirty="0" smtClean="0">
                <a:hlinkClick r:id="rId2"/>
              </a:rPr>
              <a:t>http://saami.su</a:t>
            </a:r>
            <a:endParaRPr lang="ru-RU" dirty="0" smtClean="0"/>
          </a:p>
          <a:p>
            <a:r>
              <a:rPr lang="ru-RU" dirty="0" smtClean="0"/>
              <a:t>2. интернет-источник: </a:t>
            </a:r>
            <a:r>
              <a:rPr lang="en-US" dirty="0" smtClean="0">
                <a:hlinkClick r:id="rId3"/>
              </a:rPr>
              <a:t>http://ru.wikipedia.org</a:t>
            </a:r>
            <a:endParaRPr lang="ru-RU" dirty="0" smtClean="0"/>
          </a:p>
          <a:p>
            <a:r>
              <a:rPr lang="ru-RU" dirty="0" smtClean="0"/>
              <a:t>3. интернет-источник: </a:t>
            </a:r>
            <a:r>
              <a:rPr lang="en-US" dirty="0" smtClean="0">
                <a:hlinkClick r:id="rId3"/>
              </a:rPr>
              <a:t>http:// </a:t>
            </a:r>
            <a:r>
              <a:rPr lang="en-US" u="sng" dirty="0" smtClean="0">
                <a:hlinkClick r:id="rId4"/>
              </a:rPr>
              <a:t>images.yandex.ru</a:t>
            </a:r>
            <a:endParaRPr lang="ru-RU" u="sng" dirty="0" smtClean="0"/>
          </a:p>
          <a:p>
            <a:r>
              <a:rPr lang="ru-RU" dirty="0" smtClean="0"/>
              <a:t>4.интернет-источник: </a:t>
            </a:r>
            <a:r>
              <a:rPr lang="en-US" dirty="0" smtClean="0">
                <a:hlinkClick r:id="rId5"/>
              </a:rPr>
              <a:t>http://www.norge.ru</a:t>
            </a:r>
            <a:endParaRPr lang="ru-RU" dirty="0"/>
          </a:p>
        </p:txBody>
      </p:sp>
      <p:sp>
        <p:nvSpPr>
          <p:cNvPr id="3" name="Заголовок 2"/>
          <p:cNvSpPr>
            <a:spLocks noGrp="1"/>
          </p:cNvSpPr>
          <p:nvPr>
            <p:ph type="title"/>
          </p:nvPr>
        </p:nvSpPr>
        <p:spPr/>
        <p:txBody>
          <a:bodyPr>
            <a:normAutofit/>
          </a:bodyPr>
          <a:lstStyle/>
          <a:p>
            <a:pPr algn="ctr"/>
            <a:r>
              <a:rPr lang="ru-RU" sz="7200" dirty="0" smtClean="0">
                <a:solidFill>
                  <a:srgbClr val="FF0000"/>
                </a:solidFill>
                <a:latin typeface="Times New Roman" pitchFamily="18" charset="0"/>
                <a:cs typeface="Times New Roman" pitchFamily="18" charset="0"/>
              </a:rPr>
              <a:t>Источники:</a:t>
            </a:r>
            <a:endParaRPr lang="ru-RU" sz="7200" dirty="0">
              <a:solidFill>
                <a:srgbClr val="FF0000"/>
              </a:solidFill>
              <a:latin typeface="Times New Roman" pitchFamily="18" charset="0"/>
              <a:cs typeface="Times New Roman" pitchFamily="18" charset="0"/>
            </a:endParaRPr>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solidFill>
                  <a:schemeClr val="bg1"/>
                </a:solidFill>
              </a:rPr>
              <a:t>Спасибо за внимание!!!</a:t>
            </a:r>
            <a:endParaRPr lang="ru-RU" dirty="0">
              <a:solidFill>
                <a:schemeClr val="bg1"/>
              </a:solidFill>
            </a:endParaRPr>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071546"/>
            <a:ext cx="6000760" cy="6000792"/>
          </a:xfrm>
        </p:spPr>
        <p:txBody>
          <a:bodyPr>
            <a:normAutofit fontScale="85000" lnSpcReduction="20000"/>
          </a:bodyPr>
          <a:lstStyle/>
          <a:p>
            <a:r>
              <a:rPr lang="ru-RU" i="1" dirty="0" smtClean="0">
                <a:latin typeface="Times New Roman" pitchFamily="18" charset="0"/>
                <a:cs typeface="Times New Roman" pitchFamily="18" charset="0"/>
              </a:rPr>
              <a:t>Саамы (устаревшее название — лопари, иногда также </a:t>
            </a:r>
            <a:r>
              <a:rPr lang="ru-RU" i="1" dirty="0" err="1" smtClean="0">
                <a:latin typeface="Times New Roman" pitchFamily="18" charset="0"/>
                <a:cs typeface="Times New Roman" pitchFamily="18" charset="0"/>
              </a:rPr>
              <a:t>лаппы</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лопь</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лапь</a:t>
            </a:r>
            <a:r>
              <a:rPr lang="ru-RU" i="1" dirty="0" smtClean="0">
                <a:latin typeface="Times New Roman" pitchFamily="18" charset="0"/>
                <a:cs typeface="Times New Roman" pitchFamily="18" charset="0"/>
              </a:rPr>
              <a:t>) — очень древний народ, проживающий на севере Европы уже, как минимум, несколько тысячелетий. Когда первые русские из Новгородской земли достигли их поселений на Кольском полуострове, они населяли его весь. Жили в саамских деревнях, называемых «погостами»; в конце XVIII века их было 17 и их количество которых постоянно увеличивалось до начала XIX века. Были и те, кто жил уединённо.</a:t>
            </a:r>
          </a:p>
          <a:p>
            <a:r>
              <a:rPr lang="ru-RU" i="1" dirty="0" smtClean="0">
                <a:latin typeface="Times New Roman" pitchFamily="18" charset="0"/>
                <a:cs typeface="Times New Roman" pitchFamily="18" charset="0"/>
              </a:rPr>
              <a:t>Территория, на которой расселяются саамы России, в административном отношении составляет Мурманскую область (бывший Кольский, а еще раньше - Александровский уезд Архангельской губернии). Административные границы области включают в себя территорию, известную также под названием "Русская Лапландия" или Кольский полуостров.</a:t>
            </a:r>
          </a:p>
          <a:p>
            <a:endParaRPr lang="ru-RU" i="1" dirty="0" smtClean="0">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a:xfrm>
            <a:off x="0" y="0"/>
            <a:ext cx="9144000" cy="1214422"/>
          </a:xfrm>
        </p:spPr>
        <p:txBody>
          <a:bodyPr>
            <a:normAutofit/>
          </a:bodyPr>
          <a:lstStyle/>
          <a:p>
            <a:r>
              <a:rPr lang="ru-RU" sz="7200" i="1" dirty="0" smtClean="0">
                <a:solidFill>
                  <a:srgbClr val="002060"/>
                </a:solidFill>
                <a:latin typeface="Times New Roman" pitchFamily="18" charset="0"/>
                <a:cs typeface="Times New Roman" pitchFamily="18" charset="0"/>
              </a:rPr>
              <a:t>  Саамы России</a:t>
            </a:r>
            <a:endParaRPr lang="ru-RU" sz="7200" i="1" dirty="0">
              <a:solidFill>
                <a:srgbClr val="00206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srcRect/>
          <a:stretch>
            <a:fillRect/>
          </a:stretch>
        </p:blipFill>
        <p:spPr bwMode="auto">
          <a:xfrm>
            <a:off x="7000892" y="1500174"/>
            <a:ext cx="1500166" cy="2500306"/>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6072198" y="4214818"/>
            <a:ext cx="3071802" cy="2286016"/>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071546"/>
            <a:ext cx="9144000" cy="4214842"/>
          </a:xfrm>
        </p:spPr>
        <p:txBody>
          <a:bodyPr>
            <a:normAutofit fontScale="77500" lnSpcReduction="20000"/>
          </a:bodyPr>
          <a:lstStyle/>
          <a:p>
            <a:r>
              <a:rPr lang="ru-RU" dirty="0" smtClean="0"/>
              <a:t>Общая численность саамов — от 60 до 80 тысяч человек (по оценке Саамского парламента Финляндии — около 75 тысяч человек), из которых в Норвегии проживают от 40 до 60 тысяч, в Швеции — от 15 до 25 тысяч, в Финляндии — от 6 до 8 тысяч. По данным Всероссийской переписи населения 2010 года численность саамов в России составляла 1771 человек (городское население — 787 человек, сельское — 984).</a:t>
            </a:r>
          </a:p>
          <a:p>
            <a:r>
              <a:rPr lang="ru-RU" dirty="0" smtClean="0"/>
              <a:t>Численность саамов в Российской империи, СССР и России остаётся примерно на одном уровне уже на протяжении более ста последних лет. Подавляющее большинство саамов проживает в Мурманской области.</a:t>
            </a:r>
          </a:p>
          <a:p>
            <a:r>
              <a:rPr lang="ru-RU" dirty="0" smtClean="0"/>
              <a:t>Численность саамов по результатам Всероссийской переписи населения 2010 года сократилась по сравнению с данным предыдущей переписи 2002 года на 11 %. Отрицательную динамику численности показали и многие другие финно-угорские народы России (численность марийцев сократилась на 9 %, мордвы — на 12 %, удмуртов — на 13 %, коми-зырян — на 22 %, коми-пермяков — на 25 %, карелы — на 35 %)</a:t>
            </a:r>
            <a:r>
              <a:rPr lang="ru-RU" baseline="30000" dirty="0" smtClean="0"/>
              <a:t> </a:t>
            </a:r>
            <a:endParaRPr lang="ru-RU" dirty="0" smtClean="0"/>
          </a:p>
          <a:p>
            <a:endParaRPr lang="ru-RU" dirty="0"/>
          </a:p>
        </p:txBody>
      </p:sp>
      <p:sp>
        <p:nvSpPr>
          <p:cNvPr id="3" name="Заголовок 2"/>
          <p:cNvSpPr>
            <a:spLocks noGrp="1"/>
          </p:cNvSpPr>
          <p:nvPr>
            <p:ph type="title"/>
          </p:nvPr>
        </p:nvSpPr>
        <p:spPr>
          <a:xfrm>
            <a:off x="457200" y="152400"/>
            <a:ext cx="8229600" cy="990584"/>
          </a:xfrm>
        </p:spPr>
        <p:txBody>
          <a:bodyPr>
            <a:normAutofit fontScale="90000"/>
          </a:bodyPr>
          <a:lstStyle/>
          <a:p>
            <a:pPr algn="ctr"/>
            <a:r>
              <a:rPr lang="ru-RU" sz="6600" spc="300" dirty="0" smtClean="0">
                <a:solidFill>
                  <a:srgbClr val="002060"/>
                </a:solidFill>
                <a:latin typeface="Times New Roman" pitchFamily="18" charset="0"/>
                <a:cs typeface="Times New Roman" pitchFamily="18" charset="0"/>
              </a:rPr>
              <a:t>Численность Саамов</a:t>
            </a:r>
            <a:endParaRPr lang="ru-RU" sz="6600" spc="300" dirty="0">
              <a:solidFill>
                <a:srgbClr val="00206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357160" y="5072074"/>
          <a:ext cx="8572560" cy="1571636"/>
        </p:xfrm>
        <a:graphic>
          <a:graphicData uri="http://schemas.openxmlformats.org/drawingml/2006/table">
            <a:tbl>
              <a:tblPr/>
              <a:tblGrid>
                <a:gridCol w="857256"/>
                <a:gridCol w="857256"/>
                <a:gridCol w="857256"/>
                <a:gridCol w="857256"/>
                <a:gridCol w="857256"/>
                <a:gridCol w="857256"/>
                <a:gridCol w="857256"/>
                <a:gridCol w="857256"/>
                <a:gridCol w="857256"/>
                <a:gridCol w="857256"/>
              </a:tblGrid>
              <a:tr h="928086">
                <a:tc>
                  <a:txBody>
                    <a:bodyPr/>
                    <a:lstStyle/>
                    <a:p>
                      <a:pPr>
                        <a:lnSpc>
                          <a:spcPct val="115000"/>
                        </a:lnSpc>
                        <a:spcBef>
                          <a:spcPts val="1200"/>
                        </a:spcBef>
                        <a:spcAft>
                          <a:spcPts val="1200"/>
                        </a:spcAft>
                      </a:pPr>
                      <a:r>
                        <a:rPr lang="ru-RU" sz="1000" b="1" dirty="0">
                          <a:solidFill>
                            <a:srgbClr val="000000"/>
                          </a:solidFill>
                          <a:latin typeface="Times New Roman"/>
                          <a:ea typeface="Times New Roman"/>
                          <a:cs typeface="Times New Roman"/>
                        </a:rPr>
                        <a:t>Годы</a:t>
                      </a:r>
                      <a:endParaRPr lang="ru-RU" sz="1100" dirty="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a:solidFill>
                            <a:srgbClr val="000000"/>
                          </a:solidFill>
                          <a:latin typeface="Times New Roman"/>
                          <a:ea typeface="Times New Roman"/>
                          <a:cs typeface="Times New Roman"/>
                        </a:rPr>
                        <a:t>1897</a:t>
                      </a:r>
                      <a:endParaRPr lang="ru-RU"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a:solidFill>
                            <a:srgbClr val="000000"/>
                          </a:solidFill>
                          <a:latin typeface="Times New Roman"/>
                          <a:ea typeface="Times New Roman"/>
                          <a:cs typeface="Times New Roman"/>
                        </a:rPr>
                        <a:t>1926</a:t>
                      </a:r>
                      <a:endParaRPr lang="ru-RU"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dirty="0">
                          <a:solidFill>
                            <a:srgbClr val="000000"/>
                          </a:solidFill>
                          <a:latin typeface="Times New Roman"/>
                          <a:ea typeface="Times New Roman"/>
                          <a:cs typeface="Times New Roman"/>
                        </a:rPr>
                        <a:t>1939</a:t>
                      </a:r>
                      <a:endParaRPr lang="ru-RU" sz="1100" dirty="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dirty="0">
                          <a:solidFill>
                            <a:srgbClr val="000000"/>
                          </a:solidFill>
                          <a:latin typeface="Times New Roman"/>
                          <a:ea typeface="Times New Roman"/>
                          <a:cs typeface="Times New Roman"/>
                        </a:rPr>
                        <a:t>1959</a:t>
                      </a:r>
                      <a:endParaRPr lang="ru-RU" sz="1100" dirty="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a:solidFill>
                            <a:srgbClr val="000000"/>
                          </a:solidFill>
                          <a:latin typeface="Times New Roman"/>
                          <a:ea typeface="Times New Roman"/>
                          <a:cs typeface="Times New Roman"/>
                        </a:rPr>
                        <a:t>1970</a:t>
                      </a:r>
                      <a:endParaRPr lang="ru-RU"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a:solidFill>
                            <a:srgbClr val="000000"/>
                          </a:solidFill>
                          <a:latin typeface="Times New Roman"/>
                          <a:ea typeface="Times New Roman"/>
                          <a:cs typeface="Times New Roman"/>
                        </a:rPr>
                        <a:t>1979</a:t>
                      </a:r>
                      <a:endParaRPr lang="ru-RU"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a:solidFill>
                            <a:srgbClr val="000000"/>
                          </a:solidFill>
                          <a:latin typeface="Times New Roman"/>
                          <a:ea typeface="Times New Roman"/>
                          <a:cs typeface="Times New Roman"/>
                        </a:rPr>
                        <a:t>1989</a:t>
                      </a:r>
                      <a:endParaRPr lang="ru-RU"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a:solidFill>
                            <a:srgbClr val="000000"/>
                          </a:solidFill>
                          <a:latin typeface="Times New Roman"/>
                          <a:ea typeface="Times New Roman"/>
                          <a:cs typeface="Times New Roman"/>
                        </a:rPr>
                        <a:t>2002</a:t>
                      </a:r>
                      <a:endParaRPr lang="ru-RU"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a:solidFill>
                            <a:srgbClr val="000000"/>
                          </a:solidFill>
                          <a:latin typeface="Times New Roman"/>
                          <a:ea typeface="Times New Roman"/>
                          <a:cs typeface="Times New Roman"/>
                        </a:rPr>
                        <a:t>2010</a:t>
                      </a:r>
                      <a:endParaRPr lang="ru-RU"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643550">
                <a:tc>
                  <a:txBody>
                    <a:bodyPr/>
                    <a:lstStyle/>
                    <a:p>
                      <a:pPr>
                        <a:lnSpc>
                          <a:spcPct val="115000"/>
                        </a:lnSpc>
                        <a:spcBef>
                          <a:spcPts val="1200"/>
                        </a:spcBef>
                        <a:spcAft>
                          <a:spcPts val="1200"/>
                        </a:spcAft>
                      </a:pPr>
                      <a:r>
                        <a:rPr lang="ru-RU" sz="1000" b="1">
                          <a:solidFill>
                            <a:srgbClr val="000000"/>
                          </a:solidFill>
                          <a:latin typeface="Times New Roman"/>
                          <a:ea typeface="Times New Roman"/>
                          <a:cs typeface="Times New Roman"/>
                        </a:rPr>
                        <a:t>Численность</a:t>
                      </a:r>
                      <a:r>
                        <a:rPr lang="ru-RU" sz="1000">
                          <a:solidFill>
                            <a:srgbClr val="000000"/>
                          </a:solidFill>
                          <a:latin typeface="Times New Roman"/>
                          <a:ea typeface="Times New Roman"/>
                          <a:cs typeface="Times New Roman"/>
                        </a:rPr>
                        <a:t>, чел.</a:t>
                      </a:r>
                      <a:endParaRPr lang="ru-RU"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b="1">
                          <a:solidFill>
                            <a:srgbClr val="000000"/>
                          </a:solidFill>
                          <a:latin typeface="Times New Roman"/>
                          <a:ea typeface="Times New Roman"/>
                          <a:cs typeface="Times New Roman"/>
                        </a:rPr>
                        <a:t>1812</a:t>
                      </a:r>
                      <a:endParaRPr lang="ru-RU"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b="1">
                          <a:solidFill>
                            <a:srgbClr val="000000"/>
                          </a:solidFill>
                          <a:latin typeface="Times New Roman"/>
                          <a:ea typeface="Times New Roman"/>
                          <a:cs typeface="Times New Roman"/>
                        </a:rPr>
                        <a:t>1720</a:t>
                      </a:r>
                      <a:endParaRPr lang="ru-RU"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b="1">
                          <a:solidFill>
                            <a:srgbClr val="000000"/>
                          </a:solidFill>
                          <a:latin typeface="Times New Roman"/>
                          <a:ea typeface="Times New Roman"/>
                          <a:cs typeface="Times New Roman"/>
                        </a:rPr>
                        <a:t>1836</a:t>
                      </a:r>
                      <a:endParaRPr lang="ru-RU"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b="1" dirty="0">
                          <a:solidFill>
                            <a:srgbClr val="000000"/>
                          </a:solidFill>
                          <a:latin typeface="Times New Roman"/>
                          <a:ea typeface="Times New Roman"/>
                          <a:cs typeface="Times New Roman"/>
                        </a:rPr>
                        <a:t>1792</a:t>
                      </a:r>
                      <a:endParaRPr lang="ru-RU" sz="1100" dirty="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b="1">
                          <a:solidFill>
                            <a:srgbClr val="000000"/>
                          </a:solidFill>
                          <a:latin typeface="Times New Roman"/>
                          <a:ea typeface="Times New Roman"/>
                          <a:cs typeface="Times New Roman"/>
                        </a:rPr>
                        <a:t>1884</a:t>
                      </a:r>
                      <a:endParaRPr lang="ru-RU"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b="1">
                          <a:solidFill>
                            <a:srgbClr val="000000"/>
                          </a:solidFill>
                          <a:latin typeface="Times New Roman"/>
                          <a:ea typeface="Times New Roman"/>
                          <a:cs typeface="Times New Roman"/>
                        </a:rPr>
                        <a:t>1888</a:t>
                      </a:r>
                      <a:endParaRPr lang="ru-RU"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b="1">
                          <a:solidFill>
                            <a:srgbClr val="000000"/>
                          </a:solidFill>
                          <a:latin typeface="Times New Roman"/>
                          <a:ea typeface="Times New Roman"/>
                          <a:cs typeface="Times New Roman"/>
                        </a:rPr>
                        <a:t>1890</a:t>
                      </a:r>
                      <a:endParaRPr lang="ru-RU"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b="1">
                          <a:solidFill>
                            <a:srgbClr val="000000"/>
                          </a:solidFill>
                          <a:latin typeface="Times New Roman"/>
                          <a:ea typeface="Times New Roman"/>
                          <a:cs typeface="Times New Roman"/>
                        </a:rPr>
                        <a:t>1991</a:t>
                      </a:r>
                      <a:endParaRPr lang="ru-RU" sz="110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Bef>
                          <a:spcPts val="1200"/>
                        </a:spcBef>
                        <a:spcAft>
                          <a:spcPts val="1200"/>
                        </a:spcAft>
                      </a:pPr>
                      <a:r>
                        <a:rPr lang="ru-RU" sz="1000" b="1" dirty="0">
                          <a:solidFill>
                            <a:srgbClr val="000000"/>
                          </a:solidFill>
                          <a:latin typeface="Times New Roman"/>
                          <a:ea typeface="Times New Roman"/>
                          <a:cs typeface="Times New Roman"/>
                        </a:rPr>
                        <a:t>1771</a:t>
                      </a:r>
                      <a:endParaRPr lang="ru-RU" sz="1100" dirty="0">
                        <a:latin typeface="Calibri"/>
                        <a:ea typeface="Calibri"/>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bl>
          </a:graphicData>
        </a:graphic>
      </p:graphicFrame>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857232"/>
            <a:ext cx="7643834" cy="6215106"/>
          </a:xfrm>
        </p:spPr>
        <p:txBody>
          <a:bodyPr>
            <a:normAutofit fontScale="77500" lnSpcReduction="20000"/>
          </a:bodyPr>
          <a:lstStyle/>
          <a:p>
            <a:r>
              <a:rPr lang="ru-RU" b="1" dirty="0" smtClean="0">
                <a:latin typeface="Times New Roman" pitchFamily="18" charset="0"/>
                <a:cs typeface="Times New Roman" pitchFamily="18" charset="0"/>
              </a:rPr>
              <a:t>У саамов выделяют четыре основных хозяйственно-культурных типа.</a:t>
            </a:r>
            <a:r>
              <a:rPr lang="ru-RU" dirty="0" smtClean="0">
                <a:latin typeface="Times New Roman" pitchFamily="18" charset="0"/>
                <a:cs typeface="Times New Roman" pitchFamily="18" charset="0"/>
              </a:rPr>
              <a:t> </a:t>
            </a:r>
          </a:p>
          <a:p>
            <a:pPr lvl="0"/>
            <a:r>
              <a:rPr lang="ru-RU" b="1" dirty="0" smtClean="0">
                <a:latin typeface="Times New Roman" pitchFamily="18" charset="0"/>
                <a:cs typeface="Times New Roman" pitchFamily="18" charset="0"/>
              </a:rPr>
              <a:t>К первому</a:t>
            </a:r>
            <a:r>
              <a:rPr lang="ru-RU" dirty="0" smtClean="0">
                <a:latin typeface="Times New Roman" pitchFamily="18" charset="0"/>
                <a:cs typeface="Times New Roman" pitchFamily="18" charset="0"/>
              </a:rPr>
              <a:t> относится наиболее многочисленная группа </a:t>
            </a:r>
            <a:r>
              <a:rPr lang="ru-RU" b="1" dirty="0" smtClean="0">
                <a:latin typeface="Times New Roman" pitchFamily="18" charset="0"/>
                <a:cs typeface="Times New Roman" pitchFamily="18" charset="0"/>
              </a:rPr>
              <a:t>"горных саамов"</a:t>
            </a:r>
            <a:r>
              <a:rPr lang="ru-RU" dirty="0" smtClean="0">
                <a:latin typeface="Times New Roman" pitchFamily="18" charset="0"/>
                <a:cs typeface="Times New Roman" pitchFamily="18" charset="0"/>
              </a:rPr>
              <a:t>, живущих преимущественно в Швеции, в небольшом числе – в Норвегии и Финляндии. Они занимаются главным образом горным оленеводством и ведут кочевую жизнь.</a:t>
            </a:r>
          </a:p>
          <a:p>
            <a:pPr lvl="0"/>
            <a:r>
              <a:rPr lang="ru-RU" b="1" dirty="0" smtClean="0">
                <a:latin typeface="Times New Roman" pitchFamily="18" charset="0"/>
                <a:cs typeface="Times New Roman" pitchFamily="18" charset="0"/>
              </a:rPr>
              <a:t>Вторая группа</a:t>
            </a:r>
            <a:r>
              <a:rPr lang="ru-RU" dirty="0" smtClean="0">
                <a:latin typeface="Times New Roman" pitchFamily="18" charset="0"/>
                <a:cs typeface="Times New Roman" pitchFamily="18" charset="0"/>
              </a:rPr>
              <a:t> - оседлые приморские или </a:t>
            </a:r>
            <a:r>
              <a:rPr lang="ru-RU" b="1" dirty="0" smtClean="0">
                <a:latin typeface="Times New Roman" pitchFamily="18" charset="0"/>
                <a:cs typeface="Times New Roman" pitchFamily="18" charset="0"/>
              </a:rPr>
              <a:t>"береговые саамы"</a:t>
            </a:r>
            <a:r>
              <a:rPr lang="ru-RU" dirty="0" smtClean="0">
                <a:latin typeface="Times New Roman" pitchFamily="18" charset="0"/>
                <a:cs typeface="Times New Roman" pitchFamily="18" charset="0"/>
              </a:rPr>
              <a:t>, к которым принадлежит большинство саамов Норвегии. Их основное занятие - морское рыболовство: летом и осенью - промысел семги, а весной - прибрежный лов трески.</a:t>
            </a:r>
          </a:p>
          <a:p>
            <a:pPr lvl="0"/>
            <a:r>
              <a:rPr lang="ru-RU" dirty="0" smtClean="0">
                <a:latin typeface="Times New Roman" pitchFamily="18" charset="0"/>
                <a:cs typeface="Times New Roman" pitchFamily="18" charset="0"/>
              </a:rPr>
              <a:t>Третья группа саамов - так называемые </a:t>
            </a:r>
            <a:r>
              <a:rPr lang="ru-RU" b="1" dirty="0" smtClean="0">
                <a:latin typeface="Times New Roman" pitchFamily="18" charset="0"/>
                <a:cs typeface="Times New Roman" pitchFamily="18" charset="0"/>
              </a:rPr>
              <a:t>"лесные"</a:t>
            </a:r>
            <a:r>
              <a:rPr lang="ru-RU" dirty="0" smtClean="0">
                <a:latin typeface="Times New Roman" pitchFamily="18" charset="0"/>
                <a:cs typeface="Times New Roman" pitchFamily="18" charset="0"/>
              </a:rPr>
              <a:t>. Они населяют в основном лесные области Швеции и Финляндии и занимаются преимущественно охотой на дикого северного оленя и пушных зверей, а также лесным оленеводством. Образ жизни их полукочевой.</a:t>
            </a:r>
          </a:p>
          <a:p>
            <a:pPr lvl="0"/>
            <a:r>
              <a:rPr lang="ru-RU" b="1" dirty="0" smtClean="0">
                <a:latin typeface="Times New Roman" pitchFamily="18" charset="0"/>
                <a:cs typeface="Times New Roman" pitchFamily="18" charset="0"/>
              </a:rPr>
              <a:t>Саамы Кольского полуострова </a:t>
            </a:r>
            <a:r>
              <a:rPr lang="ru-RU" dirty="0" smtClean="0">
                <a:latin typeface="Times New Roman" pitchFamily="18" charset="0"/>
                <a:cs typeface="Times New Roman" pitchFamily="18" charset="0"/>
              </a:rPr>
              <a:t>представляют собой совершенно самостоятельную этнографическую группу, которую называют "</a:t>
            </a:r>
            <a:r>
              <a:rPr lang="ru-RU" dirty="0" err="1" smtClean="0">
                <a:latin typeface="Times New Roman" pitchFamily="18" charset="0"/>
                <a:cs typeface="Times New Roman" pitchFamily="18" charset="0"/>
              </a:rPr>
              <a:t>кольскими</a:t>
            </a:r>
            <a:r>
              <a:rPr lang="ru-RU" dirty="0" smtClean="0">
                <a:latin typeface="Times New Roman" pitchFamily="18" charset="0"/>
                <a:cs typeface="Times New Roman" pitchFamily="18" charset="0"/>
              </a:rPr>
              <a:t> саамами" (лопарями). Их можно отнести к </a:t>
            </a:r>
            <a:r>
              <a:rPr lang="ru-RU" b="1" dirty="0" smtClean="0">
                <a:latin typeface="Times New Roman" pitchFamily="18" charset="0"/>
                <a:cs typeface="Times New Roman" pitchFamily="18" charset="0"/>
              </a:rPr>
              <a:t>четвёртому типу</a:t>
            </a:r>
            <a:r>
              <a:rPr lang="ru-RU" dirty="0" smtClean="0">
                <a:latin typeface="Times New Roman" pitchFamily="18" charset="0"/>
                <a:cs typeface="Times New Roman" pitchFamily="18" charset="0"/>
              </a:rPr>
              <a:t>, определяющемуся сочетанием оленеводства, рыболовства, охоты и полукочевым, а последние десятилетия оседлым образом жизни (в настоящее время большая часть саамского населения Кольского полуострова живёт в </a:t>
            </a:r>
            <a:r>
              <a:rPr lang="ru-RU" dirty="0" err="1" smtClean="0">
                <a:latin typeface="Times New Roman" pitchFamily="18" charset="0"/>
                <a:cs typeface="Times New Roman" pitchFamily="18" charset="0"/>
              </a:rPr>
              <a:t>Ловозерском</a:t>
            </a:r>
            <a:r>
              <a:rPr lang="ru-RU" dirty="0" smtClean="0">
                <a:latin typeface="Times New Roman" pitchFamily="18" charset="0"/>
                <a:cs typeface="Times New Roman" pitchFamily="18" charset="0"/>
              </a:rPr>
              <a:t> районе.</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0" y="0"/>
            <a:ext cx="9144000" cy="857232"/>
          </a:xfrm>
        </p:spPr>
        <p:txBody>
          <a:bodyPr>
            <a:normAutofit fontScale="90000"/>
          </a:bodyPr>
          <a:lstStyle/>
          <a:p>
            <a:r>
              <a:rPr lang="ru-RU" sz="5400" spc="300" dirty="0" smtClean="0">
                <a:solidFill>
                  <a:srgbClr val="002060"/>
                </a:solidFill>
                <a:latin typeface="Times New Roman" pitchFamily="18" charset="0"/>
                <a:cs typeface="Times New Roman" pitchFamily="18" charset="0"/>
              </a:rPr>
              <a:t>   Хозяйственные занятия</a:t>
            </a:r>
            <a:endParaRPr lang="ru-RU" sz="5400" spc="300" dirty="0">
              <a:solidFill>
                <a:srgbClr val="002060"/>
              </a:solidFill>
              <a:latin typeface="Times New Roman" pitchFamily="18" charset="0"/>
              <a:cs typeface="Times New Roman" pitchFamily="18" charset="0"/>
            </a:endParaRPr>
          </a:p>
        </p:txBody>
      </p:sp>
      <p:pic>
        <p:nvPicPr>
          <p:cNvPr id="4" name="Рисунок 3" descr="Фотоальбом"/>
          <p:cNvPicPr/>
          <p:nvPr/>
        </p:nvPicPr>
        <p:blipFill>
          <a:blip r:embed="rId2"/>
          <a:srcRect/>
          <a:stretch>
            <a:fillRect/>
          </a:stretch>
        </p:blipFill>
        <p:spPr bwMode="auto">
          <a:xfrm>
            <a:off x="7358082" y="4929198"/>
            <a:ext cx="1785918" cy="1500198"/>
          </a:xfrm>
          <a:prstGeom prst="rect">
            <a:avLst/>
          </a:prstGeom>
          <a:noFill/>
          <a:ln w="9525">
            <a:noFill/>
            <a:miter lim="800000"/>
            <a:headEnd/>
            <a:tailEnd/>
          </a:ln>
        </p:spPr>
      </p:pic>
      <p:pic>
        <p:nvPicPr>
          <p:cNvPr id="5" name="Рисунок 4" descr="Фотоальбом"/>
          <p:cNvPicPr/>
          <p:nvPr/>
        </p:nvPicPr>
        <p:blipFill>
          <a:blip r:embed="rId3"/>
          <a:srcRect/>
          <a:stretch>
            <a:fillRect/>
          </a:stretch>
        </p:blipFill>
        <p:spPr bwMode="auto">
          <a:xfrm>
            <a:off x="7500958" y="2500306"/>
            <a:ext cx="1643042" cy="142876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000108"/>
            <a:ext cx="9144000" cy="6072230"/>
          </a:xfrm>
        </p:spPr>
        <p:txBody>
          <a:bodyPr>
            <a:normAutofit/>
          </a:bodyPr>
          <a:lstStyle/>
          <a:p>
            <a:r>
              <a:rPr lang="ru-RU" sz="1800" dirty="0" smtClean="0">
                <a:latin typeface="Times New Roman" pitchFamily="18" charset="0"/>
                <a:cs typeface="Times New Roman" pitchFamily="18" charset="0"/>
              </a:rPr>
              <a:t>Национальные изделия из кости, рога, дерева и кожи.</a:t>
            </a:r>
          </a:p>
          <a:p>
            <a:r>
              <a:rPr lang="ru-RU" sz="1800" b="1" dirty="0" smtClean="0">
                <a:latin typeface="Times New Roman" pitchFamily="18" charset="0"/>
                <a:cs typeface="Times New Roman" pitchFamily="18" charset="0"/>
              </a:rPr>
              <a:t>К</a:t>
            </a:r>
            <a:r>
              <a:rPr lang="ru-RU" sz="1800" dirty="0" smtClean="0">
                <a:latin typeface="Times New Roman" pitchFamily="18" charset="0"/>
                <a:cs typeface="Times New Roman" pitchFamily="18" charset="0"/>
              </a:rPr>
              <a:t>устарные промыслы среди саамов имели незначительное распространение. Из ремесленных изделий, поступавших в продажу, можно отметить карбасы, выделанные оленьи кожи и берестяные коробки. Первые два вида промыслов существовали повсеместно, коробки из бересты изготовляли преимущественно </a:t>
            </a:r>
            <a:r>
              <a:rPr lang="ru-RU" sz="1800" dirty="0" err="1" smtClean="0">
                <a:latin typeface="Times New Roman" pitchFamily="18" charset="0"/>
                <a:cs typeface="Times New Roman" pitchFamily="18" charset="0"/>
              </a:rPr>
              <a:t>екостровские</a:t>
            </a:r>
            <a:r>
              <a:rPr lang="ru-RU" sz="1800" dirty="0" smtClean="0">
                <a:latin typeface="Times New Roman" pitchFamily="18" charset="0"/>
                <a:cs typeface="Times New Roman" pitchFamily="18" charset="0"/>
              </a:rPr>
              <a:t> и </a:t>
            </a:r>
            <a:r>
              <a:rPr lang="ru-RU" sz="1800" dirty="0" err="1" smtClean="0">
                <a:latin typeface="Times New Roman" pitchFamily="18" charset="0"/>
                <a:cs typeface="Times New Roman" pitchFamily="18" charset="0"/>
              </a:rPr>
              <a:t>моссельгские</a:t>
            </a:r>
            <a:r>
              <a:rPr lang="ru-RU" sz="1800" dirty="0" smtClean="0">
                <a:latin typeface="Times New Roman" pitchFamily="18" charset="0"/>
                <a:cs typeface="Times New Roman" pitchFamily="18" charset="0"/>
              </a:rPr>
              <a:t> саамы.</a:t>
            </a:r>
          </a:p>
          <a:p>
            <a:r>
              <a:rPr lang="ru-RU" sz="1800" dirty="0" smtClean="0">
                <a:latin typeface="Times New Roman" pitchFamily="18" charset="0"/>
                <a:cs typeface="Times New Roman" pitchFamily="18" charset="0"/>
              </a:rPr>
              <a:t>Важнейшей работой женщин были: обработка шкур и изготовление обуви и одежды. В недавнем прошлом среди женского рукоделия видное место занимало искусное плетение корзин из веревок, сделанных из древесных корней. К женскому рукоделию также относилось украшение праздничной сбруи сукном и бисерными узорами. Однако, вполне этим искусством владели лишь немногие женщины.</a:t>
            </a:r>
          </a:p>
          <a:p>
            <a:r>
              <a:rPr lang="ru-RU" sz="1800" dirty="0" smtClean="0">
                <a:latin typeface="Times New Roman" pitchFamily="18" charset="0"/>
                <a:cs typeface="Times New Roman" pitchFamily="18" charset="0"/>
              </a:rPr>
              <a:t>Некоторые саамы по летам занимались добычей жемчуга в каменистых речках. Добывавшийся жемчуг был весьма высокого качества, но продажная цена его не оправдывала затраченного времени. Жемчужины редко достигают крупной величины и чаще не крупные, а продолговатые или </a:t>
            </a:r>
            <a:r>
              <a:rPr lang="ru-RU" sz="1800" dirty="0" err="1" smtClean="0">
                <a:latin typeface="Times New Roman" pitchFamily="18" charset="0"/>
                <a:cs typeface="Times New Roman" pitchFamily="18" charset="0"/>
              </a:rPr>
              <a:t>плоскобокие</a:t>
            </a:r>
            <a:r>
              <a:rPr lang="ru-RU" sz="1800" dirty="0" smtClean="0">
                <a:latin typeface="Times New Roman" pitchFamily="18" charset="0"/>
                <a:cs typeface="Times New Roman" pitchFamily="18" charset="0"/>
              </a:rPr>
              <a:t>. Известно, что серьезного экономического значения жемчужный промысел не имел; им занимались иногда "следопыты" в отдаленных, им лишь известных, добычливых речках</a:t>
            </a:r>
            <a:endParaRPr lang="ru-RU" sz="1800" dirty="0">
              <a:latin typeface="Times New Roman" pitchFamily="18" charset="0"/>
              <a:cs typeface="Times New Roman" pitchFamily="18" charset="0"/>
            </a:endParaRPr>
          </a:p>
        </p:txBody>
      </p:sp>
      <p:sp>
        <p:nvSpPr>
          <p:cNvPr id="3" name="Заголовок 2"/>
          <p:cNvSpPr>
            <a:spLocks noGrp="1"/>
          </p:cNvSpPr>
          <p:nvPr>
            <p:ph type="title"/>
          </p:nvPr>
        </p:nvSpPr>
        <p:spPr>
          <a:xfrm>
            <a:off x="0" y="0"/>
            <a:ext cx="9144000" cy="1071546"/>
          </a:xfrm>
        </p:spPr>
        <p:txBody>
          <a:bodyPr>
            <a:normAutofit/>
          </a:bodyPr>
          <a:lstStyle/>
          <a:p>
            <a:pPr algn="ctr"/>
            <a:r>
              <a:rPr lang="ru-RU" sz="6000" dirty="0" smtClean="0">
                <a:solidFill>
                  <a:schemeClr val="accent5">
                    <a:lumMod val="50000"/>
                  </a:schemeClr>
                </a:solidFill>
                <a:latin typeface="Times New Roman" pitchFamily="18" charset="0"/>
                <a:cs typeface="Times New Roman" pitchFamily="18" charset="0"/>
              </a:rPr>
              <a:t>Саамские промыслы</a:t>
            </a:r>
            <a:endParaRPr lang="ru-RU" sz="6000" dirty="0">
              <a:solidFill>
                <a:schemeClr val="accent5">
                  <a:lumMod val="50000"/>
                </a:schemeClr>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000108"/>
          </a:xfrm>
        </p:spPr>
        <p:txBody>
          <a:bodyPr>
            <a:normAutofit/>
          </a:bodyPr>
          <a:lstStyle/>
          <a:p>
            <a:pPr algn="ctr"/>
            <a:r>
              <a:rPr lang="ru-RU" sz="4400" spc="300" dirty="0" smtClean="0">
                <a:solidFill>
                  <a:schemeClr val="accent5">
                    <a:lumMod val="50000"/>
                  </a:schemeClr>
                </a:solidFill>
                <a:latin typeface="Times New Roman" pitchFamily="18" charset="0"/>
                <a:cs typeface="Times New Roman" pitchFamily="18" charset="0"/>
              </a:rPr>
              <a:t>Изделия Саамского промысла</a:t>
            </a:r>
            <a:endParaRPr lang="ru-RU" sz="4400" spc="300" dirty="0">
              <a:solidFill>
                <a:schemeClr val="accent5">
                  <a:lumMod val="50000"/>
                </a:schemeClr>
              </a:solidFill>
              <a:latin typeface="Times New Roman" pitchFamily="18" charset="0"/>
              <a:cs typeface="Times New Roman" pitchFamily="18" charset="0"/>
            </a:endParaRPr>
          </a:p>
        </p:txBody>
      </p:sp>
      <p:pic>
        <p:nvPicPr>
          <p:cNvPr id="4" name="Рисунок 3" descr="http://www.endlessplanet.org/gallery/preview/1245157943_handycrafts_0013.jpg">
            <a:hlinkClick r:id="rId2"/>
          </p:cNvPr>
          <p:cNvPicPr/>
          <p:nvPr/>
        </p:nvPicPr>
        <p:blipFill>
          <a:blip r:embed="rId3"/>
          <a:srcRect/>
          <a:stretch>
            <a:fillRect/>
          </a:stretch>
        </p:blipFill>
        <p:spPr bwMode="auto">
          <a:xfrm>
            <a:off x="214282" y="1142984"/>
            <a:ext cx="1857388" cy="1571636"/>
          </a:xfrm>
          <a:prstGeom prst="rect">
            <a:avLst/>
          </a:prstGeom>
          <a:noFill/>
          <a:ln w="9525">
            <a:noFill/>
            <a:miter lim="800000"/>
            <a:headEnd/>
            <a:tailEnd/>
          </a:ln>
        </p:spPr>
      </p:pic>
      <p:pic>
        <p:nvPicPr>
          <p:cNvPr id="5" name="Рисунок 4" descr="http://www.endlessplanet.org/gallery/preview/1245157682_handycrafts_0003.jpg">
            <a:hlinkClick r:id="rId4"/>
          </p:cNvPr>
          <p:cNvPicPr/>
          <p:nvPr/>
        </p:nvPicPr>
        <p:blipFill>
          <a:blip r:embed="rId5"/>
          <a:srcRect/>
          <a:stretch>
            <a:fillRect/>
          </a:stretch>
        </p:blipFill>
        <p:spPr bwMode="auto">
          <a:xfrm>
            <a:off x="2214546" y="1142984"/>
            <a:ext cx="1714512" cy="1571636"/>
          </a:xfrm>
          <a:prstGeom prst="rect">
            <a:avLst/>
          </a:prstGeom>
          <a:noFill/>
          <a:ln w="9525">
            <a:noFill/>
            <a:miter lim="800000"/>
            <a:headEnd/>
            <a:tailEnd/>
          </a:ln>
        </p:spPr>
      </p:pic>
      <p:pic>
        <p:nvPicPr>
          <p:cNvPr id="6" name="Рисунок 5" descr="http://www.endlessplanet.org/gallery/preview/1245158047_handycrafts_0016.jpg">
            <a:hlinkClick r:id="rId6"/>
          </p:cNvPr>
          <p:cNvPicPr/>
          <p:nvPr/>
        </p:nvPicPr>
        <p:blipFill>
          <a:blip r:embed="rId7"/>
          <a:srcRect/>
          <a:stretch>
            <a:fillRect/>
          </a:stretch>
        </p:blipFill>
        <p:spPr bwMode="auto">
          <a:xfrm>
            <a:off x="4000496" y="1142984"/>
            <a:ext cx="1714512" cy="1571636"/>
          </a:xfrm>
          <a:prstGeom prst="rect">
            <a:avLst/>
          </a:prstGeom>
          <a:noFill/>
          <a:ln w="9525">
            <a:noFill/>
            <a:miter lim="800000"/>
            <a:headEnd/>
            <a:tailEnd/>
          </a:ln>
        </p:spPr>
      </p:pic>
      <p:pic>
        <p:nvPicPr>
          <p:cNvPr id="7" name="Рисунок 6" descr="http://www.endlessplanet.org/gallery/preview/1245157969_handycrafts_0014.jpg">
            <a:hlinkClick r:id="rId8"/>
          </p:cNvPr>
          <p:cNvPicPr/>
          <p:nvPr/>
        </p:nvPicPr>
        <p:blipFill>
          <a:blip r:embed="rId9"/>
          <a:srcRect/>
          <a:stretch>
            <a:fillRect/>
          </a:stretch>
        </p:blipFill>
        <p:spPr bwMode="auto">
          <a:xfrm>
            <a:off x="5786446" y="1142984"/>
            <a:ext cx="1643074" cy="1571636"/>
          </a:xfrm>
          <a:prstGeom prst="rect">
            <a:avLst/>
          </a:prstGeom>
          <a:noFill/>
          <a:ln w="9525">
            <a:noFill/>
            <a:miter lim="800000"/>
            <a:headEnd/>
            <a:tailEnd/>
          </a:ln>
        </p:spPr>
      </p:pic>
      <p:pic>
        <p:nvPicPr>
          <p:cNvPr id="8" name="Рисунок 7" descr="http://www.endlessplanet.org/gallery/preview/1245158448_handycrafts_0020.jpg">
            <a:hlinkClick r:id="rId10"/>
          </p:cNvPr>
          <p:cNvPicPr/>
          <p:nvPr/>
        </p:nvPicPr>
        <p:blipFill>
          <a:blip r:embed="rId11"/>
          <a:srcRect/>
          <a:stretch>
            <a:fillRect/>
          </a:stretch>
        </p:blipFill>
        <p:spPr bwMode="auto">
          <a:xfrm>
            <a:off x="7500958" y="1142984"/>
            <a:ext cx="1428750" cy="1571636"/>
          </a:xfrm>
          <a:prstGeom prst="rect">
            <a:avLst/>
          </a:prstGeom>
          <a:noFill/>
          <a:ln w="9525">
            <a:noFill/>
            <a:miter lim="800000"/>
            <a:headEnd/>
            <a:tailEnd/>
          </a:ln>
        </p:spPr>
      </p:pic>
      <p:pic>
        <p:nvPicPr>
          <p:cNvPr id="9" name="Рисунок 8" descr="http://www.endlessplanet.org/gallery/preview/1245158428_handycrafts_0019.jpg">
            <a:hlinkClick r:id="rId12"/>
          </p:cNvPr>
          <p:cNvPicPr/>
          <p:nvPr/>
        </p:nvPicPr>
        <p:blipFill>
          <a:blip r:embed="rId13"/>
          <a:srcRect/>
          <a:stretch>
            <a:fillRect/>
          </a:stretch>
        </p:blipFill>
        <p:spPr bwMode="auto">
          <a:xfrm>
            <a:off x="214282" y="2857496"/>
            <a:ext cx="1857388" cy="1428760"/>
          </a:xfrm>
          <a:prstGeom prst="rect">
            <a:avLst/>
          </a:prstGeom>
          <a:noFill/>
          <a:ln w="9525">
            <a:noFill/>
            <a:miter lim="800000"/>
            <a:headEnd/>
            <a:tailEnd/>
          </a:ln>
        </p:spPr>
      </p:pic>
      <p:pic>
        <p:nvPicPr>
          <p:cNvPr id="10" name="Рисунок 9" descr="http://www.endlessplanet.org/gallery/preview/1245157989_handycrafts_0015.jpg">
            <a:hlinkClick r:id="rId14"/>
          </p:cNvPr>
          <p:cNvPicPr/>
          <p:nvPr/>
        </p:nvPicPr>
        <p:blipFill>
          <a:blip r:embed="rId15"/>
          <a:srcRect/>
          <a:stretch>
            <a:fillRect/>
          </a:stretch>
        </p:blipFill>
        <p:spPr bwMode="auto">
          <a:xfrm>
            <a:off x="2214546" y="2857496"/>
            <a:ext cx="1714512" cy="1428760"/>
          </a:xfrm>
          <a:prstGeom prst="rect">
            <a:avLst/>
          </a:prstGeom>
          <a:noFill/>
          <a:ln w="9525">
            <a:noFill/>
            <a:miter lim="800000"/>
            <a:headEnd/>
            <a:tailEnd/>
          </a:ln>
        </p:spPr>
      </p:pic>
      <p:pic>
        <p:nvPicPr>
          <p:cNvPr id="11" name="Рисунок 10" descr="http://www.endlessplanet.org/gallery/preview/1245157910_handycrafts_0012.jpg">
            <a:hlinkClick r:id="rId16"/>
          </p:cNvPr>
          <p:cNvPicPr/>
          <p:nvPr/>
        </p:nvPicPr>
        <p:blipFill>
          <a:blip r:embed="rId17"/>
          <a:srcRect/>
          <a:stretch>
            <a:fillRect/>
          </a:stretch>
        </p:blipFill>
        <p:spPr bwMode="auto">
          <a:xfrm>
            <a:off x="4000496" y="2857496"/>
            <a:ext cx="1714512" cy="1428760"/>
          </a:xfrm>
          <a:prstGeom prst="rect">
            <a:avLst/>
          </a:prstGeom>
          <a:noFill/>
          <a:ln w="9525">
            <a:noFill/>
            <a:miter lim="800000"/>
            <a:headEnd/>
            <a:tailEnd/>
          </a:ln>
        </p:spPr>
      </p:pic>
      <p:pic>
        <p:nvPicPr>
          <p:cNvPr id="12" name="Рисунок 11" descr="http://www.endlessplanet.org/gallery/preview/1245157848_handycrafts_0008.jpg">
            <a:hlinkClick r:id="rId18"/>
          </p:cNvPr>
          <p:cNvPicPr/>
          <p:nvPr/>
        </p:nvPicPr>
        <p:blipFill>
          <a:blip r:embed="rId19"/>
          <a:srcRect/>
          <a:stretch>
            <a:fillRect/>
          </a:stretch>
        </p:blipFill>
        <p:spPr bwMode="auto">
          <a:xfrm>
            <a:off x="5857884" y="2857496"/>
            <a:ext cx="1571636" cy="1428760"/>
          </a:xfrm>
          <a:prstGeom prst="rect">
            <a:avLst/>
          </a:prstGeom>
          <a:noFill/>
          <a:ln w="9525">
            <a:noFill/>
            <a:miter lim="800000"/>
            <a:headEnd/>
            <a:tailEnd/>
          </a:ln>
        </p:spPr>
      </p:pic>
      <p:pic>
        <p:nvPicPr>
          <p:cNvPr id="13" name="Рисунок 12" descr="http://www.endlessplanet.org/gallery/preview/1245157661_handycrafts_0002.jpg">
            <a:hlinkClick r:id="rId20"/>
          </p:cNvPr>
          <p:cNvPicPr/>
          <p:nvPr/>
        </p:nvPicPr>
        <p:blipFill>
          <a:blip r:embed="rId21"/>
          <a:srcRect/>
          <a:stretch>
            <a:fillRect/>
          </a:stretch>
        </p:blipFill>
        <p:spPr bwMode="auto">
          <a:xfrm>
            <a:off x="4000496" y="4500570"/>
            <a:ext cx="1714512" cy="1357322"/>
          </a:xfrm>
          <a:prstGeom prst="rect">
            <a:avLst/>
          </a:prstGeom>
          <a:noFill/>
          <a:ln w="9525">
            <a:noFill/>
            <a:miter lim="800000"/>
            <a:headEnd/>
            <a:tailEnd/>
          </a:ln>
        </p:spPr>
      </p:pic>
      <p:pic>
        <p:nvPicPr>
          <p:cNvPr id="14" name="Рисунок 13" descr="http://www.endlessplanet.org/gallery/preview/1245157744_handycrafts_0005.jpg">
            <a:hlinkClick r:id="rId22"/>
          </p:cNvPr>
          <p:cNvPicPr/>
          <p:nvPr/>
        </p:nvPicPr>
        <p:blipFill>
          <a:blip r:embed="rId23"/>
          <a:srcRect/>
          <a:stretch>
            <a:fillRect/>
          </a:stretch>
        </p:blipFill>
        <p:spPr bwMode="auto">
          <a:xfrm>
            <a:off x="785786" y="4500570"/>
            <a:ext cx="1857388" cy="1357322"/>
          </a:xfrm>
          <a:prstGeom prst="rect">
            <a:avLst/>
          </a:prstGeom>
          <a:noFill/>
          <a:ln w="9525">
            <a:noFill/>
            <a:miter lim="800000"/>
            <a:headEnd/>
            <a:tailEnd/>
          </a:ln>
        </p:spPr>
      </p:pic>
      <p:pic>
        <p:nvPicPr>
          <p:cNvPr id="15" name="Рисунок 14" descr="http://www.endlessplanet.org/gallery/preview/1245157716_handycrafts_0004.jpg">
            <a:hlinkClick r:id="rId24"/>
          </p:cNvPr>
          <p:cNvPicPr/>
          <p:nvPr/>
        </p:nvPicPr>
        <p:blipFill>
          <a:blip r:embed="rId25"/>
          <a:srcRect/>
          <a:stretch>
            <a:fillRect/>
          </a:stretch>
        </p:blipFill>
        <p:spPr bwMode="auto">
          <a:xfrm>
            <a:off x="7500958" y="2857496"/>
            <a:ext cx="1428750" cy="1428760"/>
          </a:xfrm>
          <a:prstGeom prst="rect">
            <a:avLst/>
          </a:prstGeom>
          <a:noFill/>
          <a:ln w="9525">
            <a:noFill/>
            <a:miter lim="800000"/>
            <a:headEnd/>
            <a:tailEnd/>
          </a:ln>
        </p:spPr>
      </p:pic>
      <p:pic>
        <p:nvPicPr>
          <p:cNvPr id="16" name="Рисунок 15" descr="Фотоальбом"/>
          <p:cNvPicPr/>
          <p:nvPr/>
        </p:nvPicPr>
        <p:blipFill>
          <a:blip r:embed="rId26"/>
          <a:srcRect/>
          <a:stretch>
            <a:fillRect/>
          </a:stretch>
        </p:blipFill>
        <p:spPr bwMode="auto">
          <a:xfrm>
            <a:off x="6858016" y="4429132"/>
            <a:ext cx="1714512" cy="135732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a:srcRect/>
          <a:stretch>
            <a:fillRect/>
          </a:stretch>
        </p:blipFill>
        <p:spPr bwMode="auto">
          <a:xfrm>
            <a:off x="1500166" y="1142984"/>
            <a:ext cx="2286016" cy="2786082"/>
          </a:xfrm>
          <a:prstGeom prst="rect">
            <a:avLst/>
          </a:prstGeom>
          <a:noFill/>
          <a:ln w="9525">
            <a:noFill/>
            <a:miter lim="800000"/>
            <a:headEnd/>
            <a:tailEnd/>
          </a:ln>
          <a:effectLst/>
        </p:spPr>
      </p:pic>
      <p:sp>
        <p:nvSpPr>
          <p:cNvPr id="7" name="Заголовок 6"/>
          <p:cNvSpPr>
            <a:spLocks noGrp="1"/>
          </p:cNvSpPr>
          <p:nvPr>
            <p:ph type="title"/>
          </p:nvPr>
        </p:nvSpPr>
        <p:spPr>
          <a:xfrm>
            <a:off x="0" y="152400"/>
            <a:ext cx="9144000" cy="847708"/>
          </a:xfrm>
        </p:spPr>
        <p:txBody>
          <a:bodyPr>
            <a:noAutofit/>
          </a:bodyPr>
          <a:lstStyle/>
          <a:p>
            <a:pPr algn="ctr"/>
            <a:r>
              <a:rPr lang="ru-RU" sz="5400" spc="300" dirty="0" smtClean="0">
                <a:solidFill>
                  <a:schemeClr val="accent5">
                    <a:lumMod val="50000"/>
                  </a:schemeClr>
                </a:solidFill>
                <a:latin typeface="Times New Roman" pitchFamily="18" charset="0"/>
                <a:cs typeface="Times New Roman" pitchFamily="18" charset="0"/>
              </a:rPr>
              <a:t>Национальный костюм</a:t>
            </a:r>
            <a:endParaRPr lang="ru-RU" sz="5400" spc="300" dirty="0">
              <a:solidFill>
                <a:schemeClr val="accent5">
                  <a:lumMod val="50000"/>
                </a:schemeClr>
              </a:solidFill>
              <a:latin typeface="Times New Roman" pitchFamily="18" charset="0"/>
              <a:cs typeface="Times New Roman" pitchFamily="18" charset="0"/>
            </a:endParaRPr>
          </a:p>
        </p:txBody>
      </p:sp>
      <p:pic>
        <p:nvPicPr>
          <p:cNvPr id="22533" name="Picture 5"/>
          <p:cNvPicPr>
            <a:picLocks noChangeAspect="1" noChangeArrowheads="1"/>
          </p:cNvPicPr>
          <p:nvPr/>
        </p:nvPicPr>
        <p:blipFill>
          <a:blip r:embed="rId3"/>
          <a:srcRect/>
          <a:stretch>
            <a:fillRect/>
          </a:stretch>
        </p:blipFill>
        <p:spPr bwMode="auto">
          <a:xfrm>
            <a:off x="4643438" y="1142984"/>
            <a:ext cx="1785950" cy="2786082"/>
          </a:xfrm>
          <a:prstGeom prst="rect">
            <a:avLst/>
          </a:prstGeom>
          <a:noFill/>
          <a:ln w="9525">
            <a:noFill/>
            <a:miter lim="800000"/>
            <a:headEnd/>
            <a:tailEnd/>
          </a:ln>
          <a:effectLst/>
        </p:spPr>
      </p:pic>
      <p:pic>
        <p:nvPicPr>
          <p:cNvPr id="22534" name="Picture 6"/>
          <p:cNvPicPr>
            <a:picLocks noChangeAspect="1" noChangeArrowheads="1"/>
          </p:cNvPicPr>
          <p:nvPr/>
        </p:nvPicPr>
        <p:blipFill>
          <a:blip r:embed="rId4"/>
          <a:srcRect/>
          <a:stretch>
            <a:fillRect/>
          </a:stretch>
        </p:blipFill>
        <p:spPr bwMode="auto">
          <a:xfrm>
            <a:off x="214282" y="4071942"/>
            <a:ext cx="2286016" cy="2571768"/>
          </a:xfrm>
          <a:prstGeom prst="rect">
            <a:avLst/>
          </a:prstGeom>
          <a:noFill/>
          <a:ln w="9525">
            <a:noFill/>
            <a:miter lim="800000"/>
            <a:headEnd/>
            <a:tailEnd/>
          </a:ln>
          <a:effectLst/>
        </p:spPr>
      </p:pic>
      <p:pic>
        <p:nvPicPr>
          <p:cNvPr id="22535" name="Picture 7"/>
          <p:cNvPicPr>
            <a:picLocks noChangeAspect="1" noChangeArrowheads="1"/>
          </p:cNvPicPr>
          <p:nvPr/>
        </p:nvPicPr>
        <p:blipFill>
          <a:blip r:embed="rId5"/>
          <a:srcRect/>
          <a:stretch>
            <a:fillRect/>
          </a:stretch>
        </p:blipFill>
        <p:spPr bwMode="auto">
          <a:xfrm>
            <a:off x="2643174" y="4071942"/>
            <a:ext cx="2357454" cy="2571768"/>
          </a:xfrm>
          <a:prstGeom prst="rect">
            <a:avLst/>
          </a:prstGeom>
          <a:noFill/>
          <a:ln w="9525">
            <a:noFill/>
            <a:miter lim="800000"/>
            <a:headEnd/>
            <a:tailEnd/>
          </a:ln>
          <a:effectLst/>
        </p:spPr>
      </p:pic>
      <p:pic>
        <p:nvPicPr>
          <p:cNvPr id="22536" name="Picture 8"/>
          <p:cNvPicPr>
            <a:picLocks noChangeAspect="1" noChangeArrowheads="1"/>
          </p:cNvPicPr>
          <p:nvPr/>
        </p:nvPicPr>
        <p:blipFill>
          <a:blip r:embed="rId6"/>
          <a:srcRect/>
          <a:stretch>
            <a:fillRect/>
          </a:stretch>
        </p:blipFill>
        <p:spPr bwMode="auto">
          <a:xfrm>
            <a:off x="5143504" y="4071943"/>
            <a:ext cx="2000264" cy="2571767"/>
          </a:xfrm>
          <a:prstGeom prst="rect">
            <a:avLst/>
          </a:prstGeom>
          <a:noFill/>
          <a:ln w="9525">
            <a:noFill/>
            <a:miter lim="800000"/>
            <a:headEnd/>
            <a:tailEnd/>
          </a:ln>
          <a:effectLst/>
        </p:spPr>
      </p:pic>
      <p:pic>
        <p:nvPicPr>
          <p:cNvPr id="22537" name="Picture 9"/>
          <p:cNvPicPr>
            <a:picLocks noChangeAspect="1" noChangeArrowheads="1"/>
          </p:cNvPicPr>
          <p:nvPr/>
        </p:nvPicPr>
        <p:blipFill>
          <a:blip r:embed="rId7"/>
          <a:srcRect/>
          <a:stretch>
            <a:fillRect/>
          </a:stretch>
        </p:blipFill>
        <p:spPr bwMode="auto">
          <a:xfrm>
            <a:off x="7215206" y="4071942"/>
            <a:ext cx="1714512" cy="2571768"/>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000108"/>
            <a:ext cx="9144000" cy="5857892"/>
          </a:xfrm>
        </p:spPr>
        <p:txBody>
          <a:bodyPr>
            <a:normAutofit fontScale="70000" lnSpcReduction="20000"/>
          </a:bodyPr>
          <a:lstStyle/>
          <a:p>
            <a:pPr>
              <a:buNone/>
            </a:pPr>
            <a:r>
              <a:rPr lang="ru-RU" dirty="0" smtClean="0">
                <a:latin typeface="Times New Roman" pitchFamily="18" charset="0"/>
                <a:cs typeface="Times New Roman" pitchFamily="18" charset="0"/>
              </a:rPr>
              <a:t>         В 1986 году, XIII Саамская конференция приняла «Песню саамского рода» </a:t>
            </a:r>
            <a:r>
              <a:rPr lang="ru-RU" dirty="0" err="1" smtClean="0">
                <a:latin typeface="Times New Roman" pitchFamily="18" charset="0"/>
                <a:cs typeface="Times New Roman" pitchFamily="18" charset="0"/>
              </a:rPr>
              <a:t>Исака</a:t>
            </a:r>
            <a:r>
              <a:rPr lang="ru-RU" dirty="0" smtClean="0">
                <a:latin typeface="Times New Roman" pitchFamily="18" charset="0"/>
                <a:cs typeface="Times New Roman" pitchFamily="18" charset="0"/>
              </a:rPr>
              <a:t> Сабы как национальный гимн саамов, а в 1992 году сочинение </a:t>
            </a:r>
            <a:r>
              <a:rPr lang="ru-RU" dirty="0" err="1" smtClean="0">
                <a:latin typeface="Times New Roman" pitchFamily="18" charset="0"/>
                <a:cs typeface="Times New Roman" pitchFamily="18" charset="0"/>
              </a:rPr>
              <a:t>Арне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Серли</a:t>
            </a:r>
            <a:r>
              <a:rPr lang="ru-RU" dirty="0" smtClean="0">
                <a:latin typeface="Times New Roman" pitchFamily="18" charset="0"/>
                <a:cs typeface="Times New Roman" pitchFamily="18" charset="0"/>
              </a:rPr>
              <a:t> стало официально мелодией гимна. Перевод на русский язык </a:t>
            </a:r>
            <a:r>
              <a:rPr lang="ru-RU" dirty="0" err="1" smtClean="0">
                <a:latin typeface="Times New Roman" pitchFamily="18" charset="0"/>
                <a:cs typeface="Times New Roman" pitchFamily="18" charset="0"/>
              </a:rPr>
              <a:t>Юха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Янхунена</a:t>
            </a:r>
            <a:r>
              <a:rPr lang="ru-RU" dirty="0" smtClean="0">
                <a:latin typeface="Times New Roman" pitchFamily="18" charset="0"/>
                <a:cs typeface="Times New Roman" pitchFamily="18" charset="0"/>
              </a:rPr>
              <a:t> и Татьяны </a:t>
            </a:r>
            <a:r>
              <a:rPr lang="ru-RU" dirty="0" err="1" smtClean="0">
                <a:latin typeface="Times New Roman" pitchFamily="18" charset="0"/>
                <a:cs typeface="Times New Roman" pitchFamily="18" charset="0"/>
              </a:rPr>
              <a:t>Нарлыковой</a:t>
            </a:r>
            <a:r>
              <a:rPr lang="ru-RU" dirty="0" smtClean="0">
                <a:latin typeface="Times New Roman" pitchFamily="18" charset="0"/>
                <a:cs typeface="Times New Roman" pitchFamily="18" charset="0"/>
              </a:rPr>
              <a:t>:</a:t>
            </a:r>
          </a:p>
          <a:p>
            <a:pPr algn="ctr">
              <a:buNone/>
            </a:pPr>
            <a:r>
              <a:rPr lang="ru-RU" i="1" dirty="0" smtClean="0">
                <a:solidFill>
                  <a:schemeClr val="bg1">
                    <a:lumMod val="95000"/>
                    <a:lumOff val="5000"/>
                  </a:schemeClr>
                </a:solidFill>
              </a:rPr>
              <a:t>Под Медведицей Большой</a:t>
            </a:r>
            <a:br>
              <a:rPr lang="ru-RU" i="1" dirty="0" smtClean="0">
                <a:solidFill>
                  <a:schemeClr val="bg1">
                    <a:lumMod val="95000"/>
                    <a:lumOff val="5000"/>
                  </a:schemeClr>
                </a:solidFill>
              </a:rPr>
            </a:br>
            <a:r>
              <a:rPr lang="ru-RU" i="1" dirty="0" smtClean="0">
                <a:solidFill>
                  <a:schemeClr val="bg1">
                    <a:lumMod val="95000"/>
                    <a:lumOff val="5000"/>
                  </a:schemeClr>
                </a:solidFill>
              </a:rPr>
              <a:t>вдали синеет край Саамов,</a:t>
            </a:r>
            <a:br>
              <a:rPr lang="ru-RU" i="1" dirty="0" smtClean="0">
                <a:solidFill>
                  <a:schemeClr val="bg1">
                    <a:lumMod val="95000"/>
                    <a:lumOff val="5000"/>
                  </a:schemeClr>
                </a:solidFill>
              </a:rPr>
            </a:br>
            <a:r>
              <a:rPr lang="ru-RU" i="1" dirty="0" smtClean="0">
                <a:solidFill>
                  <a:schemeClr val="bg1">
                    <a:lumMod val="95000"/>
                    <a:lumOff val="5000"/>
                  </a:schemeClr>
                </a:solidFill>
              </a:rPr>
              <a:t>гора уходит за горой,</a:t>
            </a:r>
            <a:br>
              <a:rPr lang="ru-RU" i="1" dirty="0" smtClean="0">
                <a:solidFill>
                  <a:schemeClr val="bg1">
                    <a:lumMod val="95000"/>
                    <a:lumOff val="5000"/>
                  </a:schemeClr>
                </a:solidFill>
              </a:rPr>
            </a:br>
            <a:r>
              <a:rPr lang="ru-RU" i="1" dirty="0" smtClean="0">
                <a:solidFill>
                  <a:schemeClr val="bg1">
                    <a:lumMod val="95000"/>
                    <a:lumOff val="5000"/>
                  </a:schemeClr>
                </a:solidFill>
              </a:rPr>
              <a:t>вода мелькает за водою,</a:t>
            </a:r>
            <a:br>
              <a:rPr lang="ru-RU" i="1" dirty="0" smtClean="0">
                <a:solidFill>
                  <a:schemeClr val="bg1">
                    <a:lumMod val="95000"/>
                    <a:lumOff val="5000"/>
                  </a:schemeClr>
                </a:solidFill>
              </a:rPr>
            </a:br>
            <a:r>
              <a:rPr lang="ru-RU" i="1" dirty="0" smtClean="0">
                <a:solidFill>
                  <a:schemeClr val="bg1">
                    <a:lumMod val="95000"/>
                    <a:lumOff val="5000"/>
                  </a:schemeClr>
                </a:solidFill>
              </a:rPr>
              <a:t>грады вершин и гребни сопок</a:t>
            </a:r>
            <a:br>
              <a:rPr lang="ru-RU" i="1" dirty="0" smtClean="0">
                <a:solidFill>
                  <a:schemeClr val="bg1">
                    <a:lumMod val="95000"/>
                    <a:lumOff val="5000"/>
                  </a:schemeClr>
                </a:solidFill>
              </a:rPr>
            </a:br>
            <a:r>
              <a:rPr lang="ru-RU" i="1" dirty="0" smtClean="0">
                <a:solidFill>
                  <a:schemeClr val="bg1">
                    <a:lumMod val="95000"/>
                    <a:lumOff val="5000"/>
                  </a:schemeClr>
                </a:solidFill>
              </a:rPr>
              <a:t>стремятся к небу высоко,</a:t>
            </a:r>
            <a:br>
              <a:rPr lang="ru-RU" i="1" dirty="0" smtClean="0">
                <a:solidFill>
                  <a:schemeClr val="bg1">
                    <a:lumMod val="95000"/>
                    <a:lumOff val="5000"/>
                  </a:schemeClr>
                </a:solidFill>
              </a:rPr>
            </a:br>
            <a:r>
              <a:rPr lang="ru-RU" i="1" dirty="0" smtClean="0">
                <a:solidFill>
                  <a:schemeClr val="bg1">
                    <a:lumMod val="95000"/>
                    <a:lumOff val="5000"/>
                  </a:schemeClr>
                </a:solidFill>
              </a:rPr>
              <a:t>шумят леса, текут там реки,</a:t>
            </a:r>
            <a:br>
              <a:rPr lang="ru-RU" i="1" dirty="0" smtClean="0">
                <a:solidFill>
                  <a:schemeClr val="bg1">
                    <a:lumMod val="95000"/>
                    <a:lumOff val="5000"/>
                  </a:schemeClr>
                </a:solidFill>
              </a:rPr>
            </a:br>
            <a:r>
              <a:rPr lang="ru-RU" i="1" dirty="0" smtClean="0">
                <a:solidFill>
                  <a:schemeClr val="bg1">
                    <a:lumMod val="95000"/>
                    <a:lumOff val="5000"/>
                  </a:schemeClr>
                </a:solidFill>
              </a:rPr>
              <a:t> стальные мысы достигают</a:t>
            </a:r>
            <a:br>
              <a:rPr lang="ru-RU" i="1" dirty="0" smtClean="0">
                <a:solidFill>
                  <a:schemeClr val="bg1">
                    <a:lumMod val="95000"/>
                    <a:lumOff val="5000"/>
                  </a:schemeClr>
                </a:solidFill>
              </a:rPr>
            </a:br>
            <a:r>
              <a:rPr lang="ru-RU" i="1" dirty="0" smtClean="0">
                <a:solidFill>
                  <a:schemeClr val="bg1">
                    <a:lumMod val="95000"/>
                    <a:lumOff val="5000"/>
                  </a:schemeClr>
                </a:solidFill>
              </a:rPr>
              <a:t>пространств волнующих морей.</a:t>
            </a:r>
            <a:br>
              <a:rPr lang="ru-RU" i="1" dirty="0" smtClean="0">
                <a:solidFill>
                  <a:schemeClr val="bg1">
                    <a:lumMod val="95000"/>
                    <a:lumOff val="5000"/>
                  </a:schemeClr>
                </a:solidFill>
              </a:rPr>
            </a:br>
            <a:r>
              <a:rPr lang="ru-RU" i="1" dirty="0" smtClean="0">
                <a:solidFill>
                  <a:schemeClr val="bg1">
                    <a:lumMod val="95000"/>
                    <a:lumOff val="5000"/>
                  </a:schemeClr>
                </a:solidFill>
              </a:rPr>
              <a:t> </a:t>
            </a:r>
          </a:p>
          <a:p>
            <a:pPr algn="ctr">
              <a:buNone/>
            </a:pPr>
            <a:r>
              <a:rPr lang="ru-RU" i="1" dirty="0" smtClean="0">
                <a:solidFill>
                  <a:schemeClr val="bg1">
                    <a:lumMod val="95000"/>
                    <a:lumOff val="5000"/>
                  </a:schemeClr>
                </a:solidFill>
              </a:rPr>
              <a:t>Наши предки победили</a:t>
            </a:r>
            <a:br>
              <a:rPr lang="ru-RU" i="1" dirty="0" smtClean="0">
                <a:solidFill>
                  <a:schemeClr val="bg1">
                    <a:lumMod val="95000"/>
                    <a:lumOff val="5000"/>
                  </a:schemeClr>
                </a:solidFill>
              </a:rPr>
            </a:br>
            <a:r>
              <a:rPr lang="ru-RU" i="1" dirty="0" smtClean="0">
                <a:solidFill>
                  <a:schemeClr val="bg1">
                    <a:lumMod val="95000"/>
                    <a:lumOff val="5000"/>
                  </a:schemeClr>
                </a:solidFill>
              </a:rPr>
              <a:t>всех злодеев в старину</a:t>
            </a:r>
            <a:br>
              <a:rPr lang="ru-RU" i="1" dirty="0" smtClean="0">
                <a:solidFill>
                  <a:schemeClr val="bg1">
                    <a:lumMod val="95000"/>
                    <a:lumOff val="5000"/>
                  </a:schemeClr>
                </a:solidFill>
              </a:rPr>
            </a:br>
            <a:r>
              <a:rPr lang="ru-RU" i="1" dirty="0" smtClean="0">
                <a:solidFill>
                  <a:schemeClr val="bg1">
                    <a:lumMod val="95000"/>
                    <a:lumOff val="5000"/>
                  </a:schemeClr>
                </a:solidFill>
              </a:rPr>
              <a:t>и мы должны бороться, братья,</a:t>
            </a:r>
            <a:br>
              <a:rPr lang="ru-RU" i="1" dirty="0" smtClean="0">
                <a:solidFill>
                  <a:schemeClr val="bg1">
                    <a:lumMod val="95000"/>
                    <a:lumOff val="5000"/>
                  </a:schemeClr>
                </a:solidFill>
              </a:rPr>
            </a:br>
            <a:r>
              <a:rPr lang="ru-RU" i="1" dirty="0" smtClean="0">
                <a:solidFill>
                  <a:schemeClr val="bg1">
                    <a:lumMod val="95000"/>
                    <a:lumOff val="5000"/>
                  </a:schemeClr>
                </a:solidFill>
              </a:rPr>
              <a:t>упрямо с угнетателем!</a:t>
            </a:r>
            <a:br>
              <a:rPr lang="ru-RU" i="1" dirty="0" smtClean="0">
                <a:solidFill>
                  <a:schemeClr val="bg1">
                    <a:lumMod val="95000"/>
                    <a:lumOff val="5000"/>
                  </a:schemeClr>
                </a:solidFill>
              </a:rPr>
            </a:br>
            <a:r>
              <a:rPr lang="ru-RU" i="1" dirty="0" smtClean="0">
                <a:solidFill>
                  <a:schemeClr val="bg1">
                    <a:lumMod val="95000"/>
                    <a:lumOff val="5000"/>
                  </a:schemeClr>
                </a:solidFill>
              </a:rPr>
              <a:t>Народ ты крепкий, рожденный солнцем!</a:t>
            </a:r>
            <a:br>
              <a:rPr lang="ru-RU" i="1" dirty="0" smtClean="0">
                <a:solidFill>
                  <a:schemeClr val="bg1">
                    <a:lumMod val="95000"/>
                    <a:lumOff val="5000"/>
                  </a:schemeClr>
                </a:solidFill>
              </a:rPr>
            </a:br>
            <a:r>
              <a:rPr lang="ru-RU" i="1" dirty="0" smtClean="0">
                <a:solidFill>
                  <a:schemeClr val="bg1">
                    <a:lumMod val="95000"/>
                    <a:lumOff val="5000"/>
                  </a:schemeClr>
                </a:solidFill>
              </a:rPr>
              <a:t>Враги тебя не победят,</a:t>
            </a:r>
            <a:br>
              <a:rPr lang="ru-RU" i="1" dirty="0" smtClean="0">
                <a:solidFill>
                  <a:schemeClr val="bg1">
                    <a:lumMod val="95000"/>
                    <a:lumOff val="5000"/>
                  </a:schemeClr>
                </a:solidFill>
              </a:rPr>
            </a:br>
            <a:r>
              <a:rPr lang="ru-RU" i="1" dirty="0" smtClean="0">
                <a:solidFill>
                  <a:schemeClr val="bg1">
                    <a:lumMod val="95000"/>
                    <a:lumOff val="5000"/>
                  </a:schemeClr>
                </a:solidFill>
              </a:rPr>
              <a:t>язык свой только золотой храни,</a:t>
            </a:r>
            <a:br>
              <a:rPr lang="ru-RU" i="1" dirty="0" smtClean="0">
                <a:solidFill>
                  <a:schemeClr val="bg1">
                    <a:lumMod val="95000"/>
                    <a:lumOff val="5000"/>
                  </a:schemeClr>
                </a:solidFill>
              </a:rPr>
            </a:br>
            <a:r>
              <a:rPr lang="ru-RU" i="1" dirty="0" smtClean="0">
                <a:solidFill>
                  <a:schemeClr val="bg1">
                    <a:lumMod val="95000"/>
                    <a:lumOff val="5000"/>
                  </a:schemeClr>
                </a:solidFill>
              </a:rPr>
              <a:t>и предков древних слог запомни:</a:t>
            </a:r>
            <a:br>
              <a:rPr lang="ru-RU" i="1" dirty="0" smtClean="0">
                <a:solidFill>
                  <a:schemeClr val="bg1">
                    <a:lumMod val="95000"/>
                    <a:lumOff val="5000"/>
                  </a:schemeClr>
                </a:solidFill>
              </a:rPr>
            </a:br>
            <a:r>
              <a:rPr lang="ru-RU" i="1" dirty="0" smtClean="0">
                <a:solidFill>
                  <a:schemeClr val="bg1">
                    <a:lumMod val="95000"/>
                    <a:lumOff val="5000"/>
                  </a:schemeClr>
                </a:solidFill>
              </a:rPr>
              <a:t>саамам Саамскую Страну</a:t>
            </a:r>
          </a:p>
          <a:p>
            <a:pPr>
              <a:buNone/>
            </a:pPr>
            <a:r>
              <a:rPr lang="ru-RU" i="1" dirty="0" smtClean="0">
                <a:solidFill>
                  <a:schemeClr val="bg1">
                    <a:lumMod val="95000"/>
                    <a:lumOff val="5000"/>
                  </a:schemeClr>
                </a:solidFill>
              </a:rPr>
              <a:t/>
            </a:r>
            <a:br>
              <a:rPr lang="ru-RU" i="1" dirty="0" smtClean="0">
                <a:solidFill>
                  <a:schemeClr val="bg1">
                    <a:lumMod val="95000"/>
                    <a:lumOff val="5000"/>
                  </a:schemeClr>
                </a:solidFill>
              </a:rPr>
            </a:br>
            <a:endParaRPr lang="ru-RU" i="1" dirty="0">
              <a:solidFill>
                <a:schemeClr val="bg1">
                  <a:lumMod val="95000"/>
                  <a:lumOff val="5000"/>
                </a:schemeClr>
              </a:solidFill>
            </a:endParaRPr>
          </a:p>
        </p:txBody>
      </p:sp>
      <p:sp>
        <p:nvSpPr>
          <p:cNvPr id="3" name="Заголовок 2"/>
          <p:cNvSpPr>
            <a:spLocks noGrp="1"/>
          </p:cNvSpPr>
          <p:nvPr>
            <p:ph type="title"/>
          </p:nvPr>
        </p:nvSpPr>
        <p:spPr>
          <a:xfrm>
            <a:off x="0" y="285728"/>
            <a:ext cx="9144000" cy="642942"/>
          </a:xfrm>
        </p:spPr>
        <p:txBody>
          <a:bodyPr>
            <a:normAutofit fontScale="90000"/>
          </a:bodyPr>
          <a:lstStyle/>
          <a:p>
            <a:pPr algn="ctr"/>
            <a:r>
              <a:rPr lang="ru-RU" b="1" dirty="0" smtClean="0"/>
              <a:t/>
            </a:r>
            <a:br>
              <a:rPr lang="ru-RU" b="1" dirty="0" smtClean="0"/>
            </a:br>
            <a:r>
              <a:rPr lang="ru-RU" sz="6000" b="1" dirty="0" smtClean="0">
                <a:solidFill>
                  <a:srgbClr val="002060"/>
                </a:solidFill>
                <a:latin typeface="Times New Roman" pitchFamily="18" charset="0"/>
                <a:cs typeface="Times New Roman" pitchFamily="18" charset="0"/>
              </a:rPr>
              <a:t>Национальный гимн</a:t>
            </a:r>
            <a:endParaRPr lang="ru-RU" sz="6000" dirty="0">
              <a:solidFill>
                <a:srgbClr val="00206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071546"/>
            <a:ext cx="9144000" cy="5786454"/>
          </a:xfrm>
        </p:spPr>
        <p:txBody>
          <a:bodyPr>
            <a:normAutofit fontScale="85000" lnSpcReduction="20000"/>
          </a:bodyPr>
          <a:lstStyle/>
          <a:p>
            <a:pPr>
              <a:buNone/>
            </a:pPr>
            <a:r>
              <a:rPr lang="ru-RU" dirty="0" smtClean="0"/>
              <a:t>       </a:t>
            </a:r>
            <a:r>
              <a:rPr lang="ru-RU" dirty="0" smtClean="0">
                <a:latin typeface="Times New Roman" pitchFamily="18" charset="0"/>
                <a:cs typeface="Times New Roman" pitchFamily="18" charset="0"/>
              </a:rPr>
              <a:t>Флаг саамов был разработан норвежкой </a:t>
            </a:r>
            <a:r>
              <a:rPr lang="ru-RU" dirty="0" err="1" smtClean="0">
                <a:latin typeface="Times New Roman" pitchFamily="18" charset="0"/>
                <a:cs typeface="Times New Roman" pitchFamily="18" charset="0"/>
              </a:rPr>
              <a:t>Астрид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Баль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Astrid</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Bahl</a:t>
            </a:r>
            <a:r>
              <a:rPr lang="ru-RU" dirty="0" smtClean="0">
                <a:latin typeface="Times New Roman" pitchFamily="18" charset="0"/>
                <a:cs typeface="Times New Roman" pitchFamily="18" charset="0"/>
              </a:rPr>
              <a:t>) по инициативе Саамского совета. Флаг официально признан национальным флагом саамов на 13-й Саамской конференции в городе Эре в Швеции 13-15 августа 1986 года и впервые поднят 14 августа.</a:t>
            </a:r>
          </a:p>
          <a:p>
            <a:pPr>
              <a:buNone/>
            </a:pPr>
            <a:r>
              <a:rPr lang="ru-RU" dirty="0" smtClean="0">
                <a:latin typeface="Times New Roman" pitchFamily="18" charset="0"/>
                <a:cs typeface="Times New Roman" pitchFamily="18" charset="0"/>
              </a:rPr>
              <a:t>       Флаг разделён по вертикали на красную (у древка) и синюю части, линии разделения зелёная и жёлтая, на них наложено сине-красное кольцо - символ солнца.</a:t>
            </a:r>
          </a:p>
          <a:p>
            <a:pPr>
              <a:buNone/>
            </a:pPr>
            <a:r>
              <a:rPr lang="ru-RU" dirty="0" smtClean="0">
                <a:latin typeface="Times New Roman" pitchFamily="18" charset="0"/>
                <a:cs typeface="Times New Roman" pitchFamily="18" charset="0"/>
              </a:rPr>
              <a:t>       Символика флага - бубен шамана и стихотворение </a:t>
            </a:r>
            <a:r>
              <a:rPr lang="ru-RU" dirty="0" err="1" smtClean="0">
                <a:latin typeface="Times New Roman" pitchFamily="18" charset="0"/>
                <a:cs typeface="Times New Roman" pitchFamily="18" charset="0"/>
              </a:rPr>
              <a:t>южносаамского</a:t>
            </a:r>
            <a:r>
              <a:rPr lang="ru-RU" dirty="0" smtClean="0">
                <a:latin typeface="Times New Roman" pitchFamily="18" charset="0"/>
                <a:cs typeface="Times New Roman" pitchFamily="18" charset="0"/>
              </a:rPr>
              <a:t> поэта Андерса </a:t>
            </a:r>
            <a:r>
              <a:rPr lang="ru-RU" dirty="0" err="1" smtClean="0">
                <a:latin typeface="Times New Roman" pitchFamily="18" charset="0"/>
                <a:cs typeface="Times New Roman" pitchFamily="18" charset="0"/>
              </a:rPr>
              <a:t>Фьелнера</a:t>
            </a:r>
            <a:r>
              <a:rPr lang="ru-RU" dirty="0" smtClean="0">
                <a:latin typeface="Times New Roman" pitchFamily="18" charset="0"/>
                <a:cs typeface="Times New Roman" pitchFamily="18" charset="0"/>
              </a:rPr>
              <a:t> (1795-1876) «Сыновья солнца», в котором он описывает саамов как сыновей и дочерей солнца. Круг флага представляет собой солнце (красный полукруг) и луну (синий). В флаге четыре цвета, которые, также как и круг, символизируют объединение саамов четырех стран: Норвегии, Финляндии, Швеции и России. Цвета флага повторяют традиционные цвета одежды саамов. Традиционное объяснение цветов: красный - огонь, синий - вода, жёлтый - воздух, зелёный - земля.</a:t>
            </a:r>
          </a:p>
          <a:p>
            <a:pPr>
              <a:buNone/>
            </a:pPr>
            <a:r>
              <a:rPr lang="ru-RU" dirty="0" smtClean="0">
                <a:latin typeface="Times New Roman" pitchFamily="18" charset="0"/>
                <a:cs typeface="Times New Roman" pitchFamily="18" charset="0"/>
              </a:rPr>
              <a:t>      Саамский флаг вывешивается в официальные торжественные дни, которые были определены 15-17 июня 1992 года на XV Саамской конференции в городе Хельсинки и на 16-ой Саамской конференции в Мурманске в 1996 году.</a:t>
            </a:r>
          </a:p>
          <a:p>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0" y="0"/>
            <a:ext cx="9144000" cy="1142984"/>
          </a:xfrm>
        </p:spPr>
        <p:txBody>
          <a:bodyPr>
            <a:noAutofit/>
          </a:bodyPr>
          <a:lstStyle/>
          <a:p>
            <a:r>
              <a:rPr lang="ru-RU" sz="7200" spc="300" dirty="0" smtClean="0">
                <a:solidFill>
                  <a:schemeClr val="bg1">
                    <a:lumMod val="95000"/>
                    <a:lumOff val="5000"/>
                  </a:schemeClr>
                </a:solidFill>
                <a:latin typeface="Times New Roman" pitchFamily="18" charset="0"/>
                <a:cs typeface="Times New Roman" pitchFamily="18" charset="0"/>
              </a:rPr>
              <a:t> Саамский флаг</a:t>
            </a:r>
            <a:endParaRPr lang="ru-RU" sz="7200" spc="300" dirty="0">
              <a:solidFill>
                <a:schemeClr val="bg1">
                  <a:lumMod val="95000"/>
                  <a:lumOff val="5000"/>
                </a:schemeClr>
              </a:solidFill>
              <a:latin typeface="Times New Roman" pitchFamily="18" charset="0"/>
              <a:cs typeface="Times New Roman" pitchFamily="18" charset="0"/>
            </a:endParaRPr>
          </a:p>
        </p:txBody>
      </p:sp>
      <p:pic>
        <p:nvPicPr>
          <p:cNvPr id="4" name="Рисунок 3" descr="Флаг саами">
            <a:hlinkClick r:id="rId2" tooltip="&quot;Флаг саами&quot;"/>
          </p:cNvPr>
          <p:cNvPicPr/>
          <p:nvPr/>
        </p:nvPicPr>
        <p:blipFill>
          <a:blip r:embed="rId3"/>
          <a:srcRect/>
          <a:stretch>
            <a:fillRect/>
          </a:stretch>
        </p:blipFill>
        <p:spPr bwMode="auto">
          <a:xfrm>
            <a:off x="6858016" y="0"/>
            <a:ext cx="2071702" cy="106201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342</TotalTime>
  <Words>561</Words>
  <Application>Microsoft Office PowerPoint</Application>
  <PresentationFormat>Экран (4:3)</PresentationFormat>
  <Paragraphs>74</Paragraphs>
  <Slides>14</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Бумажная</vt:lpstr>
      <vt:lpstr>   Выполнила : Чичкова Татьяна Александровна, учитель  МБОУ Валгусская ООШ «СКЦ» Нижегородская область  </vt:lpstr>
      <vt:lpstr>  Саамы России</vt:lpstr>
      <vt:lpstr>Численность Саамов</vt:lpstr>
      <vt:lpstr>   Хозяйственные занятия</vt:lpstr>
      <vt:lpstr>Саамские промыслы</vt:lpstr>
      <vt:lpstr>Изделия Саамского промысла</vt:lpstr>
      <vt:lpstr>Национальный костюм</vt:lpstr>
      <vt:lpstr> Национальный гимн</vt:lpstr>
      <vt:lpstr> Саамский флаг</vt:lpstr>
      <vt:lpstr>       Язык</vt:lpstr>
      <vt:lpstr>6 февраля – Международный день единения саамов </vt:lpstr>
      <vt:lpstr>Юрьев Николай Иванович  (1882 – 1938)</vt:lpstr>
      <vt:lpstr>Источники:</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Выполнила ученица</dc:title>
  <dc:creator>Samsung</dc:creator>
  <cp:lastModifiedBy>Samsung</cp:lastModifiedBy>
  <cp:revision>41</cp:revision>
  <dcterms:created xsi:type="dcterms:W3CDTF">2013-09-29T06:41:57Z</dcterms:created>
  <dcterms:modified xsi:type="dcterms:W3CDTF">2013-10-04T14:42:44Z</dcterms:modified>
</cp:coreProperties>
</file>