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9" r:id="rId4"/>
    <p:sldId id="264" r:id="rId5"/>
    <p:sldId id="267" r:id="rId6"/>
    <p:sldId id="268" r:id="rId7"/>
    <p:sldId id="258" r:id="rId8"/>
    <p:sldId id="257" r:id="rId9"/>
    <p:sldId id="260" r:id="rId10"/>
    <p:sldId id="263" r:id="rId11"/>
    <p:sldId id="265" r:id="rId12"/>
    <p:sldId id="262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1E03-D3B6-4F48-9ABB-551758CBF367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BE6A386-15F3-4F63-83F1-A42AF22B7C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1E03-D3B6-4F48-9ABB-551758CBF367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A386-15F3-4F63-83F1-A42AF22B7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1E03-D3B6-4F48-9ABB-551758CBF367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A386-15F3-4F63-83F1-A42AF22B7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1E03-D3B6-4F48-9ABB-551758CBF367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A386-15F3-4F63-83F1-A42AF22B7C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1E03-D3B6-4F48-9ABB-551758CBF367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BE6A386-15F3-4F63-83F1-A42AF22B7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1E03-D3B6-4F48-9ABB-551758CBF367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A386-15F3-4F63-83F1-A42AF22B7C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1E03-D3B6-4F48-9ABB-551758CBF367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A386-15F3-4F63-83F1-A42AF22B7C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1E03-D3B6-4F48-9ABB-551758CBF367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A386-15F3-4F63-83F1-A42AF22B7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1E03-D3B6-4F48-9ABB-551758CBF367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A386-15F3-4F63-83F1-A42AF22B7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1E03-D3B6-4F48-9ABB-551758CBF367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A386-15F3-4F63-83F1-A42AF22B7C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1E03-D3B6-4F48-9ABB-551758CBF367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BE6A386-15F3-4F63-83F1-A42AF22B7C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A8E1E03-D3B6-4F48-9ABB-551758CBF367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BE6A386-15F3-4F63-83F1-A42AF22B7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o.gendocs.ru/docs/index-346928.html" TargetMode="External"/><Relationship Id="rId2" Type="http://schemas.openxmlformats.org/officeDocument/2006/relationships/hyperlink" Target="http://www.msk779.ru/forum/73-1093-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docs.exdat.com/docs/index-316951.html" TargetMode="External"/><Relationship Id="rId4" Type="http://schemas.openxmlformats.org/officeDocument/2006/relationships/hyperlink" Target="http://www.myshared.ru/slide/101655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378621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Родительское собрание: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Первый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раз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-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          в пятый класс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класс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7450" t="4128" r="14321" b="5046"/>
          <a:stretch>
            <a:fillRect/>
          </a:stretch>
        </p:blipFill>
        <p:spPr bwMode="auto">
          <a:xfrm>
            <a:off x="214282" y="3190868"/>
            <a:ext cx="3500462" cy="366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00562" y="4500570"/>
            <a:ext cx="4352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МБОУ СОШ №1 г.Юбилейный</a:t>
            </a:r>
          </a:p>
          <a:p>
            <a:r>
              <a:rPr lang="ru-RU" sz="2000" dirty="0" smtClean="0"/>
              <a:t>Классный руководитель  5 класса</a:t>
            </a:r>
          </a:p>
          <a:p>
            <a:r>
              <a:rPr lang="ru-RU" sz="2000" dirty="0" smtClean="0"/>
              <a:t>Мазыло Екатерина </a:t>
            </a:r>
            <a:r>
              <a:rPr lang="ru-RU" sz="2000" dirty="0" smtClean="0"/>
              <a:t>С</a:t>
            </a:r>
            <a:r>
              <a:rPr lang="ru-RU" sz="2000" dirty="0" smtClean="0"/>
              <a:t>ергеевна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благоприятной семейной атмосферы (памятка для родителей)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686800" cy="482919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9600" dirty="0" smtClean="0"/>
              <a:t> </a:t>
            </a:r>
            <a:r>
              <a:rPr lang="ru-RU" sz="9600" dirty="0" smtClean="0"/>
              <a:t>Нужно </a:t>
            </a:r>
            <a:r>
              <a:rPr lang="ru-RU" sz="9600" dirty="0" smtClean="0"/>
              <a:t>чтобы </a:t>
            </a:r>
            <a:r>
              <a:rPr lang="ru-RU" sz="9600" dirty="0" smtClean="0"/>
              <a:t>ребенок выспался и легко проснулся, когда его будят </a:t>
            </a:r>
            <a:r>
              <a:rPr lang="ru-RU" sz="9600" dirty="0" smtClean="0"/>
              <a:t>родители. От  этого зависит настрой на весь день.</a:t>
            </a:r>
            <a:endParaRPr lang="ru-RU" sz="9600" dirty="0" smtClean="0"/>
          </a:p>
          <a:p>
            <a:endParaRPr lang="ru-RU" sz="9600" dirty="0" smtClean="0"/>
          </a:p>
          <a:p>
            <a:r>
              <a:rPr lang="ru-RU" sz="9600" dirty="0" smtClean="0"/>
              <a:t>Совместная </a:t>
            </a:r>
            <a:r>
              <a:rPr lang="ru-RU" sz="9600" dirty="0" smtClean="0"/>
              <a:t>дорога </a:t>
            </a:r>
            <a:r>
              <a:rPr lang="ru-RU" sz="9600" dirty="0" smtClean="0"/>
              <a:t>в школу - </a:t>
            </a:r>
            <a:r>
              <a:rPr lang="ru-RU" sz="9600" dirty="0" smtClean="0"/>
              <a:t>это совместное общение, ненавязчивые советы.</a:t>
            </a:r>
          </a:p>
          <a:p>
            <a:endParaRPr lang="ru-RU" sz="9600" dirty="0" smtClean="0"/>
          </a:p>
          <a:p>
            <a:r>
              <a:rPr lang="ru-RU" sz="9600" dirty="0" smtClean="0"/>
              <a:t> Научитесь встречать </a:t>
            </a:r>
            <a:r>
              <a:rPr lang="ru-RU" sz="9600" dirty="0" smtClean="0"/>
              <a:t>детей</a:t>
            </a:r>
          </a:p>
          <a:p>
            <a:pPr>
              <a:buNone/>
            </a:pPr>
            <a:r>
              <a:rPr lang="ru-RU" sz="9600" dirty="0" smtClean="0"/>
              <a:t>     после уроков</a:t>
            </a:r>
            <a:r>
              <a:rPr lang="ru-RU" sz="9600" dirty="0" smtClean="0"/>
              <a:t>:</a:t>
            </a:r>
            <a:r>
              <a:rPr lang="ru-RU" sz="9600" dirty="0" smtClean="0"/>
              <a:t>«</a:t>
            </a:r>
            <a:r>
              <a:rPr lang="ru-RU" sz="9600" dirty="0" smtClean="0"/>
              <a:t>Что было </a:t>
            </a:r>
            <a:endParaRPr lang="ru-RU" sz="9600" dirty="0" smtClean="0"/>
          </a:p>
          <a:p>
            <a:pPr>
              <a:buNone/>
            </a:pPr>
            <a:r>
              <a:rPr lang="ru-RU" sz="9600" dirty="0" smtClean="0"/>
              <a:t>      интересного   в </a:t>
            </a:r>
            <a:r>
              <a:rPr lang="ru-RU" sz="9600" dirty="0" smtClean="0"/>
              <a:t>школе?», </a:t>
            </a:r>
            <a:endParaRPr lang="ru-RU" sz="9600" dirty="0" smtClean="0"/>
          </a:p>
          <a:p>
            <a:pPr>
              <a:buNone/>
            </a:pPr>
            <a:r>
              <a:rPr lang="ru-RU" sz="9600" dirty="0" smtClean="0"/>
              <a:t>     «</a:t>
            </a:r>
            <a:r>
              <a:rPr lang="ru-RU" sz="9600" dirty="0" smtClean="0"/>
              <a:t>Чем сегодня занимались</a:t>
            </a:r>
            <a:r>
              <a:rPr lang="ru-RU" sz="9600" dirty="0" smtClean="0"/>
              <a:t>?»,</a:t>
            </a:r>
          </a:p>
          <a:p>
            <a:pPr>
              <a:buNone/>
            </a:pPr>
            <a:r>
              <a:rPr lang="ru-RU" sz="9600" dirty="0" smtClean="0"/>
              <a:t>     «</a:t>
            </a:r>
            <a:r>
              <a:rPr lang="ru-RU" sz="9600" dirty="0" smtClean="0"/>
              <a:t>Как дела в школе</a:t>
            </a:r>
            <a:r>
              <a:rPr lang="ru-RU" sz="9600" dirty="0" smtClean="0"/>
              <a:t>?»</a:t>
            </a:r>
            <a:endParaRPr lang="ru-RU" sz="9600" dirty="0" smtClean="0"/>
          </a:p>
          <a:p>
            <a:endParaRPr lang="ru-RU" sz="80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214686"/>
            <a:ext cx="47625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642918"/>
            <a:ext cx="8229600" cy="492922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Радуйтесь успехам ребенка. Не раздражайтесь в момент его временных неудач.</a:t>
            </a:r>
          </a:p>
          <a:p>
            <a:endParaRPr lang="ru-RU" sz="2800" dirty="0" smtClean="0"/>
          </a:p>
          <a:p>
            <a:r>
              <a:rPr lang="ru-RU" sz="2800" dirty="0" smtClean="0"/>
              <a:t> Терпеливо, с интересом слушайте рассказы ребенка о событиях в его жизни.</a:t>
            </a:r>
          </a:p>
          <a:p>
            <a:endParaRPr lang="ru-RU" sz="2800" dirty="0" smtClean="0"/>
          </a:p>
          <a:p>
            <a:pPr algn="r"/>
            <a:r>
              <a:rPr lang="ru-RU" sz="2800" dirty="0" smtClean="0"/>
              <a:t> Ребенок должен </a:t>
            </a:r>
            <a:endParaRPr lang="ru-RU" sz="2800" dirty="0" smtClean="0"/>
          </a:p>
          <a:p>
            <a:pPr algn="r">
              <a:buNone/>
            </a:pPr>
            <a:r>
              <a:rPr lang="ru-RU" sz="2800" dirty="0" smtClean="0"/>
              <a:t>чувствовать</a:t>
            </a:r>
            <a:r>
              <a:rPr lang="ru-RU" sz="2800" dirty="0" smtClean="0"/>
              <a:t>, </a:t>
            </a:r>
            <a:endParaRPr lang="ru-RU" sz="2800" dirty="0" smtClean="0"/>
          </a:p>
          <a:p>
            <a:pPr algn="r">
              <a:buNone/>
            </a:pPr>
            <a:r>
              <a:rPr lang="ru-RU" sz="2800" dirty="0" smtClean="0"/>
              <a:t>что </a:t>
            </a:r>
            <a:r>
              <a:rPr lang="ru-RU" sz="2800" dirty="0" smtClean="0"/>
              <a:t>он любим.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229886"/>
            <a:ext cx="4214842" cy="336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71448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tx1"/>
                </a:solidFill>
              </a:rPr>
              <a:t>Терпение, </a:t>
            </a:r>
            <a:r>
              <a:rPr lang="ru-RU" sz="4900" b="1" dirty="0" smtClean="0">
                <a:solidFill>
                  <a:schemeClr val="tx1"/>
                </a:solidFill>
              </a:rPr>
              <a:t/>
            </a:r>
            <a:br>
              <a:rPr lang="ru-RU" sz="4900" b="1" dirty="0" smtClean="0">
                <a:solidFill>
                  <a:schemeClr val="tx1"/>
                </a:solidFill>
              </a:rPr>
            </a:br>
            <a:r>
              <a:rPr lang="ru-RU" sz="4900" b="1" dirty="0" smtClean="0">
                <a:solidFill>
                  <a:schemeClr val="tx1"/>
                </a:solidFill>
              </a:rPr>
              <a:t> </a:t>
            </a:r>
            <a:r>
              <a:rPr lang="ru-RU" sz="4900" b="1" dirty="0" smtClean="0">
                <a:solidFill>
                  <a:schemeClr val="tx1"/>
                </a:solidFill>
              </a:rPr>
              <a:t>          </a:t>
            </a:r>
            <a:r>
              <a:rPr lang="ru-RU" sz="4900" b="1" dirty="0" smtClean="0">
                <a:solidFill>
                  <a:schemeClr val="tx1"/>
                </a:solidFill>
              </a:rPr>
              <a:t>внимание</a:t>
            </a:r>
            <a:r>
              <a:rPr lang="ru-RU" sz="4900" b="1" dirty="0" smtClean="0">
                <a:solidFill>
                  <a:schemeClr val="tx1"/>
                </a:solidFill>
              </a:rPr>
              <a:t>, </a:t>
            </a:r>
            <a:r>
              <a:rPr lang="ru-RU" sz="4900" b="1" dirty="0" smtClean="0">
                <a:solidFill>
                  <a:schemeClr val="tx1"/>
                </a:solidFill>
              </a:rPr>
              <a:t/>
            </a:r>
            <a:br>
              <a:rPr lang="ru-RU" sz="4900" b="1" dirty="0" smtClean="0">
                <a:solidFill>
                  <a:schemeClr val="tx1"/>
                </a:solidFill>
              </a:rPr>
            </a:br>
            <a:r>
              <a:rPr lang="ru-RU" sz="4900" b="1" dirty="0" smtClean="0">
                <a:solidFill>
                  <a:schemeClr val="tx1"/>
                </a:solidFill>
              </a:rPr>
              <a:t> </a:t>
            </a:r>
            <a:r>
              <a:rPr lang="ru-RU" sz="4900" b="1" dirty="0" smtClean="0">
                <a:solidFill>
                  <a:schemeClr val="tx1"/>
                </a:solidFill>
              </a:rPr>
              <a:t>                       </a:t>
            </a:r>
            <a:r>
              <a:rPr lang="ru-RU" sz="4900" b="1" dirty="0" smtClean="0">
                <a:solidFill>
                  <a:schemeClr val="tx1"/>
                </a:solidFill>
              </a:rPr>
              <a:t>понимание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071810"/>
            <a:ext cx="3810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источников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http://www.msk779.ru/forum/73-1093-1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http://do.gendocs.ru/docs/index-346928.html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http://www.myshared.ru/slide/101655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http://rudocs.exdat.com/docs/index-316951.html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smtClean="0"/>
              <a:t>Первый раз в пятый класс: Программа адаптации детей к средней </a:t>
            </a:r>
            <a:r>
              <a:rPr lang="ru-RU" dirty="0" smtClean="0"/>
              <a:t>школе» </a:t>
            </a:r>
            <a:r>
              <a:rPr lang="ru-RU" dirty="0" smtClean="0"/>
              <a:t>г</a:t>
            </a:r>
            <a:r>
              <a:rPr lang="ru-RU" dirty="0" smtClean="0"/>
              <a:t>од </a:t>
            </a:r>
            <a:r>
              <a:rPr lang="ru-RU" dirty="0" smtClean="0"/>
              <a:t>выпуска: </a:t>
            </a:r>
            <a:r>
              <a:rPr lang="ru-RU" dirty="0" smtClean="0"/>
              <a:t>2007</a:t>
            </a:r>
            <a:r>
              <a:rPr lang="ru-RU" dirty="0" smtClean="0"/>
              <a:t>  </a:t>
            </a:r>
            <a:r>
              <a:rPr lang="ru-RU" dirty="0" smtClean="0"/>
              <a:t>Елена </a:t>
            </a:r>
            <a:r>
              <a:rPr lang="ru-RU" dirty="0" err="1" smtClean="0"/>
              <a:t>Коблик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собрания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проанализировать основные проблемы, </a:t>
            </a:r>
            <a:r>
              <a:rPr lang="ru-RU" dirty="0" smtClean="0"/>
              <a:t>возникающие при переходе учащихся в среднее </a:t>
            </a:r>
            <a:r>
              <a:rPr lang="ru-RU" dirty="0" smtClean="0"/>
              <a:t>звено</a:t>
            </a:r>
          </a:p>
          <a:p>
            <a:pPr marL="514350" indent="-514350">
              <a:buAutoNum type="arabicPeriod"/>
            </a:pPr>
            <a:r>
              <a:rPr lang="ru-RU" dirty="0" smtClean="0"/>
              <a:t>Пути решения этих проблем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1928826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 smtClean="0">
                <a:latin typeface="Arial" pitchFamily="34" charset="0"/>
                <a:cs typeface="Arial" pitchFamily="34" charset="0"/>
              </a:rPr>
              <a:t>Важный этап школьной </a:t>
            </a:r>
            <a:br>
              <a:rPr lang="ru-RU" sz="2800" b="0" dirty="0" smtClean="0">
                <a:latin typeface="Arial" pitchFamily="34" charset="0"/>
                <a:cs typeface="Arial" pitchFamily="34" charset="0"/>
              </a:rPr>
            </a:br>
            <a:r>
              <a:rPr lang="ru-RU" sz="2800" b="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b="0" dirty="0">
                <a:latin typeface="Arial" pitchFamily="34" charset="0"/>
                <a:cs typeface="Arial" pitchFamily="34" charset="0"/>
              </a:rPr>
            </a:br>
            <a:r>
              <a:rPr lang="ru-RU" sz="2800" b="0" dirty="0" smtClean="0">
                <a:latin typeface="Arial" pitchFamily="34" charset="0"/>
                <a:cs typeface="Arial" pitchFamily="34" charset="0"/>
              </a:rPr>
              <a:t>жизни  или испытание?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-1836" b="-503"/>
          <a:stretch>
            <a:fillRect/>
          </a:stretch>
        </p:blipFill>
        <p:spPr bwMode="auto">
          <a:xfrm>
            <a:off x="5181839" y="2428868"/>
            <a:ext cx="396216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20654" t="12909" r="19965" b="9638"/>
          <a:stretch>
            <a:fillRect/>
          </a:stretch>
        </p:blipFill>
        <p:spPr bwMode="auto">
          <a:xfrm>
            <a:off x="3786182" y="4143356"/>
            <a:ext cx="150019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 rot="10800000">
            <a:off x="2214546" y="5429264"/>
            <a:ext cx="1500198" cy="7858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357818" y="5715016"/>
            <a:ext cx="1357322" cy="8572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Первая часть школьной жизни  позади- ребенок отучился в начальной школе.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Он –пятиклассник теперь!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Возникает </a:t>
            </a:r>
            <a:r>
              <a:rPr lang="ru-RU" sz="4000" b="1" dirty="0" smtClean="0">
                <a:solidFill>
                  <a:srgbClr val="FF0000"/>
                </a:solidFill>
              </a:rPr>
              <a:t>адаптационный период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14480" y="3929066"/>
            <a:ext cx="5857916" cy="15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785926"/>
            <a:ext cx="8229600" cy="20002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/>
              <a:t>    Какие-то </a:t>
            </a:r>
            <a:r>
              <a:rPr lang="ru-RU" sz="4000" dirty="0" smtClean="0"/>
              <a:t>трудные моменты в </a:t>
            </a:r>
            <a:r>
              <a:rPr lang="ru-RU" sz="4000" dirty="0" smtClean="0"/>
              <a:t>учебной деятельности ребенка  </a:t>
            </a:r>
            <a:r>
              <a:rPr lang="ru-RU" sz="4000" dirty="0" smtClean="0"/>
              <a:t>не всегда заметны педагогам и классному руководителю. </a:t>
            </a:r>
            <a:endParaRPr lang="ru-RU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214422"/>
            <a:ext cx="8229600" cy="512605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Какие учебные предметы даются вашему ребенку легко?</a:t>
            </a:r>
          </a:p>
          <a:p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 smtClean="0"/>
              <a:t>каким учебным предметам подготовка домашнего задания вызывает у него затруднения?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С чем это, по вашему мнению, связано?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Какая помощь нужна вашему ребенку со стороны учителя по предмету, классного руководителя?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Что бы вы хотели посоветовать учителю-предметнику в организации общения с вашим ребенком на уроке</a:t>
            </a:r>
            <a:r>
              <a:rPr lang="ru-RU" dirty="0" smtClean="0"/>
              <a:t>?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285728"/>
            <a:ext cx="2857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Анкета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sz="4000" dirty="0" smtClean="0"/>
              <a:t>Общения со старшеклассниками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Страх  самовыражения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Страх не соответствовать ожиданиям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Чувство одиночества 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1500174"/>
            <a:ext cx="1076325" cy="381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r>
              <a:rPr lang="ru-RU" dirty="0" smtClean="0"/>
              <a:t>ричины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285860"/>
            <a:ext cx="8229600" cy="4740277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1.Быстрый темп работы</a:t>
            </a:r>
          </a:p>
          <a:p>
            <a:pPr>
              <a:buNone/>
            </a:pPr>
            <a:r>
              <a:rPr lang="ru-RU" sz="2800" dirty="0" smtClean="0"/>
              <a:t>2.Большой объем работы</a:t>
            </a:r>
          </a:p>
          <a:p>
            <a:pPr>
              <a:buNone/>
            </a:pPr>
            <a:r>
              <a:rPr lang="ru-RU" sz="2800" dirty="0" smtClean="0"/>
              <a:t>3.Новые и разные требования</a:t>
            </a:r>
          </a:p>
          <a:p>
            <a:pPr algn="r">
              <a:buNone/>
            </a:pPr>
            <a:r>
              <a:rPr lang="ru-RU" sz="2800" dirty="0" smtClean="0"/>
              <a:t>4.Недостаточная</a:t>
            </a:r>
          </a:p>
          <a:p>
            <a:pPr algn="r"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самостоятельность</a:t>
            </a:r>
          </a:p>
          <a:p>
            <a:pPr algn="r">
              <a:buNone/>
            </a:pPr>
            <a:r>
              <a:rPr lang="ru-RU" sz="2800" dirty="0" smtClean="0"/>
              <a:t>5. Новый </a:t>
            </a:r>
            <a:r>
              <a:rPr lang="ru-RU" sz="2800" dirty="0" smtClean="0"/>
              <a:t>классный</a:t>
            </a:r>
          </a:p>
          <a:p>
            <a:pPr algn="r">
              <a:buNone/>
            </a:pPr>
            <a:r>
              <a:rPr lang="ru-RU" sz="2800" dirty="0" smtClean="0"/>
              <a:t>руководитель</a:t>
            </a:r>
            <a:endParaRPr lang="ru-RU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14686"/>
            <a:ext cx="435771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</a:t>
            </a:r>
            <a:r>
              <a:rPr lang="ru-RU" dirty="0" smtClean="0"/>
              <a:t>екомендации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/>
              <a:t>1.Принятие </a:t>
            </a:r>
            <a:r>
              <a:rPr lang="ru-RU" dirty="0" smtClean="0"/>
              <a:t>ребенка, не смотря на неудачи</a:t>
            </a:r>
          </a:p>
          <a:p>
            <a:pPr marL="514350" indent="-514350">
              <a:buNone/>
            </a:pPr>
            <a:r>
              <a:rPr lang="ru-RU" dirty="0" smtClean="0"/>
              <a:t>2. Проявление интереса к школе, к классу</a:t>
            </a:r>
          </a:p>
          <a:p>
            <a:pPr marL="514350" indent="-514350">
              <a:buNone/>
            </a:pPr>
            <a:r>
              <a:rPr lang="ru-RU" dirty="0" smtClean="0"/>
              <a:t>3.Знакомство с одноклассниками</a:t>
            </a:r>
          </a:p>
          <a:p>
            <a:pPr marL="514350" indent="-514350">
              <a:buNone/>
            </a:pPr>
            <a:r>
              <a:rPr lang="ru-RU" dirty="0" smtClean="0"/>
              <a:t>4. Недопустимость физических мер воздействия, запугивания, критики</a:t>
            </a:r>
          </a:p>
          <a:p>
            <a:pPr marL="514350" indent="-514350">
              <a:buNone/>
            </a:pPr>
            <a:r>
              <a:rPr lang="ru-RU" dirty="0" smtClean="0"/>
              <a:t>5. Учет темперамента </a:t>
            </a:r>
          </a:p>
          <a:p>
            <a:pPr marL="514350" indent="-514350">
              <a:buNone/>
            </a:pPr>
            <a:r>
              <a:rPr lang="ru-RU" dirty="0" smtClean="0"/>
              <a:t>6. Предоставление ребенку самостоятельности в учебной работе </a:t>
            </a:r>
          </a:p>
          <a:p>
            <a:pPr marL="514350" indent="-514350">
              <a:buNone/>
            </a:pPr>
            <a:r>
              <a:rPr lang="ru-RU" dirty="0" smtClean="0"/>
              <a:t>7. Поощрение, стимулирование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105</TotalTime>
  <Words>358</Words>
  <Application>Microsoft Office PowerPoint</Application>
  <PresentationFormat>Экран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Родительское собрание: Первый раз -              в пятый класс                         класс</vt:lpstr>
      <vt:lpstr>Цели собрания</vt:lpstr>
      <vt:lpstr>Важный этап школьной   жизни  или испытание?</vt:lpstr>
      <vt:lpstr>Слайд 4</vt:lpstr>
      <vt:lpstr>Слайд 5</vt:lpstr>
      <vt:lpstr>Слайд 6</vt:lpstr>
      <vt:lpstr>Проблемы</vt:lpstr>
      <vt:lpstr>Причины</vt:lpstr>
      <vt:lpstr>Рекомендации</vt:lpstr>
      <vt:lpstr>Создание благоприятной семейной атмосферы (памятка для родителей)</vt:lpstr>
      <vt:lpstr>Слайд 11</vt:lpstr>
      <vt:lpstr>Терпение,             внимание,                          понимание</vt:lpstr>
      <vt:lpstr>Список источников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Владимир</cp:lastModifiedBy>
  <cp:revision>11</cp:revision>
  <dcterms:created xsi:type="dcterms:W3CDTF">2013-08-01T16:33:25Z</dcterms:created>
  <dcterms:modified xsi:type="dcterms:W3CDTF">2013-08-04T09:57:01Z</dcterms:modified>
</cp:coreProperties>
</file>