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1" r:id="rId6"/>
    <p:sldId id="263" r:id="rId7"/>
    <p:sldId id="258" r:id="rId8"/>
    <p:sldId id="264" r:id="rId9"/>
    <p:sldId id="265" r:id="rId10"/>
    <p:sldId id="266" r:id="rId11"/>
    <p:sldId id="267" r:id="rId12"/>
    <p:sldId id="281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85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6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56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malves\AppData\Local\Microsoft\Windows\Temporary Internet Files\Content.IE5\54I5HWCN\MPj04372470000[1]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38600" y="0"/>
            <a:ext cx="5105400" cy="5181600"/>
          </a:xfrm>
        </p:spPr>
        <p:txBody>
          <a:bodyPr>
            <a:normAutofit/>
          </a:bodyPr>
          <a:lstStyle>
            <a:lvl1pPr>
              <a:defRPr lang="ru-RU" sz="4400" b="1" kern="1200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38600" y="5181600"/>
            <a:ext cx="5105400" cy="9144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b="1" kern="12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email">
            <a:duotone>
              <a:schemeClr val="accent5">
                <a:shade val="45000"/>
                <a:satMod val="135000"/>
              </a:schemeClr>
              <a:prstClr val="white"/>
            </a:duotone>
            <a:lum bright="4000" contrast="8000"/>
          </a:blip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Текст слайда</a:t>
            </a:r>
          </a:p>
          <a:p>
            <a:pPr lvl="1"/>
            <a:r>
              <a:rPr lang="ru-RU" smtClean="0"/>
              <a:t>Текст слайда</a:t>
            </a:r>
          </a:p>
          <a:p>
            <a:pPr lvl="2"/>
            <a:r>
              <a:rPr lang="ru-RU" smtClean="0"/>
              <a:t>Текст слайда</a:t>
            </a:r>
          </a:p>
          <a:p>
            <a:pPr lvl="3"/>
            <a:r>
              <a:rPr lang="ru-RU" smtClean="0"/>
              <a:t>Текст слайда</a:t>
            </a:r>
          </a:p>
          <a:p>
            <a:pPr lvl="4"/>
            <a:r>
              <a:rPr lang="ru-RU" smtClean="0"/>
              <a:t>Текст слайда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fld id="{E0F31559-10BF-4FA3-BEBC-50ADB22BFF21}" type="datetimeFigureOut">
              <a:rPr lang="ru-RU" smtClean="0"/>
              <a:pPr/>
              <a:t>09.08.2013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cap="all" spc="200" baseline="0">
          <a:ln w="0"/>
          <a:gradFill flip="none">
            <a:gsLst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/>
          </a:gradFill>
          <a:effectLst>
            <a:glow rad="139700">
              <a:schemeClr val="bg1">
                <a:alpha val="4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7%D0%B0%D0%B3%D0%BB%D0%B0%D0%B2%D0%BD%D0%B0%D1%8F_%D1%81%D1%82%D1%80%D0%B0%D0%BD%D0%B8%D1%86%D0%B0" TargetMode="External"/><Relationship Id="rId13" Type="http://schemas.openxmlformats.org/officeDocument/2006/relationships/hyperlink" Target="http://go.mail.ru/search_images?q=%D0%B0%D0%BD%D0%B8%D0%BC%D0%B0%D0%BB%D0%B8%D1%81%D1%82%D0%B8%D1%87%D0%B5%D1%81%D0%BA%D0%B8%D0%B9%20%D0%B6%D0%B0%D0%BD%D1%80&amp;rch=l&amp;fr=web" TargetMode="External"/><Relationship Id="rId3" Type="http://schemas.openxmlformats.org/officeDocument/2006/relationships/hyperlink" Target="http://go.mail.ru/search_images?q=%D0%BF%D0%B5%D0%B9%D0%B7%D0%B0%D0%B6%D0%B8&amp;fr=web&amp;rch=l" TargetMode="External"/><Relationship Id="rId7" Type="http://schemas.openxmlformats.org/officeDocument/2006/relationships/hyperlink" Target="http://go.mail.ru/search?q=%D0%BA%D0%B0%D1%80%D1%82%D0%B8%D0%BD%D1%8B+%D0%BF%D0%BE%D1%80%D1%82%D1%80%D0%B5%D1%82+%D0%BC%D0%B0%D1%81%D0%BB%D0%BE%D0%BC&amp;us=16&amp;usln=3" TargetMode="External"/><Relationship Id="rId12" Type="http://schemas.openxmlformats.org/officeDocument/2006/relationships/hyperlink" Target="http://ru.wikipedia.org/wiki/%D0%90%D0%BD%D0%B8%D0%BC%D0%B0%D0%BB%D0%B8%D1%81%D1%82%D0%B8%D0%BA%D0%B0" TargetMode="External"/><Relationship Id="rId2" Type="http://schemas.openxmlformats.org/officeDocument/2006/relationships/hyperlink" Target="http://ru.wikipedia.org/wiki/%D0%9F%D0%B5%D0%B9%D0%B7%D0%B0%D0%B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0%BE%D1%80%D1%82%D1%80%D0%B5%D1%82" TargetMode="External"/><Relationship Id="rId11" Type="http://schemas.openxmlformats.org/officeDocument/2006/relationships/hyperlink" Target="http://dic.academic.ru/dic.nsf/enc_pictures/1228/%D0%98%D1%81%D1%82%D0%BE%D1%80%D0%B8%D1%87%D0%B5%D1%81%D0%BA%D0%B8%D0%B9" TargetMode="External"/><Relationship Id="rId5" Type="http://schemas.openxmlformats.org/officeDocument/2006/relationships/hyperlink" Target="http://ru.wikipedia.org/wiki/%D0%91%D0%B0%D1%82%D0%B0%D0%BB%D1%8C%D0%BD%D1%8B%D0%B9_%D0%B6%D0%B0%D0%BD%D1%80" TargetMode="External"/><Relationship Id="rId15" Type="http://schemas.openxmlformats.org/officeDocument/2006/relationships/hyperlink" Target="http://dic.academic.ru/dic.nsf/enc_culture/1952/%D0%9C%D0%B8%D1%84%D0%BE%D0%BB%D0%BE%D0%B3%D0%B8%D1%87%D0%B5%D1%81%D0%BA%D0%B8%D0%B9" TargetMode="External"/><Relationship Id="rId10" Type="http://schemas.openxmlformats.org/officeDocument/2006/relationships/hyperlink" Target="http://go.mail.ru/search_images?rch=l&amp;type=all&amp;is=0&amp;q=%D0%B8%D1%81%D1%82%D0%BE%D1%80%D0%B8%D1%87%D0%B5%D1%81%D0%BA%D0%B8%D0%B9+%D0%B6%D0%B0%D0%BD%D1%80+%D0%BA%D0%B0%D1%80%D1%82%D0%B8%D0%BD%D1%8B&amp;us=17&amp;usln=1" TargetMode="External"/><Relationship Id="rId4" Type="http://schemas.openxmlformats.org/officeDocument/2006/relationships/hyperlink" Target="http://go.mail.ru/search_images?rch=l&amp;type=all&amp;is=0&amp;q=%D0%B1%D0%B0%D1%82%D0%B0%D0%BB%D1%8C%D0%BD%D1%8B%D0%B9+%D0%B6%D0%B0%D0%BD%D1%80&amp;us=10&amp;usln=1" TargetMode="External"/><Relationship Id="rId9" Type="http://schemas.openxmlformats.org/officeDocument/2006/relationships/hyperlink" Target="http://go.mail.ru/search_images?q=%D0%B1%D0%B0%D1%82%D0%B0%D0%BB%D1%8C%D0%BD%D1%8B%D0%B9%20%D0%B6%D0%B0%D0%BD%D1%80&amp;rch=l&amp;fr=web" TargetMode="External"/><Relationship Id="rId14" Type="http://schemas.openxmlformats.org/officeDocument/2006/relationships/hyperlink" Target="http://go.mail.ru/search_images?rch=l&amp;type=all&amp;is=0&amp;q=%D0%BC%D0%B8%D1%84%D0%BE%D0%BB%D0%BE%D0%B3%D0%B8%D1%87%D0%B5%D1%81%D0%BA%D0%B8%D0%B9+%D0%B6%D0%B0%D0%BD%D1%80&amp;us=14&amp;usln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0"/>
            <a:ext cx="5572164" cy="5181600"/>
          </a:xfrm>
        </p:spPr>
        <p:txBody>
          <a:bodyPr>
            <a:normAutofit/>
          </a:bodyPr>
          <a:lstStyle/>
          <a:p>
            <a:r>
              <a:rPr sz="4000" smtClean="0">
                <a:latin typeface="Times New Roman" pitchFamily="18" charset="0"/>
                <a:cs typeface="Times New Roman" pitchFamily="18" charset="0"/>
              </a:rPr>
              <a:t>Жанры живописи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smtClean="0">
                <a:latin typeface="Times New Roman" pitchFamily="18" charset="0"/>
                <a:cs typeface="Times New Roman" pitchFamily="18" charset="0"/>
              </a:rPr>
              <a:t>Учител ИЗО</a:t>
            </a:r>
          </a:p>
          <a:p>
            <a:r>
              <a:rPr smtClean="0">
                <a:latin typeface="Times New Roman" pitchFamily="18" charset="0"/>
                <a:cs typeface="Times New Roman" pitchFamily="18" charset="0"/>
              </a:rPr>
              <a:t>МБОУ СОШ №9 г. Н. Тагил</a:t>
            </a:r>
          </a:p>
          <a:p>
            <a:r>
              <a:rPr smtClean="0">
                <a:latin typeface="Times New Roman" pitchFamily="18" charset="0"/>
                <a:cs typeface="Times New Roman" pitchFamily="18" charset="0"/>
              </a:rPr>
              <a:t>Печёнкина Т.М.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74638"/>
            <a:ext cx="392909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ownloads\бы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0"/>
            <a:ext cx="2643174" cy="3214686"/>
          </a:xfrm>
          <a:prstGeom prst="rect">
            <a:avLst/>
          </a:prstGeom>
          <a:noFill/>
        </p:spPr>
      </p:pic>
      <p:pic>
        <p:nvPicPr>
          <p:cNvPr id="8195" name="Picture 3" descr="C:\Users\User\Downloads\бытово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214686"/>
            <a:ext cx="2643206" cy="3643314"/>
          </a:xfrm>
          <a:prstGeom prst="rect">
            <a:avLst/>
          </a:prstGeom>
          <a:noFill/>
        </p:spPr>
      </p:pic>
      <p:pic>
        <p:nvPicPr>
          <p:cNvPr id="8196" name="Picture 4" descr="C:\Users\User\Downloads\бытовой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0"/>
            <a:ext cx="5000660" cy="3286124"/>
          </a:xfrm>
          <a:prstGeom prst="rect">
            <a:avLst/>
          </a:prstGeom>
          <a:noFill/>
        </p:spPr>
      </p:pic>
      <p:pic>
        <p:nvPicPr>
          <p:cNvPr id="8197" name="Picture 5" descr="C:\Users\User\Downloads\бытовой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6" y="3214686"/>
            <a:ext cx="5357850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Истори́ческий жанр</a:t>
            </a:r>
            <a:r>
              <a:rPr b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sz="2000" b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жанр живописи, берущий свое начало в эпоху Ренессанса и включающий в себя произведения не только на сюжеты реальных событий, но также мифологические, библейские и евангельские картины. 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17–18 веках в искусстве классицизма исторический жанр выдвинулся на первый план.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Мифологический жанр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— жанр изобразительного искусства, посвященный событиям и героям, о которых рассказывают мифы древних народов. Мифы, легенды, предания есть у всех народов мира, и они составляют важнейший источник художественного творчества.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User\Downloads\утро стрелецкой казн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86314" cy="3571876"/>
          </a:xfrm>
          <a:prstGeom prst="rect">
            <a:avLst/>
          </a:prstGeom>
          <a:noFill/>
        </p:spPr>
      </p:pic>
      <p:pic>
        <p:nvPicPr>
          <p:cNvPr id="13315" name="Picture 3" descr="C:\Users\User\Downloads\клятва гарацие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3500438"/>
            <a:ext cx="4695828" cy="3357562"/>
          </a:xfrm>
          <a:prstGeom prst="rect">
            <a:avLst/>
          </a:prstGeom>
          <a:noFill/>
        </p:spPr>
      </p:pic>
      <p:pic>
        <p:nvPicPr>
          <p:cNvPr id="13316" name="Picture 4" descr="C:\Users\User\Downloads\послед помп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0"/>
            <a:ext cx="4357686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Autofit/>
          </a:bodyPr>
          <a:lstStyle/>
          <a:p>
            <a:r>
              <a:rPr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Мифологический жанр</a:t>
            </a:r>
            <a:r>
              <a:rPr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 — жанр изобразительного искусства, посвященный событиям и героям, о которых рассказывают мифы древних народов..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Мифы, легенды, предания есть у всех народов мира, и они составляют важнейший источник художественного творчества.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User\Downloads\мифо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0"/>
            <a:ext cx="3750580" cy="5214974"/>
          </a:xfrm>
          <a:prstGeom prst="rect">
            <a:avLst/>
          </a:prstGeom>
          <a:noFill/>
        </p:spPr>
      </p:pic>
      <p:pic>
        <p:nvPicPr>
          <p:cNvPr id="14339" name="Picture 3" descr="C:\Users\User\Desktop\миф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2500306"/>
            <a:ext cx="4929190" cy="435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Сказочно- былинный жанр</a:t>
            </a:r>
            <a:endParaRPr lang="ru-RU" dirty="0"/>
          </a:p>
        </p:txBody>
      </p:sp>
      <p:pic>
        <p:nvPicPr>
          <p:cNvPr id="12290" name="Picture 2" descr="C:\Users\User\Downloads\ска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2984"/>
            <a:ext cx="3085172" cy="4525963"/>
          </a:xfrm>
          <a:prstGeom prst="rect">
            <a:avLst/>
          </a:prstGeom>
          <a:noFill/>
        </p:spPr>
      </p:pic>
      <p:pic>
        <p:nvPicPr>
          <p:cNvPr id="12291" name="Picture 3" descr="C:\Users\User\Downloads\сказочн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1214422"/>
            <a:ext cx="4095750" cy="379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Бата́льный жанр</a:t>
            </a:r>
            <a:r>
              <a:rPr b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 </a:t>
            </a:r>
            <a:r>
              <a:rPr sz="2700" b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жанр изобразительного искусства, посвященный темам войны и военной жизни. </a:t>
            </a:r>
            <a:endParaRPr lang="ru-RU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Главное место в батальном жанре занимают сцены сухопутных, морских сражений и военных походов. </a:t>
            </a:r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Художник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 стремится запечатлеть особо важный или характерный момент битвы, показать героику войны, а часто и раскрыть исторический смысл военных событий, что сближает батальный жанр с историческим. А сцены военного быта (в походах, казармах, лагерях) зачастую связывают его с бытовым жанром. Формирование батального жанра началось в XVI веке, однако изображения битв известны в искусстве с древнейших времен. Рельефы Древнего Востока представляют царя или полководца, истребляющего врагов, осаду городов, шествия воинов. В росписи древнегреческих ваз, на рельефах храмов воспевается воинская доблесть мифических героев. Рельефы на древнеримских триумфальных арках — завоевательные походы и победы императоров.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5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User\Downloads\бат жан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3810000" cy="2638430"/>
          </a:xfrm>
          <a:prstGeom prst="rect">
            <a:avLst/>
          </a:prstGeom>
          <a:noFill/>
        </p:spPr>
      </p:pic>
      <p:pic>
        <p:nvPicPr>
          <p:cNvPr id="15363" name="Picture 3" descr="C:\Users\User\Downloads\батальн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2857496"/>
            <a:ext cx="5929322" cy="400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rmAutofit fontScale="90000"/>
          </a:bodyPr>
          <a:lstStyle/>
          <a:p>
            <a:r>
              <a:rPr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Пейза́ж</a:t>
            </a:r>
            <a:r>
              <a:rPr b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sz="2700" b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жанр изобразительного искусства , в котором основным предметом изображения является первозданная, либо в той или иной степени преображённая человеком природа. </a:t>
            </a:r>
            <a:endParaRPr lang="ru-RU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Пейзаж — сравнительно молодой жанр живописи. Веками образы природы рисовались лишь как изображение среды обитания персонажей, в качестве декораций для икон, впоследствии для сцен жанровых сюжетов и портретов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User\Desktop\пейз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0"/>
            <a:ext cx="4214810" cy="3143232"/>
          </a:xfrm>
          <a:prstGeom prst="rect">
            <a:avLst/>
          </a:prstGeom>
          <a:noFill/>
        </p:spPr>
      </p:pic>
      <p:pic>
        <p:nvPicPr>
          <p:cNvPr id="16387" name="Picture 3" descr="C:\Users\User\Desktop\пейз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0"/>
            <a:ext cx="4429136" cy="3143248"/>
          </a:xfrm>
          <a:prstGeom prst="rect">
            <a:avLst/>
          </a:prstGeom>
          <a:noFill/>
        </p:spPr>
      </p:pic>
      <p:pic>
        <p:nvPicPr>
          <p:cNvPr id="16388" name="Picture 4" descr="C:\Users\User\Desktop\пейз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14480" y="3143248"/>
            <a:ext cx="5715000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atin typeface="Times New Roman" pitchFamily="18" charset="0"/>
                <a:cs typeface="Times New Roman" pitchFamily="18" charset="0"/>
              </a:rPr>
              <a:t>Жанр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78634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Исторически сложившееся деление произведение живописи в соответствии с темой и объектом изображения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42976" y="3786190"/>
            <a:ext cx="185738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714744" y="3429000"/>
            <a:ext cx="184309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58016" y="2857496"/>
            <a:ext cx="184309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0034" y="5572140"/>
            <a:ext cx="170021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643306" y="4643446"/>
            <a:ext cx="20574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572264" y="4357694"/>
            <a:ext cx="177165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072066" y="5929330"/>
            <a:ext cx="212884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572264" y="2786058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5143504" y="3143248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2214546" y="3286124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2571736" y="3500438"/>
            <a:ext cx="142876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5822165" y="3393281"/>
            <a:ext cx="100013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-214346" y="4143380"/>
            <a:ext cx="235745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4607719" y="4250537"/>
            <a:ext cx="264320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/>
          <a:lstStyle/>
          <a:p>
            <a:r>
              <a:rPr smtClean="0"/>
              <a:t>Проверочная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Генри Лендзир "Косточка"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3108" y="1600200"/>
            <a:ext cx="421484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User\Downloads\генри аним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285860"/>
            <a:ext cx="5500726" cy="4781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Суриков "Боярыня Морозова"</a:t>
            </a:r>
            <a:endParaRPr lang="ru-RU" dirty="0"/>
          </a:p>
        </p:txBody>
      </p:sp>
      <p:pic>
        <p:nvPicPr>
          <p:cNvPr id="7170" name="Picture 2" descr="C:\Users\User\Downloads\боярыня морозова сурик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643050"/>
            <a:ext cx="607223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Боровиковский "Мария Лопухина"</a:t>
            </a:r>
            <a:endParaRPr lang="ru-RU" dirty="0"/>
          </a:p>
        </p:txBody>
      </p:sp>
      <p:pic>
        <p:nvPicPr>
          <p:cNvPr id="9218" name="Picture 2" descr="C:\Users\User\Downloads\лопух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9" y="1600200"/>
            <a:ext cx="4143404" cy="4900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Васнецов "Сказка о сказке"</a:t>
            </a:r>
            <a:endParaRPr lang="ru-RU" dirty="0"/>
          </a:p>
        </p:txBody>
      </p:sp>
      <p:pic>
        <p:nvPicPr>
          <p:cNvPr id="10242" name="Picture 2" descr="C:\Users\User\Downloads\васнецов сказка о сказк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1273" y="1600200"/>
            <a:ext cx="594145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Перов "Птицелов"</a:t>
            </a:r>
            <a:endParaRPr lang="ru-RU" dirty="0"/>
          </a:p>
        </p:txBody>
      </p:sp>
      <p:pic>
        <p:nvPicPr>
          <p:cNvPr id="11266" name="Picture 2" descr="C:\Users\User\Downloads\пер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1571612"/>
            <a:ext cx="6257948" cy="4714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В.В.Верещагин "После атаки. перевязочный пункт"</a:t>
            </a:r>
            <a:endParaRPr lang="ru-RU" dirty="0"/>
          </a:p>
        </p:txBody>
      </p:sp>
      <p:pic>
        <p:nvPicPr>
          <p:cNvPr id="17410" name="Picture 2" descr="C:\Users\User\Desktop\верещагин пер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428736"/>
            <a:ext cx="7358114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Клод мане"сорока"</a:t>
            </a:r>
            <a:endParaRPr lang="ru-RU" dirty="0"/>
          </a:p>
        </p:txBody>
      </p:sp>
      <p:pic>
        <p:nvPicPr>
          <p:cNvPr id="18434" name="Picture 2" descr="C:\Users\User\Desktop\соро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357298"/>
            <a:ext cx="5500726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Оскар вилд"нарцис".</a:t>
            </a:r>
            <a:endParaRPr lang="ru-RU" dirty="0"/>
          </a:p>
        </p:txBody>
      </p:sp>
      <p:pic>
        <p:nvPicPr>
          <p:cNvPr id="19458" name="Picture 2" descr="C:\Users\User\Desktop\оскард вил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720778" y="1600200"/>
            <a:ext cx="4145280" cy="50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Составте синквейн про любой жанр искусства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записать ключевое понятие (имя существительное);</a:t>
            </a:r>
          </a:p>
          <a:p>
            <a:r>
              <a:rPr lang="ru-RU" dirty="0" smtClean="0"/>
              <a:t>записать 2 имени прилагательных, характеризующих это существительное и раскрывающих тему;</a:t>
            </a:r>
          </a:p>
          <a:p>
            <a:r>
              <a:rPr lang="ru-RU" dirty="0" smtClean="0"/>
              <a:t>записать 3 слова, которые будут выражать действия данного понятия;</a:t>
            </a:r>
          </a:p>
          <a:p>
            <a:r>
              <a:rPr lang="ru-RU" dirty="0" smtClean="0"/>
              <a:t>записать 4 слова, включая предлоги, в которых выражается ваше отношение к этому понятию;</a:t>
            </a:r>
          </a:p>
          <a:p>
            <a:r>
              <a:rPr lang="ru-RU" dirty="0" smtClean="0"/>
              <a:t>записать синоним к данному слову.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Натюрморт-</a:t>
            </a:r>
            <a:r>
              <a:rPr sz="27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жанр посвещённый изображению окружающего мира вещей</a:t>
            </a:r>
            <a:r>
              <a:rPr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7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композиционно организованных в одну группу</a:t>
            </a:r>
            <a:r>
              <a:rPr sz="2700" smtClean="0">
                <a:solidFill>
                  <a:srgbClr val="FF0000"/>
                </a:solidFill>
              </a:rPr>
              <a:t>.</a:t>
            </a: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Натюрморт можно найти в XV—XVI веках, когда он рассматривался как  часть исторической или жанровой композиции. Долгое время натюрморт сохранял связь с религиозной картиной, обрамляя цветочными гирляндами фигуры Богоматери и Христа. Также в XVI веке была распространена традиция создания портретов с изображением черепа. Натюрморт окончательно оформляется в качестве самостоятельного жанра живописи в творчестве голландских и фламандских художников XVII в. 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rgbClr val="FF0000"/>
                </a:solidFill>
              </a:rPr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200" dirty="0" smtClean="0">
                <a:hlinkClick r:id="rId2"/>
              </a:rPr>
              <a:t>1.</a:t>
            </a:r>
            <a:r>
              <a:rPr lang="en-US" sz="1200" dirty="0" smtClean="0">
                <a:hlinkClick r:id="rId2"/>
              </a:rPr>
              <a:t>http://ru.wikipedia.org/wiki/%D0%9F%D0%B5%D0%B9%D0%B7%D0%B0%D0%B6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>
                <a:hlinkClick r:id="rId3"/>
              </a:rPr>
              <a:t>2.</a:t>
            </a:r>
            <a:r>
              <a:rPr lang="en-US" sz="1200" dirty="0" smtClean="0">
                <a:hlinkClick r:id="rId3"/>
              </a:rPr>
              <a:t>http://go.mail.ru/search_images?q=%D0%BF%D0%B5%D0%B9%D0%B7%D0%B0%D0%B6%D0%B8&amp;fr=web&amp;rch=l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>
                <a:hlinkClick r:id="rId4"/>
              </a:rPr>
              <a:t>3.</a:t>
            </a:r>
            <a:r>
              <a:rPr lang="en-US" sz="1200" dirty="0" smtClean="0">
                <a:hlinkClick r:id="rId4"/>
              </a:rPr>
              <a:t>http://go.mail.ru/search_images?rch=l&amp;type=all&amp;is=0&amp;q=%D0%B1%D0%B0%D1%82%D0%B0%D0%BB%D1%8C%D0%BD%D1%8B%D0%B9+%D0%B6%D0%B0%D0%BD%D1%80&amp;us=10&amp;usln=1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>
                <a:hlinkClick r:id="rId5"/>
              </a:rPr>
              <a:t>4.</a:t>
            </a:r>
            <a:r>
              <a:rPr lang="en-US" sz="1200" dirty="0" smtClean="0">
                <a:hlinkClick r:id="rId5"/>
              </a:rPr>
              <a:t>http://ru.wikipedia.org/wiki/%D0%91%D0%B0%D1%82%D0%B0%D0%BB%D1%8C%D0%BD%D1%8B%D0%B9_%D0%B6%D0%B0%D0%BD%D1%80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>
                <a:hlinkClick r:id="rId6"/>
              </a:rPr>
              <a:t>5.</a:t>
            </a:r>
            <a:r>
              <a:rPr lang="en-US" sz="1200" dirty="0" smtClean="0">
                <a:hlinkClick r:id="rId6"/>
              </a:rPr>
              <a:t>http://ru.wikipedia.org/wiki/%D0%9F%D0%BE%D1%80%D1%82%D1%80%D0%B5%D1%82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>
                <a:hlinkClick r:id="rId7"/>
              </a:rPr>
              <a:t>6.</a:t>
            </a:r>
            <a:r>
              <a:rPr lang="en-US" sz="1200" dirty="0" smtClean="0">
                <a:hlinkClick r:id="rId7"/>
              </a:rPr>
              <a:t>http://go.mail.ru/search?q=%D0%BA%D0%B0%D1%80%D1%82%D0%B8%D0%BD%D1%8B+%D0%BF%D0%BE%D1%80%D1%82%D1%80%D0%B5%D1%82+%D0%BC%D0%B0%D1%81%D0%BB%D0%BE%D0%BC&amp;us=16&amp;usln=3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>
                <a:hlinkClick r:id="rId8"/>
              </a:rPr>
              <a:t>7.</a:t>
            </a:r>
            <a:r>
              <a:rPr lang="en-US" sz="1200" dirty="0" smtClean="0">
                <a:hlinkClick r:id="rId8"/>
              </a:rPr>
              <a:t>http://ru.wikipedia.org/wiki/%D0%97%D0%B0%D0%B3%D0%BB%D0%B0%D0%B2%D0%BD%D0%B0%D1%8F_%D1%81%D1%82%D1%80%D0%B0%D0%BD%D0%B8%D1%86%D0%B0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>
                <a:hlinkClick r:id="rId9"/>
              </a:rPr>
              <a:t>8.</a:t>
            </a:r>
            <a:r>
              <a:rPr lang="en-US" sz="1200" dirty="0" smtClean="0">
                <a:hlinkClick r:id="rId9"/>
              </a:rPr>
              <a:t>http://go.mail.ru/search_images?q=%D0%B1%D0%B0%D1%82%D0%B0%D0%BB%D1%8C%D0%BD%D1%8B%D0%B9%20%D0%B6%D0%B0%D0%BD%D1%80&amp;rch=l&amp;fr=web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9.</a:t>
            </a:r>
            <a:r>
              <a:rPr lang="en-US" sz="1200" dirty="0" smtClean="0">
                <a:hlinkClick r:id="rId10"/>
              </a:rPr>
              <a:t>http://go.mail.ru/search_images?rch=l&amp;type=all&amp;is=0&amp;q=%D0%B8%D1%81%D1%82%D0%BE%D1%80%D0%B8%D1%87%D0%B5%D1%81%D0%BA%D0%B8%D0%B9+%D0%B6%D0%B0%D0%BD%D1%80+%D0%BA%D0%B0%D1%80%D1%82%D0%B8%D0%BD%D1%8B&amp;us=17&amp;usln=1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10.</a:t>
            </a:r>
            <a:r>
              <a:rPr lang="en-US" sz="1200" dirty="0" smtClean="0">
                <a:hlinkClick r:id="rId11"/>
              </a:rPr>
              <a:t>http://dic.academic.ru/dic.nsf/enc_pictures/1228/%D0%98%D1%81%D1%82%D0%BE%D1%80%D0%B8%D1%87%D0%B5%D1%81%D0%BA%D0%B8%D0%B9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11.</a:t>
            </a:r>
            <a:r>
              <a:rPr lang="en-US" sz="1200" dirty="0" smtClean="0">
                <a:hlinkClick r:id="rId12"/>
              </a:rPr>
              <a:t>http://ru.wikipedia.org/wiki/%D0%90%D0%BD%D0%B8%D0%BC%D0%B0%D0%BB%D0%B8%D1%81%D1%82%D0%B8%D0%BA%D0%B0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12.</a:t>
            </a:r>
            <a:r>
              <a:rPr lang="en-US" sz="1200" dirty="0" smtClean="0">
                <a:hlinkClick r:id="rId13"/>
              </a:rPr>
              <a:t>http://go.mail.ru/search_images?q=%D0%B0%D0%BD%D0%B8%D0%BC%D0%B0%D0%BB%D0%B8%D1%81%D1%82%D0%B8%D1%87%D0%B5%D1%81%D0%BA%D0%B8%D0%B9%20%D0%B6%D0%B0%D0%BD%D1%80&amp;rch=l&amp;fr=web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13.</a:t>
            </a:r>
            <a:r>
              <a:rPr lang="en-US" sz="1200" dirty="0" smtClean="0">
                <a:hlinkClick r:id="rId14"/>
              </a:rPr>
              <a:t>http://go.mail.ru/search_images?rch=l&amp;type=all&amp;is=0&amp;q=%D0%BC%D0%B8%D1%84%D0%BE%D0%BB%D0%BE%D0%B3%D0%B8%D1%87%D0%B5%D1%81%D0%BA%D0%B8%D0%B9+%D0%B6%D0%B0%D0%BD%D1%80&amp;us=14&amp;usln=1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14.</a:t>
            </a:r>
            <a:r>
              <a:rPr lang="en-US" sz="1200" dirty="0" smtClean="0">
                <a:hlinkClick r:id="rId15"/>
              </a:rPr>
              <a:t>http://dic.academic.ru/dic.nsf/enc_culture/1952/%D0%9C%D0%B8%D1%84%D0%BE%D0%BB%D0%BE%D0%B3%D0%B8%D1%87%D0%B5%D1%81%D0%BA%D0%B8%D0%B9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15Г.С. Ковалёва, О.Б.Логинова.,»Изобразительное искусство. Планируемые результаты. Москва «Просвещение» 2013г.</a:t>
            </a:r>
            <a:endParaRPr lang="ru-RU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1453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атюрмор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357686" cy="3071810"/>
          </a:xfrm>
          <a:prstGeom prst="rect">
            <a:avLst/>
          </a:prstGeom>
          <a:noFill/>
        </p:spPr>
      </p:pic>
      <p:pic>
        <p:nvPicPr>
          <p:cNvPr id="1027" name="Picture 3" descr="C:\Users\User\Downloads\натюрмор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3000348"/>
            <a:ext cx="5786446" cy="3857652"/>
          </a:xfrm>
          <a:prstGeom prst="rect">
            <a:avLst/>
          </a:prstGeom>
          <a:noFill/>
        </p:spPr>
      </p:pic>
      <p:pic>
        <p:nvPicPr>
          <p:cNvPr id="7" name="Picture 2" descr="C:\Users\User\Downloads\нат череп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0"/>
            <a:ext cx="2527560" cy="3000372"/>
          </a:xfrm>
          <a:prstGeom prst="rect">
            <a:avLst/>
          </a:prstGeom>
          <a:noFill/>
        </p:spPr>
      </p:pic>
      <p:pic>
        <p:nvPicPr>
          <p:cNvPr id="1028" name="Picture 4" descr="C:\Users\User\Downloads\празжд нат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000372"/>
            <a:ext cx="3214678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Портре́т</a:t>
            </a:r>
            <a:r>
              <a:rPr sz="1600" b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sz="2700" b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— изображение  какого-либо человека либо группы людей, существующих или существовавших в реальной действительности</a:t>
            </a:r>
            <a:r>
              <a:rPr sz="2700" b="0" smtClean="0">
                <a:solidFill>
                  <a:srgbClr val="FF0000"/>
                </a:solidFill>
              </a:rPr>
              <a:t>.</a:t>
            </a: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Первым, кто предложил употреблять термин «портрет» исключительно для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«изображения (конкретного) человеческого существа»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был Андре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Фелибьен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 Периодами расцвета портрета считаются римский скульптурный портрет, портрет эпохи Возрождения, XVII и 2-й половины XVIII веков.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5747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ownloads\портре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429024" cy="4929222"/>
          </a:xfrm>
          <a:prstGeom prst="rect">
            <a:avLst/>
          </a:prstGeom>
          <a:noFill/>
        </p:spPr>
      </p:pic>
      <p:pic>
        <p:nvPicPr>
          <p:cNvPr id="4099" name="Picture 3" descr="C:\Users\User\Downloads\портрет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785794"/>
            <a:ext cx="3258693" cy="4786322"/>
          </a:xfrm>
          <a:prstGeom prst="rect">
            <a:avLst/>
          </a:prstGeom>
          <a:noFill/>
        </p:spPr>
      </p:pic>
      <p:pic>
        <p:nvPicPr>
          <p:cNvPr id="4100" name="Picture 4" descr="C:\Users\User\Downloads\новая мон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32" y="3714752"/>
            <a:ext cx="2571768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2400" smtClean="0">
                <a:solidFill>
                  <a:srgbClr val="FF0000"/>
                </a:solidFill>
              </a:rPr>
              <a:t>Анималистический жанр</a:t>
            </a:r>
            <a:r>
              <a:rPr sz="2400" b="0" smtClean="0">
                <a:solidFill>
                  <a:srgbClr val="FF0000"/>
                </a:solidFill>
              </a:rPr>
              <a:t> — </a:t>
            </a:r>
            <a:r>
              <a:rPr sz="2400" b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жанр изобразительного искусства, основным объектом которого являются животные.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Произведения первобытного искусства - наскальные рисунки зверей. Изображения животных встречаются в античной скульптуре, вазописи, мозаиках.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эпоху Возрождения художники начали рисовать животных с натуры.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74638"/>
            <a:ext cx="200026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ownloads\анимал перво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52"/>
            <a:ext cx="2571736" cy="3071834"/>
          </a:xfrm>
          <a:prstGeom prst="rect">
            <a:avLst/>
          </a:prstGeom>
          <a:noFill/>
        </p:spPr>
      </p:pic>
      <p:pic>
        <p:nvPicPr>
          <p:cNvPr id="6147" name="Picture 3" descr="C:\Users\User\Downloads\анимал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0"/>
            <a:ext cx="4564050" cy="3000372"/>
          </a:xfrm>
          <a:prstGeom prst="rect">
            <a:avLst/>
          </a:prstGeom>
          <a:noFill/>
        </p:spPr>
      </p:pic>
      <p:pic>
        <p:nvPicPr>
          <p:cNvPr id="6148" name="Picture 4" descr="C:\Users\User\Downloads\анимал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57538"/>
            <a:ext cx="5000660" cy="3500462"/>
          </a:xfrm>
          <a:prstGeom prst="rect">
            <a:avLst/>
          </a:prstGeom>
          <a:noFill/>
        </p:spPr>
      </p:pic>
      <p:pic>
        <p:nvPicPr>
          <p:cNvPr id="6149" name="Picture 5" descr="C:\Users\User\Downloads\анимал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67302" y="3571876"/>
            <a:ext cx="3976698" cy="2714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Бытовой жанр</a:t>
            </a:r>
            <a:r>
              <a:rPr b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sz="2700" b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жанр изобразительного искусства, посвящённый повседневной частной и общественной жизни</a:t>
            </a:r>
            <a:endParaRPr lang="ru-RU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Бытовой жанр возник еще в эпоху европейской античности. Но задолго до Древней Греции сцены повседневной жизни воспроизводили в Африке и в Древнем Египте. Стенописи в погребальных кладовых фараонов часто имеют изображения бытовых сцен, занимая дополнительное место после религиозных сцен.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ораблик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кораблик</Template>
  <TotalTime>252</TotalTime>
  <Words>364</Words>
  <Application>Microsoft Office PowerPoint</Application>
  <PresentationFormat>Экран (4:3)</PresentationFormat>
  <Paragraphs>55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кораблик</vt:lpstr>
      <vt:lpstr>Жанры живописи</vt:lpstr>
      <vt:lpstr>Жанр</vt:lpstr>
      <vt:lpstr>Натюрморт-жанр посвещённый изображению окружающего мира вещей, композиционно организованных в одну группу.</vt:lpstr>
      <vt:lpstr>Слайд 4</vt:lpstr>
      <vt:lpstr>Портре́т  — изображение  какого-либо человека либо группы людей, существующих или существовавших в реальной действительности.</vt:lpstr>
      <vt:lpstr>Слайд 6</vt:lpstr>
      <vt:lpstr>Анималистический жанр — жанр изобразительного искусства, основным объектом которого являются животные.</vt:lpstr>
      <vt:lpstr>Слайд 8</vt:lpstr>
      <vt:lpstr>Бытовой жанр — жанр изобразительного искусства, посвящённый повседневной частной и общественной жизни</vt:lpstr>
      <vt:lpstr>Слайд 10</vt:lpstr>
      <vt:lpstr>Истори́ческий жанр — жанр живописи, берущий свое начало в эпоху Ренессанса и включающий в себя произведения не только на сюжеты реальных событий, но также мифологические, библейские и евангельские картины. </vt:lpstr>
      <vt:lpstr>Слайд 12</vt:lpstr>
      <vt:lpstr>Мифологический жанр  — жанр изобразительного искусства, посвященный событиям и героям, о которых рассказывают мифы древних народов..</vt:lpstr>
      <vt:lpstr>Слайд 14</vt:lpstr>
      <vt:lpstr>Сказочно- былинный жанр</vt:lpstr>
      <vt:lpstr>Бата́льный жанр— жанр изобразительного искусства, посвященный темам войны и военной жизни. </vt:lpstr>
      <vt:lpstr>Слайд 17</vt:lpstr>
      <vt:lpstr>Пейза́ж — жанр изобразительного искусства , в котором основным предметом изображения является первозданная, либо в той или иной степени преображённая человеком природа. </vt:lpstr>
      <vt:lpstr>Слайд 19</vt:lpstr>
      <vt:lpstr>Проверочная работа</vt:lpstr>
      <vt:lpstr>Генри Лендзир "Косточка"</vt:lpstr>
      <vt:lpstr>Суриков "Боярыня Морозова"</vt:lpstr>
      <vt:lpstr>Боровиковский "Мария Лопухина"</vt:lpstr>
      <vt:lpstr>Васнецов "Сказка о сказке"</vt:lpstr>
      <vt:lpstr>Перов "Птицелов"</vt:lpstr>
      <vt:lpstr>В.В.Верещагин "После атаки. перевязочный пункт"</vt:lpstr>
      <vt:lpstr>Клод мане"сорока"</vt:lpstr>
      <vt:lpstr>Оскар вилд"нарцис".</vt:lpstr>
      <vt:lpstr>Составте синквейн про любой жанр искусства</vt:lpstr>
      <vt:lpstr>Список литературы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Жанры живописи</dc:title>
  <dc:creator>User</dc:creator>
  <cp:lastModifiedBy>Asus</cp:lastModifiedBy>
  <cp:revision>9</cp:revision>
  <dcterms:created xsi:type="dcterms:W3CDTF">2013-04-01T11:27:53Z</dcterms:created>
  <dcterms:modified xsi:type="dcterms:W3CDTF">2013-08-09T15:59:58Z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TC300085581049</vt:lpwstr>
  </property>
</Properties>
</file>