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4" r:id="rId6"/>
    <p:sldId id="259" r:id="rId7"/>
    <p:sldId id="260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D18482-5FBC-4329-AEF7-9A862FA102AC}" type="datetimeFigureOut">
              <a:rPr lang="ru-RU" smtClean="0"/>
              <a:pPr/>
              <a:t>06.01.2013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6FC3D1-60C3-4DD3-B290-BFA03F8E3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3%D0%B5%D0%BB%D1%8C" TargetMode="External"/><Relationship Id="rId13" Type="http://schemas.openxmlformats.org/officeDocument/2006/relationships/image" Target="../media/image13.jpeg"/><Relationship Id="rId3" Type="http://schemas.openxmlformats.org/officeDocument/2006/relationships/hyperlink" Target="https://ru.wikipedia.org/wiki/%D0%91%D1%83%D0%BC%D0%B0%D0%B3%D0%B0" TargetMode="External"/><Relationship Id="rId7" Type="http://schemas.openxmlformats.org/officeDocument/2006/relationships/hyperlink" Target="https://ru.wikipedia.org/wiki/%D0%A8%D0%B0%D0%BC%D0%BF%D1%83%D0%BD%D1%8C" TargetMode="External"/><Relationship Id="rId12" Type="http://schemas.openxmlformats.org/officeDocument/2006/relationships/hyperlink" Target="https://ru.wikipedia.org/wiki/%D0%A0%D0%B5%D0%B1%D1%80%D0%B8%D0%B7%D0%B5%D1%80" TargetMode="External"/><Relationship Id="rId2" Type="http://schemas.openxmlformats.org/officeDocument/2006/relationships/hyperlink" Target="https://ru.wikipedia.org/wiki/%D0%A6%D0%B5%D0%BB%D0%BB%D1%8E%D0%BB%D0%BE%D0%B7%D0%B0" TargetMode="Externa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C%D1%8B%D0%BB%D0%BE" TargetMode="External"/><Relationship Id="rId11" Type="http://schemas.openxmlformats.org/officeDocument/2006/relationships/hyperlink" Target="https://ru.wikipedia.org/wiki/%D0%97%D0%B0%D1%80%D0%B8%D0%BD" TargetMode="External"/><Relationship Id="rId5" Type="http://schemas.openxmlformats.org/officeDocument/2006/relationships/hyperlink" Target="https://ru.wikipedia.org/wiki/%D0%9E%D0%BC%D1%8B%D0%BB%D0%B5%D0%BD%D0%B8%D0%B5" TargetMode="External"/><Relationship Id="rId15" Type="http://schemas.openxmlformats.org/officeDocument/2006/relationships/image" Target="../media/image15.jpeg"/><Relationship Id="rId10" Type="http://schemas.openxmlformats.org/officeDocument/2006/relationships/hyperlink" Target="https://ru.wikipedia.org/wiki/%D0%9D%D0%B5%D0%B9%D1%82%D1%80%D0%B0%D0%BB%D0%B8%D0%B7%D0%B0%D1%86%D0%B8%D1%8F" TargetMode="External"/><Relationship Id="rId4" Type="http://schemas.openxmlformats.org/officeDocument/2006/relationships/hyperlink" Target="https://ru.wikipedia.org/wiki/%D0%9A%D0%B0%D1%80%D1%82%D0%BE%D0%BD" TargetMode="External"/><Relationship Id="rId9" Type="http://schemas.openxmlformats.org/officeDocument/2006/relationships/hyperlink" Target="https://ru.wikipedia.org/wiki/%D0%94%D0%B5%D0%B3%D0%B0%D0%B7%D0%B0%D1%86%D0%B8%D1%8F_(%D0%BE%D1%80%D1%83%D0%B6%D0%B8%D0%B5)" TargetMode="External"/><Relationship Id="rId1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8%D1%89%D0%B5%D0%B2%D0%B0%D1%8F_%D0%B4%D0%BE%D0%B1%D0%B0%D0%B2%D0%BA%D0%B0" TargetMode="External"/><Relationship Id="rId2" Type="http://schemas.openxmlformats.org/officeDocument/2006/relationships/hyperlink" Target="https://ru.wikipedia.org/wiki/%D0%A1%D0%BE%D1%80%D1%82%D0%B0_%D0%BE%D0%BB%D0%B8%D0%B2%D0%BE%D0%B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sz="7200" b="1" i="1" dirty="0" smtClean="0">
                <a:solidFill>
                  <a:srgbClr val="C00000"/>
                </a:solidFill>
              </a:rPr>
              <a:t>ОСНОВАНИЯ</a:t>
            </a:r>
            <a:endParaRPr lang="ru-RU" sz="72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301208"/>
            <a:ext cx="8458200" cy="914400"/>
          </a:xfrm>
        </p:spPr>
        <p:txBody>
          <a:bodyPr>
            <a:normAutofit/>
          </a:bodyPr>
          <a:lstStyle/>
          <a:p>
            <a:pPr algn="r"/>
            <a:r>
              <a:rPr lang="ru-RU" sz="4000" b="1" dirty="0" smtClean="0"/>
              <a:t>Общая характеристика</a:t>
            </a:r>
            <a:endParaRPr lang="ru-RU" sz="4000" b="1" dirty="0"/>
          </a:p>
        </p:txBody>
      </p:sp>
      <p:pic>
        <p:nvPicPr>
          <p:cNvPr id="6" name="Рисунок 5" descr="картин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2420888"/>
            <a:ext cx="4696248" cy="28803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9552" y="2636912"/>
            <a:ext cx="331236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</a:rPr>
              <a:t>Na OH </a:t>
            </a:r>
            <a:r>
              <a:rPr lang="en-US" sz="72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</a:t>
            </a:r>
          </a:p>
          <a:p>
            <a:pPr algn="ctr"/>
            <a:r>
              <a:rPr lang="en-US" sz="72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Ca(OH)</a:t>
            </a:r>
            <a:r>
              <a:rPr lang="en-US" sz="72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7030A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alibri"/>
              </a:rPr>
              <a:t>₂</a:t>
            </a:r>
            <a:endParaRPr lang="ru-RU" sz="7200" b="1" i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7030A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6309320"/>
            <a:ext cx="302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УЧИТЕЛЬ:  МАКАРКИНА М.А.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аблица ин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56" y="250902"/>
            <a:ext cx="9032488" cy="66070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ТАБЛИЦА ИЗМЕНЕНИЯ ЦВЕТА ИНДИКАТОРОВ В РАЗЛИЧНЫХ СРЕДАХ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7277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ПОЛУЧЕНИЕ ОСНОВАНИЙ (</a:t>
            </a:r>
            <a:r>
              <a:rPr lang="ru-RU" sz="2400" b="1" dirty="0" smtClean="0">
                <a:solidFill>
                  <a:srgbClr val="C00000"/>
                </a:solidFill>
              </a:rPr>
              <a:t>растворимых в воде):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124744"/>
            <a:ext cx="56052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Определение -  ОКСИДЫ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Какие оксиды относятся к основным?</a:t>
            </a:r>
          </a:p>
          <a:p>
            <a:pPr marL="342900" indent="-342900"/>
            <a:r>
              <a:rPr lang="ru-RU" sz="2400" dirty="0" smtClean="0"/>
              <a:t> </a:t>
            </a:r>
            <a:r>
              <a:rPr lang="ru-RU" sz="2400" dirty="0" smtClean="0"/>
              <a:t>    Как их определить по формуле?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420888"/>
            <a:ext cx="91759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>
                <a:solidFill>
                  <a:srgbClr val="C00000"/>
                </a:solidFill>
              </a:rPr>
              <a:t>Основной оксид    +   вода =  основание </a:t>
            </a:r>
          </a:p>
          <a:p>
            <a:pPr marL="514350" indent="-514350"/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                                                            растворимое в воде   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3501008"/>
            <a:ext cx="3567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Na</a:t>
            </a:r>
            <a:r>
              <a:rPr lang="en-US" sz="2800" b="1" dirty="0" err="1" smtClean="0">
                <a:latin typeface="Calibri"/>
              </a:rPr>
              <a:t>₂</a:t>
            </a:r>
            <a:r>
              <a:rPr lang="en-US" sz="2800" b="1" dirty="0" err="1" smtClean="0"/>
              <a:t>O</a:t>
            </a:r>
            <a:r>
              <a:rPr lang="en-US" sz="2800" b="1" dirty="0" smtClean="0"/>
              <a:t>  +  H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O </a:t>
            </a:r>
            <a:r>
              <a:rPr lang="en-US" sz="2400" b="1" dirty="0" smtClean="0">
                <a:latin typeface="Calibri"/>
              </a:rPr>
              <a:t>= </a:t>
            </a:r>
            <a:r>
              <a:rPr lang="en-US" sz="2800" b="1" dirty="0" smtClean="0">
                <a:latin typeface="Calibri"/>
              </a:rPr>
              <a:t>2 </a:t>
            </a:r>
            <a:r>
              <a:rPr lang="en-US" sz="2800" b="1" dirty="0" err="1" smtClean="0">
                <a:latin typeface="Calibri"/>
              </a:rPr>
              <a:t>NaOH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4149080"/>
            <a:ext cx="2922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K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O   +  H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O </a:t>
            </a:r>
            <a:r>
              <a:rPr lang="en-US" sz="2800" b="1" dirty="0" smtClean="0">
                <a:latin typeface="Calibri"/>
              </a:rPr>
              <a:t>=  ?    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4725144"/>
            <a:ext cx="3398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Ba</a:t>
            </a:r>
            <a:r>
              <a:rPr lang="en-US" sz="2800" b="1" dirty="0" smtClean="0"/>
              <a:t>(OH)</a:t>
            </a:r>
            <a:r>
              <a:rPr lang="en-US" sz="2800" b="1" dirty="0" smtClean="0">
                <a:latin typeface="Calibri"/>
              </a:rPr>
              <a:t>₂  +  H₂O  =  ?   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5373216"/>
            <a:ext cx="2704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CuO</a:t>
            </a:r>
            <a:r>
              <a:rPr lang="en-US" sz="2800" b="1" dirty="0" smtClean="0"/>
              <a:t>  +  H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O </a:t>
            </a:r>
            <a:r>
              <a:rPr lang="en-US" sz="2800" b="1" dirty="0" smtClean="0">
                <a:latin typeface="Calibri"/>
              </a:rPr>
              <a:t>→  ?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5877272"/>
            <a:ext cx="2601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ZnO</a:t>
            </a:r>
            <a:r>
              <a:rPr lang="en-US" sz="2800" b="1" dirty="0" smtClean="0"/>
              <a:t>  +  H</a:t>
            </a:r>
            <a:r>
              <a:rPr lang="en-US" sz="2800" b="1" dirty="0" smtClean="0">
                <a:latin typeface="Calibri"/>
              </a:rPr>
              <a:t>₂</a:t>
            </a:r>
            <a:r>
              <a:rPr lang="en-US" sz="2800" b="1" dirty="0" smtClean="0"/>
              <a:t>O </a:t>
            </a:r>
            <a:r>
              <a:rPr lang="en-US" sz="2800" b="1" dirty="0" smtClean="0">
                <a:latin typeface="Calibri"/>
              </a:rPr>
              <a:t>→ ?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87824" y="4149080"/>
            <a:ext cx="1098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alibri"/>
              </a:rPr>
              <a:t>2 KOH</a:t>
            </a:r>
            <a:endParaRPr lang="ru-RU" sz="28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4725144"/>
            <a:ext cx="1378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Calibri"/>
              </a:rPr>
              <a:t>Ba</a:t>
            </a:r>
            <a:r>
              <a:rPr lang="en-US" sz="2800" b="1" dirty="0" smtClean="0">
                <a:latin typeface="Calibri"/>
              </a:rPr>
              <a:t>(OH)₂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851920" y="5445224"/>
            <a:ext cx="41771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Почему эти оксиды </a:t>
            </a:r>
          </a:p>
          <a:p>
            <a:r>
              <a:rPr lang="ru-RU" sz="2400" dirty="0" smtClean="0"/>
              <a:t>не взаимодействуют с водой?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0"/>
            <a:ext cx="5189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Применение основания натрия: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92696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Каустик применяется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 tooltip="Целлюлоза"/>
              </a:rPr>
              <a:t>целлюлозно-бумажной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</a:pPr>
            <a:r>
              <a:rPr lang="ru-RU" sz="2400" b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 tooltip="Целлюлоза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 tooltip="Целлюлоза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 tooltip="Целлюлоза"/>
              </a:rPr>
              <a:t>промышленности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производстве </a:t>
            </a:r>
            <a:r>
              <a:rPr lang="ru-RU" sz="2400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Бумага"/>
              </a:rPr>
              <a:t>бумаги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0000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4" tooltip="Картон"/>
              </a:rPr>
              <a:t>картона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искусственных волокон,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древесно-волоконных плит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5" tooltip="Омыление"/>
              </a:rPr>
              <a:t>омыления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жиров при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производстве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 tooltip="Мыло"/>
              </a:rPr>
              <a:t>мыла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7" tooltip="Шампунь"/>
              </a:rPr>
              <a:t> </a:t>
            </a: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7" tooltip="Шампунь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7" tooltip="Шампунь"/>
              </a:rPr>
              <a:t>шампуня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других моющих средств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В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нефтепереработке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— для производства масел.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В качестве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агента для растворения засоров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канализационных труб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в виде сухих гранул или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составе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8" tooltip="Гель"/>
              </a:rPr>
              <a:t>гелей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гражданской обороне для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9" tooltip="Дегазация (оружие)"/>
              </a:rPr>
              <a:t>дегазации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0" tooltip="Нейтрализация"/>
              </a:rPr>
              <a:t>нейтрализации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отравляющих веществ, в том числе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1" tooltip="Зарин"/>
              </a:rPr>
              <a:t>зарина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12" tooltip="Ребризер"/>
              </a:rPr>
              <a:t>ребризерах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(изолирующих дыхательных аппаратах (ИДА),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очистки выдыхаемого воздуха от углекислого газа.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бумага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020272" y="0"/>
            <a:ext cx="1638300" cy="1428750"/>
          </a:xfrm>
          <a:prstGeom prst="rect">
            <a:avLst/>
          </a:prstGeom>
        </p:spPr>
      </p:pic>
      <p:pic>
        <p:nvPicPr>
          <p:cNvPr id="6" name="Рисунок 5" descr="картон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210425" y="1700808"/>
            <a:ext cx="1933575" cy="1428750"/>
          </a:xfrm>
          <a:prstGeom prst="rect">
            <a:avLst/>
          </a:prstGeom>
        </p:spPr>
      </p:pic>
      <p:pic>
        <p:nvPicPr>
          <p:cNvPr id="7" name="Рисунок 6" descr="шампунь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51520" y="3212976"/>
            <a:ext cx="1721371" cy="1480749"/>
          </a:xfrm>
          <a:prstGeom prst="rect">
            <a:avLst/>
          </a:prstGeom>
        </p:spPr>
      </p:pic>
      <p:pic>
        <p:nvPicPr>
          <p:cNvPr id="8" name="Рисунок 7" descr="гель для труб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961927" y="4437112"/>
            <a:ext cx="1182074" cy="2420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88640"/>
            <a:ext cx="923111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984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приготовлении пищи: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для мытья и очистки фруктов и овощей от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кожицы, в производстве шоколада и какао, напитков, мороженого,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окрашивания карамели, для размягчения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 tooltip="Сорта оливок"/>
              </a:rPr>
              <a:t>маслин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придания им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чёрной окраски, при производстве хлебобулочных изделий.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98475" algn="l"/>
              </a:tabLs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Зарегистрирован в качестве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 tooltip="Пищевая добавка"/>
              </a:rPr>
              <a:t>пищевой добавки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E524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984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98475" algn="l"/>
              </a:tabLs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косметологии для удаления ороговевших участков кожи: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бородавок, папиллом.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908720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 С Н О В А Н И Я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сложные  неорганические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вещества, состоящие из атома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металла   и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гидроксогруппы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                                                 -  </a:t>
            </a:r>
            <a:r>
              <a:rPr lang="en-US" sz="36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OH (I)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88640"/>
            <a:ext cx="3677610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ОПРЕДЕЛЕНИЕ: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429000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NaOH</a:t>
            </a:r>
            <a:r>
              <a:rPr lang="en-US" sz="3600" b="1" dirty="0" smtClean="0"/>
              <a:t>  -  </a:t>
            </a:r>
            <a:r>
              <a:rPr lang="ru-RU" sz="2800" dirty="0" smtClean="0"/>
              <a:t>основание натрия ( </a:t>
            </a:r>
            <a:r>
              <a:rPr lang="ru-RU" sz="2800" dirty="0" err="1" smtClean="0"/>
              <a:t>гидроксид</a:t>
            </a:r>
            <a:r>
              <a:rPr lang="ru-RU" sz="2800" dirty="0" smtClean="0"/>
              <a:t> </a:t>
            </a:r>
            <a:r>
              <a:rPr lang="ru-RU" sz="2800" dirty="0" err="1" smtClean="0"/>
              <a:t>натрия</a:t>
            </a:r>
            <a:r>
              <a:rPr lang="ru-RU" sz="2800" dirty="0" smtClean="0"/>
              <a:t>)</a:t>
            </a:r>
          </a:p>
          <a:p>
            <a:r>
              <a:rPr lang="en-US" sz="3600" b="1" dirty="0" err="1" smtClean="0"/>
              <a:t>Ba</a:t>
            </a:r>
            <a:r>
              <a:rPr lang="en-US" sz="3600" b="1" dirty="0" smtClean="0"/>
              <a:t>(OH)</a:t>
            </a:r>
            <a:r>
              <a:rPr lang="en-US" sz="3600" b="1" dirty="0" smtClean="0">
                <a:latin typeface="Calibri"/>
              </a:rPr>
              <a:t>₂  -  </a:t>
            </a:r>
            <a:r>
              <a:rPr lang="ru-RU" sz="2800" dirty="0" smtClean="0">
                <a:latin typeface="Calibri"/>
              </a:rPr>
              <a:t>основание бария (</a:t>
            </a:r>
            <a:r>
              <a:rPr lang="ru-RU" sz="2800" dirty="0" err="1" smtClean="0">
                <a:latin typeface="Calibri"/>
              </a:rPr>
              <a:t>гидроксид</a:t>
            </a:r>
            <a:r>
              <a:rPr lang="ru-RU" sz="2800" dirty="0" smtClean="0">
                <a:latin typeface="Calibri"/>
              </a:rPr>
              <a:t> </a:t>
            </a:r>
            <a:r>
              <a:rPr lang="ru-RU" sz="2800" dirty="0" err="1" smtClean="0">
                <a:latin typeface="Calibri"/>
              </a:rPr>
              <a:t>бария</a:t>
            </a:r>
            <a:r>
              <a:rPr lang="ru-RU" sz="2800" dirty="0" smtClean="0">
                <a:latin typeface="Calibri"/>
              </a:rPr>
              <a:t>)</a:t>
            </a:r>
          </a:p>
          <a:p>
            <a:r>
              <a:rPr lang="en-US" sz="4000" dirty="0" smtClean="0">
                <a:latin typeface="Calibri"/>
              </a:rPr>
              <a:t>Cu(OH)₂</a:t>
            </a:r>
            <a:r>
              <a:rPr lang="en-US" sz="3600" dirty="0" smtClean="0">
                <a:latin typeface="Calibri"/>
              </a:rPr>
              <a:t>  - </a:t>
            </a:r>
            <a:r>
              <a:rPr lang="ru-RU" sz="2800" dirty="0" smtClean="0">
                <a:latin typeface="Calibri"/>
              </a:rPr>
              <a:t>основание меди (</a:t>
            </a:r>
            <a:r>
              <a:rPr lang="en-US" sz="2800" dirty="0" smtClean="0">
                <a:latin typeface="Calibri"/>
              </a:rPr>
              <a:t>II)</a:t>
            </a:r>
            <a:r>
              <a:rPr lang="ru-RU" sz="2800" dirty="0" smtClean="0">
                <a:latin typeface="Calibri"/>
              </a:rPr>
              <a:t> (</a:t>
            </a:r>
            <a:r>
              <a:rPr lang="ru-RU" sz="2800" dirty="0" err="1" smtClean="0">
                <a:latin typeface="Calibri"/>
              </a:rPr>
              <a:t>гидроксид</a:t>
            </a:r>
            <a:r>
              <a:rPr lang="ru-RU" sz="2800" dirty="0" smtClean="0">
                <a:latin typeface="Calibri"/>
              </a:rPr>
              <a:t> меди (</a:t>
            </a:r>
            <a:r>
              <a:rPr lang="en-US" sz="2800" dirty="0" smtClean="0">
                <a:latin typeface="Calibri"/>
              </a:rPr>
              <a:t>II</a:t>
            </a:r>
            <a:r>
              <a:rPr lang="en-US" sz="2800" dirty="0" smtClean="0">
                <a:latin typeface="Calibri"/>
              </a:rPr>
              <a:t>)</a:t>
            </a:r>
            <a:r>
              <a:rPr lang="ru-RU" sz="2800" dirty="0" smtClean="0">
                <a:latin typeface="Calibri"/>
              </a:rPr>
              <a:t>)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589240"/>
            <a:ext cx="8963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Почему  в случае основания меди указана валентность металла 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88640"/>
            <a:ext cx="5766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НОМЕНКЛАТУРА   ОСНОВАНИЙ</a:t>
            </a:r>
            <a:r>
              <a:rPr lang="ru-RU" sz="3200" b="1" dirty="0" smtClean="0">
                <a:solidFill>
                  <a:srgbClr val="C00000"/>
                </a:solidFill>
              </a:rPr>
              <a:t>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" y="1340768"/>
            <a:ext cx="5940151" cy="48320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 </a:t>
            </a:r>
            <a:r>
              <a:rPr lang="ru-RU" sz="2800" b="1" dirty="0" smtClean="0"/>
              <a:t>Основание ( </a:t>
            </a:r>
            <a:r>
              <a:rPr lang="ru-RU" sz="2800" b="1" dirty="0" err="1" smtClean="0"/>
              <a:t>гидроксид</a:t>
            </a:r>
            <a:r>
              <a:rPr lang="ru-RU" sz="2800" b="1" dirty="0" smtClean="0"/>
              <a:t>)</a:t>
            </a:r>
          </a:p>
          <a:p>
            <a:pPr marL="342900" indent="-342900"/>
            <a:endParaRPr lang="ru-RU" sz="2800" b="1" dirty="0" smtClean="0"/>
          </a:p>
          <a:p>
            <a:pPr marL="342900" indent="-342900"/>
            <a:r>
              <a:rPr lang="ru-RU" sz="2800" b="1" dirty="0" smtClean="0"/>
              <a:t>2. Название металла в родительном </a:t>
            </a:r>
          </a:p>
          <a:p>
            <a:pPr marL="342900" indent="-342900"/>
            <a:r>
              <a:rPr lang="ru-RU" sz="2800" b="1" dirty="0" smtClean="0"/>
              <a:t> </a:t>
            </a:r>
            <a:r>
              <a:rPr lang="ru-RU" sz="2800" b="1" dirty="0" smtClean="0"/>
              <a:t>    падеже</a:t>
            </a:r>
          </a:p>
          <a:p>
            <a:pPr marL="342900" indent="-342900"/>
            <a:endParaRPr lang="ru-RU" sz="2800" b="1" dirty="0" smtClean="0"/>
          </a:p>
          <a:p>
            <a:pPr marL="342900" indent="-342900"/>
            <a:r>
              <a:rPr lang="ru-RU" sz="2800" b="1" dirty="0" smtClean="0"/>
              <a:t>3. Если металл имеет переменную </a:t>
            </a:r>
          </a:p>
          <a:p>
            <a:pPr marL="342900" indent="-342900"/>
            <a:r>
              <a:rPr lang="ru-RU" sz="2800" b="1" dirty="0" smtClean="0"/>
              <a:t> </a:t>
            </a:r>
            <a:r>
              <a:rPr lang="ru-RU" sz="2800" b="1" dirty="0" smtClean="0"/>
              <a:t>   валентность,</a:t>
            </a:r>
            <a:r>
              <a:rPr lang="ru-RU" sz="2800" b="1" dirty="0" smtClean="0"/>
              <a:t> то значение валентности записывают </a:t>
            </a:r>
            <a:endParaRPr lang="ru-RU" sz="2800" b="1" dirty="0" smtClean="0"/>
          </a:p>
          <a:p>
            <a:pPr marL="342900" indent="-342900"/>
            <a:r>
              <a:rPr lang="ru-RU" sz="2800" b="1" dirty="0" smtClean="0"/>
              <a:t>    в скобках</a:t>
            </a:r>
            <a:r>
              <a:rPr lang="ru-RU" sz="2800" b="1" dirty="0" smtClean="0"/>
              <a:t> после названия металла</a:t>
            </a:r>
            <a:endParaRPr lang="ru-RU" sz="2800" b="1" dirty="0" smtClean="0"/>
          </a:p>
          <a:p>
            <a:pPr marL="342900" indent="-342900"/>
            <a:r>
              <a:rPr lang="ru-RU" sz="2800" b="1" dirty="0" smtClean="0"/>
              <a:t>    </a:t>
            </a:r>
            <a:endParaRPr lang="ru-RU" sz="2800" b="1" dirty="0" smtClean="0"/>
          </a:p>
          <a:p>
            <a:pPr marL="342900" indent="-342900"/>
            <a:r>
              <a:rPr lang="ru-RU" sz="2800" b="1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04248" y="476672"/>
            <a:ext cx="104599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KOH</a:t>
            </a:r>
            <a:endParaRPr lang="ru-RU" sz="3600" b="1" dirty="0"/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6228184" y="980728"/>
            <a:ext cx="515496" cy="9361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2240" y="1412776"/>
            <a:ext cx="2093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/>
              <a:t>о</a:t>
            </a:r>
            <a:r>
              <a:rPr lang="ru-RU" sz="2400" b="1" dirty="0" smtClean="0"/>
              <a:t>снование</a:t>
            </a:r>
          </a:p>
          <a:p>
            <a:pPr marL="342900" indent="-342900"/>
            <a:r>
              <a:rPr lang="ru-RU" sz="2400" b="1" dirty="0" smtClean="0"/>
              <a:t> </a:t>
            </a:r>
            <a:r>
              <a:rPr lang="ru-RU" sz="2400" b="1" dirty="0" smtClean="0"/>
              <a:t>    (</a:t>
            </a:r>
            <a:r>
              <a:rPr lang="ru-RU" sz="2400" b="1" dirty="0" err="1" smtClean="0"/>
              <a:t>гидроксид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04248" y="2204864"/>
            <a:ext cx="1412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2. </a:t>
            </a:r>
            <a:r>
              <a:rPr lang="ru-RU" sz="2800" b="1" dirty="0" smtClean="0"/>
              <a:t>калия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732240" y="2924944"/>
            <a:ext cx="1620957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Cr(OH)</a:t>
            </a:r>
            <a:r>
              <a:rPr lang="en-US" sz="3600" b="1" dirty="0" smtClean="0">
                <a:latin typeface="Calibri"/>
              </a:rPr>
              <a:t>₃</a:t>
            </a:r>
            <a:endParaRPr lang="ru-RU" sz="3600" b="1" dirty="0"/>
          </a:p>
        </p:txBody>
      </p:sp>
      <p:sp>
        <p:nvSpPr>
          <p:cNvPr id="11" name="Выгнутая влево стрелка 10"/>
          <p:cNvSpPr/>
          <p:nvPr/>
        </p:nvSpPr>
        <p:spPr>
          <a:xfrm>
            <a:off x="6084168" y="3284984"/>
            <a:ext cx="576064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32240" y="4077072"/>
            <a:ext cx="20930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/>
              <a:t>о</a:t>
            </a:r>
            <a:r>
              <a:rPr lang="ru-RU" sz="2400" b="1" dirty="0" smtClean="0"/>
              <a:t>снование</a:t>
            </a:r>
          </a:p>
          <a:p>
            <a:pPr marL="342900" indent="-342900"/>
            <a:r>
              <a:rPr lang="ru-RU" sz="2400" b="1" dirty="0" smtClean="0"/>
              <a:t> </a:t>
            </a:r>
            <a:r>
              <a:rPr lang="ru-RU" sz="2400" b="1" dirty="0" smtClean="0"/>
              <a:t>    (</a:t>
            </a:r>
            <a:r>
              <a:rPr lang="ru-RU" sz="2400" b="1" dirty="0" err="1" smtClean="0"/>
              <a:t>гидроксид</a:t>
            </a:r>
            <a:r>
              <a:rPr lang="ru-RU" sz="2400" b="1" dirty="0" smtClean="0"/>
              <a:t>)</a:t>
            </a:r>
          </a:p>
          <a:p>
            <a:pPr marL="342900" indent="-342900">
              <a:buAutoNum type="arabicPeriod" startAt="2"/>
            </a:pPr>
            <a:r>
              <a:rPr lang="ru-RU" sz="2400" b="1" dirty="0" smtClean="0"/>
              <a:t>хрома</a:t>
            </a:r>
          </a:p>
          <a:p>
            <a:pPr marL="342900" indent="-342900">
              <a:buAutoNum type="arabicPeriod" startAt="2"/>
            </a:pPr>
            <a:r>
              <a:rPr lang="ru-RU" sz="2400" b="1" dirty="0" smtClean="0"/>
              <a:t>(</a:t>
            </a:r>
            <a:r>
              <a:rPr lang="en-US" sz="2400" b="1" dirty="0" smtClean="0"/>
              <a:t>III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0"/>
                            </p:stCondLst>
                            <p:childTnLst>
                              <p:par>
                                <p:cTn id="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1000"/>
                            </p:stCondLst>
                            <p:childTnLst>
                              <p:par>
                                <p:cTn id="6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000"/>
                            </p:stCondLst>
                            <p:childTnLst>
                              <p:par>
                                <p:cTn id="7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9" grpId="0"/>
      <p:bldP spid="10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548680"/>
            <a:ext cx="4065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Назовите  основания:</a:t>
            </a:r>
            <a:endParaRPr lang="ru-RU" sz="3200" b="1" dirty="0"/>
          </a:p>
        </p:txBody>
      </p:sp>
      <p:pic>
        <p:nvPicPr>
          <p:cNvPr id="5" name="Рисунок 4" descr="рис колба с яд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2515" y="188640"/>
            <a:ext cx="1841485" cy="20162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1412776"/>
            <a:ext cx="1729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Ca(OH)</a:t>
            </a:r>
            <a:r>
              <a:rPr lang="en-US" sz="2800" b="1" dirty="0" smtClean="0">
                <a:latin typeface="Calibri"/>
              </a:rPr>
              <a:t>₂   -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79712" y="1412776"/>
            <a:ext cx="51541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</a:t>
            </a:r>
            <a:r>
              <a:rPr lang="ru-RU" sz="2800" dirty="0" smtClean="0"/>
              <a:t>снование (</a:t>
            </a:r>
            <a:r>
              <a:rPr lang="ru-RU" sz="2800" dirty="0" err="1" smtClean="0"/>
              <a:t>гидроксид</a:t>
            </a:r>
            <a:r>
              <a:rPr lang="ru-RU" sz="2800" dirty="0" smtClean="0"/>
              <a:t>)  кальция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2276872"/>
            <a:ext cx="1686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Al(OH)</a:t>
            </a:r>
            <a:r>
              <a:rPr lang="en-US" sz="2800" b="1" dirty="0" smtClean="0">
                <a:latin typeface="Calibri"/>
              </a:rPr>
              <a:t>₃   - 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07704" y="2276872"/>
            <a:ext cx="5527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</a:t>
            </a:r>
            <a:r>
              <a:rPr lang="ru-RU" sz="2800" dirty="0" smtClean="0"/>
              <a:t>снование (</a:t>
            </a:r>
            <a:r>
              <a:rPr lang="ru-RU" sz="2800" dirty="0" err="1" smtClean="0"/>
              <a:t>гидроксид</a:t>
            </a:r>
            <a:r>
              <a:rPr lang="ru-RU" sz="2800" dirty="0" smtClean="0"/>
              <a:t>)  алюминия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3212976"/>
            <a:ext cx="1656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Cr(OH)</a:t>
            </a:r>
            <a:r>
              <a:rPr lang="en-US" sz="2800" b="1" dirty="0" smtClean="0">
                <a:latin typeface="Calibri"/>
              </a:rPr>
              <a:t>₂   -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3212976"/>
            <a:ext cx="5180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основание (</a:t>
            </a:r>
            <a:r>
              <a:rPr lang="ru-RU" sz="2800" dirty="0" err="1" smtClean="0"/>
              <a:t>гидроксид</a:t>
            </a:r>
            <a:r>
              <a:rPr lang="ru-RU" sz="2800" dirty="0" smtClean="0"/>
              <a:t>) хрома(</a:t>
            </a:r>
            <a:r>
              <a:rPr lang="en-US" sz="2800" dirty="0" smtClean="0"/>
              <a:t>II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83568" y="3933056"/>
            <a:ext cx="57618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Составьте формулы оснований: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9552" y="4797152"/>
            <a:ext cx="3061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 </a:t>
            </a:r>
            <a:r>
              <a:rPr lang="ru-RU" sz="2800" dirty="0" smtClean="0"/>
              <a:t>о</a:t>
            </a:r>
            <a:r>
              <a:rPr lang="ru-RU" sz="2800" dirty="0" smtClean="0"/>
              <a:t>снование цинка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39552" y="5517232"/>
            <a:ext cx="3807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- основание железа (</a:t>
            </a:r>
            <a:r>
              <a:rPr lang="en-US" sz="2800" dirty="0" smtClean="0"/>
              <a:t>III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436096" y="4725144"/>
            <a:ext cx="135485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Zn(OH)</a:t>
            </a:r>
            <a:r>
              <a:rPr lang="en-US" sz="2800" b="1" dirty="0" smtClean="0">
                <a:latin typeface="Calibri"/>
              </a:rPr>
              <a:t>₂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436096" y="5517232"/>
            <a:ext cx="1336456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Fe(OH)</a:t>
            </a:r>
            <a:r>
              <a:rPr lang="en-US" sz="2800" b="1" dirty="0" smtClean="0">
                <a:latin typeface="Calibri"/>
              </a:rPr>
              <a:t>₃</a:t>
            </a:r>
            <a:endParaRPr lang="ru-RU" sz="2800" b="1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4139952" y="4869160"/>
            <a:ext cx="9784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355976" y="5661248"/>
            <a:ext cx="9784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0"/>
            <a:ext cx="82032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Оксидам  металла соответствуют </a:t>
            </a:r>
          </a:p>
          <a:p>
            <a:r>
              <a:rPr lang="ru-RU" sz="3200" b="1" dirty="0" smtClean="0"/>
              <a:t> основания </a:t>
            </a:r>
            <a:r>
              <a:rPr lang="en-US" sz="3200" b="1" dirty="0" smtClean="0"/>
              <a:t>( </a:t>
            </a:r>
            <a:r>
              <a:rPr lang="ru-RU" sz="3200" b="1" dirty="0" smtClean="0"/>
              <a:t>допишите формулы оснований):</a:t>
            </a:r>
          </a:p>
          <a:p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052736"/>
            <a:ext cx="389080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solidFill>
                  <a:srgbClr val="C00000"/>
                </a:solidFill>
              </a:rPr>
              <a:t>Na</a:t>
            </a:r>
            <a:r>
              <a:rPr lang="en-US" sz="3200" i="1" dirty="0" err="1" smtClean="0">
                <a:solidFill>
                  <a:srgbClr val="C00000"/>
                </a:solidFill>
                <a:latin typeface="Calibri"/>
              </a:rPr>
              <a:t>₂O</a:t>
            </a:r>
            <a:r>
              <a:rPr lang="en-US" sz="3200" i="1" dirty="0" smtClean="0">
                <a:solidFill>
                  <a:srgbClr val="C00000"/>
                </a:solidFill>
                <a:latin typeface="Calibri"/>
              </a:rPr>
              <a:t>         -    </a:t>
            </a:r>
            <a:r>
              <a:rPr lang="ru-RU" sz="3200" i="1" dirty="0" smtClean="0">
                <a:solidFill>
                  <a:srgbClr val="C00000"/>
                </a:solidFill>
                <a:latin typeface="Calibri"/>
              </a:rPr>
              <a:t>…….</a:t>
            </a:r>
            <a:r>
              <a:rPr lang="en-US" sz="3200" i="1" dirty="0" smtClean="0">
                <a:solidFill>
                  <a:srgbClr val="C00000"/>
                </a:solidFill>
                <a:latin typeface="Calibri"/>
              </a:rPr>
              <a:t>OH</a:t>
            </a:r>
            <a:endParaRPr lang="ru-RU" sz="3200" i="1" dirty="0" smtClean="0">
              <a:solidFill>
                <a:srgbClr val="C00000"/>
              </a:solidFill>
              <a:latin typeface="Calibri"/>
            </a:endParaRPr>
          </a:p>
          <a:p>
            <a:r>
              <a:rPr lang="en-US" sz="3200" i="1" dirty="0" err="1" smtClean="0">
                <a:solidFill>
                  <a:srgbClr val="C00000"/>
                </a:solidFill>
                <a:latin typeface="Calibri"/>
              </a:rPr>
              <a:t>FeO</a:t>
            </a:r>
            <a:r>
              <a:rPr lang="en-US" sz="3200" i="1" dirty="0" smtClean="0">
                <a:solidFill>
                  <a:srgbClr val="C00000"/>
                </a:solidFill>
                <a:latin typeface="Calibri"/>
              </a:rPr>
              <a:t>           -     ……(OH)</a:t>
            </a:r>
          </a:p>
          <a:p>
            <a:r>
              <a:rPr lang="en-US" sz="3200" i="1" dirty="0" err="1" smtClean="0">
                <a:solidFill>
                  <a:srgbClr val="C00000"/>
                </a:solidFill>
                <a:latin typeface="Calibri"/>
              </a:rPr>
              <a:t>Fe₂O</a:t>
            </a:r>
            <a:r>
              <a:rPr lang="en-US" sz="3200" i="1" dirty="0" smtClean="0">
                <a:solidFill>
                  <a:srgbClr val="C00000"/>
                </a:solidFill>
                <a:latin typeface="Calibri"/>
              </a:rPr>
              <a:t>₃        -     ……(OH)</a:t>
            </a:r>
          </a:p>
          <a:p>
            <a:r>
              <a:rPr lang="en-US" sz="3200" i="1" dirty="0" err="1" smtClean="0">
                <a:solidFill>
                  <a:srgbClr val="C00000"/>
                </a:solidFill>
                <a:latin typeface="Calibri"/>
              </a:rPr>
              <a:t>CaO</a:t>
            </a:r>
            <a:r>
              <a:rPr lang="en-US" sz="3200" i="1" dirty="0" smtClean="0">
                <a:solidFill>
                  <a:srgbClr val="C00000"/>
                </a:solidFill>
                <a:latin typeface="Calibri"/>
              </a:rPr>
              <a:t>           -     …..(OH)</a:t>
            </a:r>
            <a:endParaRPr lang="ru-RU" sz="3200" i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73399" y="1412776"/>
            <a:ext cx="477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Назовите  полученные  основания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005064"/>
            <a:ext cx="5346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Составьте основания из оксидов: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87624" y="4509120"/>
            <a:ext cx="66223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</a:rPr>
              <a:t>ZnO</a:t>
            </a:r>
            <a:r>
              <a:rPr lang="en-US" sz="4000" b="1" dirty="0" smtClean="0">
                <a:solidFill>
                  <a:srgbClr val="C00000"/>
                </a:solidFill>
              </a:rPr>
              <a:t>  </a:t>
            </a:r>
            <a:r>
              <a:rPr lang="en-US" sz="3600" b="1" dirty="0" smtClean="0">
                <a:solidFill>
                  <a:srgbClr val="C00000"/>
                </a:solidFill>
              </a:rPr>
              <a:t>    </a:t>
            </a:r>
            <a:r>
              <a:rPr lang="en-US" sz="3600" b="1" dirty="0" err="1" smtClean="0">
                <a:solidFill>
                  <a:srgbClr val="C00000"/>
                </a:solidFill>
              </a:rPr>
              <a:t>Li</a:t>
            </a:r>
            <a:r>
              <a:rPr lang="en-US" sz="3600" b="1" dirty="0" err="1" smtClean="0">
                <a:solidFill>
                  <a:srgbClr val="C00000"/>
                </a:solidFill>
                <a:latin typeface="Calibri"/>
              </a:rPr>
              <a:t>₂</a:t>
            </a:r>
            <a:r>
              <a:rPr lang="en-US" sz="4000" b="1" dirty="0" err="1" smtClean="0">
                <a:solidFill>
                  <a:srgbClr val="C00000"/>
                </a:solidFill>
                <a:latin typeface="Calibri"/>
              </a:rPr>
              <a:t>O</a:t>
            </a:r>
            <a:r>
              <a:rPr lang="en-US" sz="4000" b="1" dirty="0" smtClean="0">
                <a:solidFill>
                  <a:srgbClr val="C00000"/>
                </a:solidFill>
                <a:latin typeface="Calibri"/>
              </a:rPr>
              <a:t>        </a:t>
            </a:r>
            <a:r>
              <a:rPr lang="en-US" sz="4000" b="1" dirty="0" err="1" smtClean="0">
                <a:solidFill>
                  <a:srgbClr val="C00000"/>
                </a:solidFill>
                <a:latin typeface="Calibri"/>
              </a:rPr>
              <a:t>MgO</a:t>
            </a:r>
            <a:r>
              <a:rPr lang="en-US" sz="4000" b="1" dirty="0" smtClean="0">
                <a:solidFill>
                  <a:srgbClr val="C00000"/>
                </a:solidFill>
                <a:latin typeface="Calibri"/>
              </a:rPr>
              <a:t>        </a:t>
            </a:r>
            <a:r>
              <a:rPr lang="en-US" sz="4000" b="1" dirty="0" err="1" smtClean="0">
                <a:solidFill>
                  <a:srgbClr val="C00000"/>
                </a:solidFill>
                <a:latin typeface="Calibri"/>
              </a:rPr>
              <a:t>Al₂O</a:t>
            </a:r>
            <a:r>
              <a:rPr lang="en-US" sz="4000" b="1" dirty="0" smtClean="0">
                <a:solidFill>
                  <a:srgbClr val="C00000"/>
                </a:solidFill>
                <a:latin typeface="Calibri"/>
              </a:rPr>
              <a:t>₃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43043" y="2276872"/>
            <a:ext cx="490095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NaOH</a:t>
            </a:r>
            <a:r>
              <a:rPr lang="en-US" sz="2800" dirty="0" smtClean="0"/>
              <a:t> – </a:t>
            </a:r>
            <a:r>
              <a:rPr lang="ru-RU" sz="2800" dirty="0" smtClean="0"/>
              <a:t>основание натрия</a:t>
            </a:r>
          </a:p>
          <a:p>
            <a:r>
              <a:rPr lang="en-US" sz="2800" dirty="0" smtClean="0"/>
              <a:t>Fe(OH)</a:t>
            </a:r>
            <a:r>
              <a:rPr lang="en-US" sz="2800" dirty="0" smtClean="0">
                <a:latin typeface="Calibri"/>
              </a:rPr>
              <a:t>₂ - </a:t>
            </a:r>
            <a:r>
              <a:rPr lang="ru-RU" sz="2800" dirty="0" smtClean="0">
                <a:latin typeface="Calibri"/>
              </a:rPr>
              <a:t>основание железа (</a:t>
            </a:r>
            <a:r>
              <a:rPr lang="en-US" sz="2800" dirty="0" smtClean="0">
                <a:latin typeface="Calibri"/>
              </a:rPr>
              <a:t>II</a:t>
            </a:r>
            <a:r>
              <a:rPr lang="ru-RU" sz="2800" dirty="0" smtClean="0">
                <a:latin typeface="Calibri"/>
              </a:rPr>
              <a:t>)</a:t>
            </a:r>
            <a:endParaRPr lang="en-US" sz="2800" dirty="0" smtClean="0">
              <a:latin typeface="Calibri"/>
            </a:endParaRPr>
          </a:p>
          <a:p>
            <a:r>
              <a:rPr lang="en-US" sz="2800" dirty="0" smtClean="0">
                <a:latin typeface="Calibri"/>
              </a:rPr>
              <a:t>Fe(OH)₃ - </a:t>
            </a:r>
            <a:r>
              <a:rPr lang="ru-RU" sz="2800" dirty="0" smtClean="0">
                <a:latin typeface="Calibri"/>
              </a:rPr>
              <a:t>основание железа(</a:t>
            </a:r>
            <a:r>
              <a:rPr lang="en-US" sz="2800" dirty="0" smtClean="0">
                <a:latin typeface="Calibri"/>
              </a:rPr>
              <a:t>III</a:t>
            </a:r>
            <a:r>
              <a:rPr lang="ru-RU" sz="2800" dirty="0" smtClean="0">
                <a:latin typeface="Calibri"/>
              </a:rPr>
              <a:t>)</a:t>
            </a:r>
            <a:endParaRPr lang="en-US" sz="2800" dirty="0" smtClean="0">
              <a:latin typeface="Calibri"/>
            </a:endParaRPr>
          </a:p>
          <a:p>
            <a:r>
              <a:rPr lang="en-US" sz="2800" dirty="0" smtClean="0">
                <a:latin typeface="Calibri"/>
              </a:rPr>
              <a:t>Ca(OH)₂ - </a:t>
            </a:r>
            <a:r>
              <a:rPr lang="ru-RU" sz="2800" dirty="0" smtClean="0">
                <a:latin typeface="Calibri"/>
              </a:rPr>
              <a:t>основание кальция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5517232"/>
            <a:ext cx="77989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Zn(OH)</a:t>
            </a:r>
            <a:r>
              <a:rPr lang="en-US" sz="3200" b="1" dirty="0" smtClean="0">
                <a:latin typeface="Calibri"/>
              </a:rPr>
              <a:t>₂        </a:t>
            </a:r>
            <a:r>
              <a:rPr lang="en-US" sz="3200" b="1" dirty="0" err="1" smtClean="0">
                <a:latin typeface="Calibri"/>
              </a:rPr>
              <a:t>LiOH</a:t>
            </a:r>
            <a:r>
              <a:rPr lang="en-US" sz="3200" b="1" dirty="0" smtClean="0">
                <a:latin typeface="Calibri"/>
              </a:rPr>
              <a:t>           Mg(OH)₂          Al(OH)₃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60648"/>
            <a:ext cx="6167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Физические свойства оснований: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908720"/>
            <a:ext cx="82554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800" dirty="0"/>
              <a:t>т</a:t>
            </a:r>
            <a:r>
              <a:rPr lang="ru-RU" sz="2800" dirty="0" smtClean="0"/>
              <a:t>вердые</a:t>
            </a:r>
          </a:p>
          <a:p>
            <a:pPr>
              <a:buFontTx/>
              <a:buChar char="-"/>
            </a:pPr>
            <a:r>
              <a:rPr lang="ru-RU" sz="2800" dirty="0"/>
              <a:t>ц</a:t>
            </a:r>
            <a:r>
              <a:rPr lang="ru-RU" sz="2800" dirty="0" smtClean="0"/>
              <a:t>вет : белые и  цветные</a:t>
            </a:r>
          </a:p>
          <a:p>
            <a:pPr>
              <a:buFontTx/>
              <a:buChar char="-"/>
            </a:pPr>
            <a:r>
              <a:rPr lang="ru-RU" sz="2800" dirty="0"/>
              <a:t> </a:t>
            </a:r>
            <a:r>
              <a:rPr lang="ru-RU" sz="2800" dirty="0" smtClean="0"/>
              <a:t>гигроскопичные (основания растворимые в воде) </a:t>
            </a:r>
            <a:endParaRPr lang="ru-RU" sz="2800" dirty="0"/>
          </a:p>
        </p:txBody>
      </p:sp>
      <p:pic>
        <p:nvPicPr>
          <p:cNvPr id="4" name="Рисунок 3" descr="гидр натрия фот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276872"/>
            <a:ext cx="2784309" cy="2088232"/>
          </a:xfrm>
          <a:prstGeom prst="rect">
            <a:avLst/>
          </a:prstGeom>
        </p:spPr>
      </p:pic>
      <p:pic>
        <p:nvPicPr>
          <p:cNvPr id="5" name="Рисунок 4" descr="фото основ кальц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00" y="2348880"/>
            <a:ext cx="2857500" cy="2143125"/>
          </a:xfrm>
          <a:prstGeom prst="rect">
            <a:avLst/>
          </a:prstGeom>
        </p:spPr>
      </p:pic>
      <p:pic>
        <p:nvPicPr>
          <p:cNvPr id="6" name="Рисунок 5" descr="CuOH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2651787" cy="1988840"/>
          </a:xfrm>
          <a:prstGeom prst="rect">
            <a:avLst/>
          </a:prstGeom>
        </p:spPr>
      </p:pic>
      <p:pic>
        <p:nvPicPr>
          <p:cNvPr id="7" name="Рисунок 6" descr="осн желез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200000">
            <a:off x="-639366" y="4454612"/>
            <a:ext cx="3222268" cy="15845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76256" y="4581128"/>
            <a:ext cx="2121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</a:t>
            </a:r>
            <a:r>
              <a:rPr lang="ru-RU" dirty="0" smtClean="0"/>
              <a:t>снование кальция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2852936"/>
            <a:ext cx="1265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</a:t>
            </a:r>
            <a:r>
              <a:rPr lang="ru-RU" dirty="0" smtClean="0"/>
              <a:t>снование</a:t>
            </a:r>
          </a:p>
          <a:p>
            <a:r>
              <a:rPr lang="ru-RU" dirty="0" smtClean="0"/>
              <a:t>железа(</a:t>
            </a:r>
            <a:r>
              <a:rPr lang="en-US" dirty="0" smtClean="0"/>
              <a:t>III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699792" y="4437112"/>
            <a:ext cx="189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</a:t>
            </a:r>
            <a:r>
              <a:rPr lang="ru-RU" dirty="0" smtClean="0"/>
              <a:t>снование калия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660232" y="5589240"/>
            <a:ext cx="1265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</a:t>
            </a:r>
            <a:r>
              <a:rPr lang="ru-RU" dirty="0" smtClean="0"/>
              <a:t>снование</a:t>
            </a:r>
          </a:p>
          <a:p>
            <a:r>
              <a:rPr lang="ru-RU" dirty="0"/>
              <a:t>м</a:t>
            </a:r>
            <a:r>
              <a:rPr lang="ru-RU" dirty="0" smtClean="0"/>
              <a:t>еди(</a:t>
            </a:r>
            <a:r>
              <a:rPr lang="en-US" dirty="0" smtClean="0"/>
              <a:t>II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тб щелоч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8514" y="0"/>
            <a:ext cx="929251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0"/>
            <a:ext cx="73890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КЛАССИФИКАЦИЯ  ОСНОВАНИЙ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 rot="3347343">
            <a:off x="4923693" y="764921"/>
            <a:ext cx="95365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7411305">
            <a:off x="2620924" y="751440"/>
            <a:ext cx="913964" cy="4744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908720"/>
            <a:ext cx="2000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р</a:t>
            </a:r>
            <a:r>
              <a:rPr lang="ru-RU" sz="2400" b="1" dirty="0" smtClean="0"/>
              <a:t>астворимые</a:t>
            </a:r>
          </a:p>
          <a:p>
            <a:r>
              <a:rPr lang="ru-RU" sz="2400" b="1" dirty="0" smtClean="0"/>
              <a:t>   (щелочи)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908720"/>
            <a:ext cx="2326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нерастворимые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1268760"/>
            <a:ext cx="9516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KOH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2200" y="1268760"/>
            <a:ext cx="1523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Zn(OH)</a:t>
            </a:r>
            <a:r>
              <a:rPr lang="en-US" sz="3200" b="1" dirty="0" smtClean="0">
                <a:solidFill>
                  <a:srgbClr val="C00000"/>
                </a:solidFill>
                <a:latin typeface="Calibri"/>
              </a:rPr>
              <a:t>₂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 descr="таблица раство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72816"/>
            <a:ext cx="9144000" cy="5085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ильн  и  слаб  ос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0932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6093296"/>
            <a:ext cx="8881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По какому признаку основания разделили на сильные и слабые?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249</TotalTime>
  <Words>530</Words>
  <Application>Microsoft Office PowerPoint</Application>
  <PresentationFormat>Экран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ОСНОВАНИЯ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RockNRolf</dc:creator>
  <cp:lastModifiedBy>RockNRolf</cp:lastModifiedBy>
  <cp:revision>26</cp:revision>
  <dcterms:created xsi:type="dcterms:W3CDTF">2013-01-04T06:30:35Z</dcterms:created>
  <dcterms:modified xsi:type="dcterms:W3CDTF">2013-01-06T19:56:01Z</dcterms:modified>
</cp:coreProperties>
</file>