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67" r:id="rId12"/>
    <p:sldId id="276" r:id="rId13"/>
    <p:sldId id="268" r:id="rId14"/>
    <p:sldId id="266" r:id="rId15"/>
    <p:sldId id="271" r:id="rId16"/>
    <p:sldId id="269" r:id="rId17"/>
    <p:sldId id="270" r:id="rId18"/>
    <p:sldId id="272" r:id="rId19"/>
    <p:sldId id="274" r:id="rId20"/>
    <p:sldId id="273" r:id="rId21"/>
    <p:sldId id="277" r:id="rId22"/>
    <p:sldId id="279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BFA-A586-45D6-B2AC-F5298AA0E95F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A462-6AC4-4BD7-B2E6-E5E5AA254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BFA-A586-45D6-B2AC-F5298AA0E95F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A462-6AC4-4BD7-B2E6-E5E5AA254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BFA-A586-45D6-B2AC-F5298AA0E95F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A462-6AC4-4BD7-B2E6-E5E5AA254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BFA-A586-45D6-B2AC-F5298AA0E95F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A462-6AC4-4BD7-B2E6-E5E5AA254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BFA-A586-45D6-B2AC-F5298AA0E95F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A462-6AC4-4BD7-B2E6-E5E5AA254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BFA-A586-45D6-B2AC-F5298AA0E95F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A462-6AC4-4BD7-B2E6-E5E5AA254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BFA-A586-45D6-B2AC-F5298AA0E95F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A462-6AC4-4BD7-B2E6-E5E5AA254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BFA-A586-45D6-B2AC-F5298AA0E95F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A462-6AC4-4BD7-B2E6-E5E5AA254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BFA-A586-45D6-B2AC-F5298AA0E95F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A462-6AC4-4BD7-B2E6-E5E5AA254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BFA-A586-45D6-B2AC-F5298AA0E95F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A462-6AC4-4BD7-B2E6-E5E5AA254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EBFA-A586-45D6-B2AC-F5298AA0E95F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28A462-6AC4-4BD7-B2E6-E5E5AA2549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92EBFA-A586-45D6-B2AC-F5298AA0E95F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28A462-6AC4-4BD7-B2E6-E5E5AA25495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79;&#1072;&#1076;&#1072;&#1095;&#1072;%20&#1093;&#1080;&#1084;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79;&#1072;&#1076;&#1072;&#1095;&#1072;%20&#1093;&#1080;&#1084;.docx" TargetMode="External"/><Relationship Id="rId2" Type="http://schemas.openxmlformats.org/officeDocument/2006/relationships/hyperlink" Target="&#1057;&#1093;&#1077;&#1084;&#1072;%20&#1082;%20&#1079;&#1072;&#1076;&#1072;&#1095;&#1077;%20&#1093;&#1080;&#1084;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&#1079;&#1072;&#1076;&#1072;&#1095;&#1072;%20&#1093;&#1080;&#1084;%202.docx" TargetMode="External"/><Relationship Id="rId2" Type="http://schemas.openxmlformats.org/officeDocument/2006/relationships/hyperlink" Target="&#1047;&#1072;&#1076;&#1072;&#1095;&#1072;%202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&#1047;&#1040;&#1044;&#1040;&#1063;&#1048;%20&#1044;&#1051;&#1071;%20%20&#1044;&#1054;&#1052;&#1040;&#1064;&#1053;&#1045;&#1043;&#1054;%20&#1047;&#1040;&#1044;&#1040;&#1053;&#1048;&#1071;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47;&#1072;&#1076;&#1072;&#1095;&#1072;1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85725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ЗАНЯТИЕ ЭЛЕКТИВНОГО КУРСА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001056" cy="92869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МАТЕМАТИКА В ХИМИИ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ИЛИ ХИМИЯ В МАТЕМАТИКЕ?</a:t>
            </a:r>
          </a:p>
          <a:p>
            <a:endParaRPr lang="ru-RU" dirty="0"/>
          </a:p>
        </p:txBody>
      </p:sp>
      <p:pic>
        <p:nvPicPr>
          <p:cNvPr id="5" name="Рисунок 4" descr="math.gi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500438"/>
            <a:ext cx="3500462" cy="2648683"/>
          </a:xfrm>
          <a:prstGeom prst="rect">
            <a:avLst/>
          </a:prstGeom>
        </p:spPr>
      </p:pic>
      <p:pic>
        <p:nvPicPr>
          <p:cNvPr id="6" name="Рисунок 5" descr="хим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3500438"/>
            <a:ext cx="2428892" cy="26099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10" y="2143116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j-lt"/>
              </a:rPr>
              <a:t>Алексеева Татьяна Викторовна – учитель химии</a:t>
            </a:r>
          </a:p>
          <a:p>
            <a:r>
              <a:rPr lang="ru-RU" sz="2800" dirty="0" smtClean="0">
                <a:latin typeface="+mj-lt"/>
              </a:rPr>
              <a:t>Трубина Анна Валерьевна – учитель математики</a:t>
            </a:r>
            <a:endParaRPr lang="ru-RU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621508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СОШ № 14, г. Архангельск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66FF"/>
                </a:solidFill>
              </a:rPr>
              <a:t>Карл Пирсон (1857 - 1936 )</a:t>
            </a:r>
            <a:endParaRPr lang="ru-RU" b="1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    </a:t>
            </a:r>
            <a:r>
              <a:rPr lang="ru-RU" sz="2000" b="1" dirty="0" smtClean="0"/>
              <a:t>Английский учёный, изучавший математику, статистику, историю, право. Основал первый в мире университетский факультет статистики. Интересовался поэзией, религией, вопросами наследственности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Предложил оригинальный и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удобный метод решения задач,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который используется и в наши дни, 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 в химии</a:t>
            </a:r>
            <a:r>
              <a:rPr lang="ru-RU" sz="2000" b="1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200px-Karl_Pearson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3000372"/>
            <a:ext cx="2968628" cy="36068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Диагональная модель "конверта Пирсона"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правило креста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раствор    </a:t>
            </a:r>
            <a:r>
              <a:rPr lang="ru-RU" sz="32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b="1" baseline="-250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р.в.1</a:t>
            </a:r>
            <a:r>
              <a:rPr lang="ru-RU" sz="3200" b="1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b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р.в.3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b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р.в.2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р-р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(с большей долей)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800" b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р.в.3  </a:t>
            </a:r>
            <a:r>
              <a:rPr lang="ru-RU" sz="2000" b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раствор   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b="1" baseline="-25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р.в.2</a:t>
            </a:r>
            <a:r>
              <a:rPr lang="ru-RU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ru-RU" sz="32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b="1" baseline="-25000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р.в.1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3200" b="1" baseline="-25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р.в.3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р-р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(с меньшей долей)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  <a:hlinkClick r:id="rId2" action="ppaction://hlinkfile"/>
            </a:endParaRPr>
          </a:p>
          <a:p>
            <a:pPr>
              <a:buNone/>
            </a:pPr>
            <a:endParaRPr lang="ru-RU" sz="1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786050" y="2643182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786050" y="3643314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929190" y="2571744"/>
            <a:ext cx="142876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929190" y="3786190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66FF"/>
                </a:solidFill>
              </a:rPr>
              <a:t>Задача 1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парикмахерской для осветления волос применяют раствор перекиси водорода. Концентрация используемого раствора зависит от цвета и толщины волос и может быть от 4% до 12 %. В каком соотношении надо смешать 30% и 10% растворы, чтобы получить 12% раствор?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41487765"/>
              </p:ext>
            </p:extLst>
          </p:nvPr>
        </p:nvGraphicFramePr>
        <p:xfrm>
          <a:off x="107504" y="620688"/>
          <a:ext cx="8856984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926"/>
                <a:gridCol w="2789911"/>
                <a:gridCol w="3742147"/>
              </a:tblGrid>
              <a:tr h="5616624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Слева - массовые доли исходных растворов</a:t>
                      </a:r>
                    </a:p>
                    <a:p>
                      <a:pPr algn="ctr"/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hlinkClick r:id="rId2" action="ppaction://hlinkfile"/>
                      </a:endParaRPr>
                    </a:p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hlinkClick r:id="rId2" action="ppaction://hlinkfile"/>
                      </a:endParaRPr>
                    </a:p>
                    <a:p>
                      <a:pPr algn="ctr"/>
                      <a:r>
                        <a:rPr lang="ru-RU" sz="2000" smtClean="0">
                          <a:solidFill>
                            <a:schemeClr val="tx1"/>
                          </a:solidFill>
                          <a:hlinkClick r:id="rId2" action="ppaction://hlinkfile"/>
                        </a:rPr>
                        <a:t>Схема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hlinkClick r:id="rId2" action="ppaction://hlinkfile"/>
                        </a:rPr>
                        <a:t>к задаче хим.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hlinkClick r:id="rId2" action="ppaction://hlinkfile"/>
                        </a:rPr>
                        <a:t>docx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3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центре – массовую долю раствора, </a:t>
                      </a:r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который нужно приготовить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400" dirty="0" smtClean="0">
                          <a:hlinkClick r:id="rId3" action="ppaction://hlinkfile"/>
                        </a:rPr>
                        <a:t>задача хим.</a:t>
                      </a:r>
                      <a:r>
                        <a:rPr lang="en-US" sz="2400" dirty="0" err="1" smtClean="0">
                          <a:hlinkClick r:id="rId3" action="ppaction://hlinkfile"/>
                        </a:rPr>
                        <a:t>docx</a:t>
                      </a:r>
                      <a:endParaRPr lang="ru-RU" sz="24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Справа -  числа, полученные вычитанием меньшего числа из большего. 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Эти числа показывают, в каком массовом соотношении нужно взять исходные растворы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ЗНАЕШЬ ЛИ ТЫ, ЧТО...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На упаковке молока чаще всего указан следующий % жирности: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2,5                    б) 9                   в) 25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800" dirty="0" smtClean="0"/>
              <a:t>  </a:t>
            </a:r>
            <a:r>
              <a:rPr lang="ru-RU" sz="8800" b="1" dirty="0" smtClean="0"/>
              <a:t>А</a:t>
            </a:r>
            <a:r>
              <a:rPr lang="ru-RU" sz="8800" dirty="0" smtClean="0"/>
              <a:t> </a:t>
            </a:r>
            <a:endParaRPr lang="ru-RU" sz="8800" dirty="0"/>
          </a:p>
        </p:txBody>
      </p:sp>
      <p:pic>
        <p:nvPicPr>
          <p:cNvPr id="5" name="Рисунок 4" descr="1kubabu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7667" y="2786058"/>
            <a:ext cx="3830283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Спиртовой раствор йода из домашней аптечки содержит йода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3%                    б) 5%                 в) 10%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208060"/>
            <a:ext cx="5143536" cy="4208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Шоколад можно считать горьким, если в его составе какао   -   продуктов не менее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25%                   б) 55%               в) 95%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шоколад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714620"/>
            <a:ext cx="5445154" cy="3500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42918"/>
            <a:ext cx="8229600" cy="61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Уксусная кислота, которую продают в магазине, имеет концентрацию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10%                    б) 50%                в) 70%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     В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уксу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2714620"/>
            <a:ext cx="2714644" cy="3884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Продукт можно назвать "мороженое", если содержание молока в нём не менее 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20%                    б) 35%                 в) 50%  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   В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3200" dirty="0" smtClean="0"/>
              <a:t> 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мороже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3" y="2643182"/>
            <a:ext cx="5894808" cy="3868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66FF"/>
                </a:solidFill>
              </a:rPr>
              <a:t>Задача 2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Повару для приготовления маринада необходим 6%-ный уксус. В ресторане же имеются только 3%-ный и 9%-ный растворы. В каком соотношении должен взять повар имеющиеся растворы?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7030A0"/>
                </a:solidFill>
                <a:latin typeface="Arno Pro Caption" pitchFamily="18" charset="0"/>
              </a:rPr>
              <a:t>« МАЛО ИМЕТЬ ХОРОШИЙ УМ, ГЛАВНОЕ – ХОРОШО ЕГО ПРИМЕНЯТЬ»</a:t>
            </a:r>
          </a:p>
          <a:p>
            <a:pPr algn="r">
              <a:buNone/>
            </a:pPr>
            <a:r>
              <a:rPr lang="ru-RU" sz="4800" dirty="0" smtClean="0"/>
              <a:t>Р. Декарт</a:t>
            </a:r>
            <a:endParaRPr lang="ru-RU" sz="4800" dirty="0"/>
          </a:p>
        </p:txBody>
      </p:sp>
      <p:pic>
        <p:nvPicPr>
          <p:cNvPr id="4" name="Рисунок 3" descr="iмате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2000264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66FF"/>
                </a:solidFill>
              </a:rPr>
              <a:t>Задача 3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Бронза -это сплав, состоящий из меди и олова. В мастерской есть два сплава: в одном -75% меди, во втором -90%. Сколько граммов каждого сплава надо взять, чтобы получить 600 г сплава с содержанием меди 80%?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Задача 2.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docx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задача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хим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2.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docx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66FF"/>
                </a:solidFill>
              </a:rPr>
              <a:t>Задания для следующего занятия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hlinkClick r:id="rId2" action="ppaction://hlinkfile"/>
              </a:rPr>
              <a:t>ЗАДАЧИ ДЛЯ  ДОМАШНЕГО ЗАДАНИЯ.</a:t>
            </a:r>
            <a:r>
              <a:rPr lang="en-US" dirty="0" err="1" smtClean="0">
                <a:hlinkClick r:id="rId2" action="ppaction://hlinkfile"/>
              </a:rPr>
              <a:t>docx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66FF"/>
                </a:solidFill>
              </a:rPr>
              <a:t> ?</a:t>
            </a:r>
            <a:endParaRPr lang="ru-RU" sz="7200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МАТЕМАТИКА В ХИМИИ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ИЛИ ХИМИЯ В МАТЕМАТИКЕ?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работу!!!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Желаем удачи!!!</a:t>
            </a:r>
          </a:p>
          <a:p>
            <a:pPr algn="ctr">
              <a:buNone/>
            </a:pP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emocii-185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3143248"/>
            <a:ext cx="4572032" cy="3481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823" y="717151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66FF"/>
                </a:solidFill>
              </a:rPr>
              <a:t>Задача 1</a:t>
            </a:r>
            <a:endParaRPr lang="ru-RU" b="1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В парикмахерской для осветления волос применяют раствор перекиси водорода. Концентрация используемого раствора зависит от цвета и толщины волос и может быть от 4% до 12 %. В каком соотношении надо смешать 30% и 10% растворы, чтобы получить 12% раствор?</a:t>
            </a:r>
          </a:p>
          <a:p>
            <a:pPr algn="just"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Раствор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однородная смесь, состоящая из растворённого вещества и растворителя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 </a:t>
            </a: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Концентрация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величина, характеризующая количественный состав раствора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1% = 0,01</a:t>
            </a: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Процентная концентрация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массовая доля растворённого вещества (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b="1" baseline="-25000" dirty="0" err="1" smtClean="0">
                <a:latin typeface="Times New Roman" pitchFamily="18" charset="0"/>
                <a:cs typeface="Times New Roman" pitchFamily="18" charset="0"/>
              </a:rPr>
              <a:t>р.в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Отношение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это частное двух величин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98289" y="4500570"/>
            <a:ext cx="2164220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504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66FF"/>
                </a:solidFill>
              </a:rPr>
              <a:t>Тест 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31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1. Сколько г сахара содержится в 200 г 5% раствора?</a:t>
            </a:r>
          </a:p>
          <a:p>
            <a:pPr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а) 1 г              б) 5 г             в) 10 г          г) 100 г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2. В 200 г воды растворили 50 г соли. Массовая доля растворённого вещества равна....</a:t>
            </a:r>
          </a:p>
          <a:p>
            <a:pPr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а) 2%              б) 2,5%        в) 20 %      г) 25%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3. Найдите число, если 40% его составляют 200.</a:t>
            </a:r>
          </a:p>
          <a:p>
            <a:pPr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а) 500              б) 800           в) 5000      г) 8000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4. Найдите 40% от числа 200.</a:t>
            </a:r>
          </a:p>
          <a:p>
            <a:pPr algn="ctr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а) 8                  б) 80              в) 800       г) 8000</a:t>
            </a:r>
          </a:p>
          <a:p>
            <a:pPr>
              <a:buNone/>
            </a:pP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66FF"/>
                </a:solidFill>
              </a:rPr>
              <a:t>Ответы на тест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1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FF66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09600" y="20878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В парикмахерской для осветления волос применяют раствор перекиси водорода. Концентрация используемого раствора зависит от цвета и толщины волос и может быть от 4% до 12 %. В каком соотношении надо смешать 30% и 10% растворы, чтобы получить 12% раствор?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hlinkClick r:id="rId2" action="ppaction://hlinkfile"/>
              </a:rPr>
              <a:t>Задача1.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hlinkClick r:id="rId2" action="ppaction://hlinkfile"/>
              </a:rPr>
              <a:t>docx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66FF"/>
                </a:solidFill>
              </a:rPr>
              <a:t>Решение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08795727"/>
              </p:ext>
            </p:extLst>
          </p:nvPr>
        </p:nvGraphicFramePr>
        <p:xfrm>
          <a:off x="457200" y="1935163"/>
          <a:ext cx="8229600" cy="225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Растворы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Масса раствора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Концентрация</a:t>
                      </a:r>
                    </a:p>
                    <a:p>
                      <a:pPr algn="ctr"/>
                      <a:r>
                        <a:rPr lang="ru-RU" sz="2000" b="1" dirty="0" smtClean="0"/>
                        <a:t>раствора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Масса перекиси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66FF"/>
                          </a:solidFill>
                        </a:rPr>
                        <a:t>1 раствор</a:t>
                      </a:r>
                      <a:endParaRPr lang="ru-RU" sz="2800" b="1" dirty="0">
                        <a:solidFill>
                          <a:srgbClr val="FF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66FF"/>
                          </a:solidFill>
                        </a:rPr>
                        <a:t>х</a:t>
                      </a:r>
                      <a:endParaRPr lang="ru-RU" sz="2800" b="1" dirty="0">
                        <a:solidFill>
                          <a:srgbClr val="FF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66FF"/>
                          </a:solidFill>
                        </a:rPr>
                        <a:t>30% </a:t>
                      </a:r>
                      <a:r>
                        <a:rPr lang="ru-RU" sz="2800" b="1" baseline="0" dirty="0" smtClean="0">
                          <a:solidFill>
                            <a:srgbClr val="FF66FF"/>
                          </a:solidFill>
                        </a:rPr>
                        <a:t> = 0,3</a:t>
                      </a:r>
                      <a:endParaRPr lang="ru-RU" sz="2800" b="1" dirty="0">
                        <a:solidFill>
                          <a:srgbClr val="FF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66FF"/>
                          </a:solidFill>
                        </a:rPr>
                        <a:t>0,3х</a:t>
                      </a:r>
                      <a:endParaRPr lang="ru-RU" sz="2800" b="1" dirty="0">
                        <a:solidFill>
                          <a:srgbClr val="FF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 раствор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10% = 0,1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0,1у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смесь</a:t>
                      </a:r>
                      <a:endParaRPr lang="ru-RU" sz="28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>
                          <a:solidFill>
                            <a:srgbClr val="FF66FF"/>
                          </a:solidFill>
                        </a:rPr>
                        <a:t>х</a:t>
                      </a:r>
                      <a:r>
                        <a:rPr lang="ru-RU" sz="2800" b="1" baseline="0" dirty="0" smtClean="0"/>
                        <a:t> +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12% = 0,12</a:t>
                      </a:r>
                      <a:endParaRPr lang="ru-RU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0,12</a:t>
                      </a:r>
                      <a:r>
                        <a:rPr lang="ru-RU" sz="2800" b="1" dirty="0" smtClean="0"/>
                        <a:t>(</a:t>
                      </a:r>
                      <a:r>
                        <a:rPr lang="ru-RU" sz="2800" b="1" dirty="0" err="1" smtClean="0">
                          <a:solidFill>
                            <a:srgbClr val="FF66FF"/>
                          </a:solidFill>
                        </a:rPr>
                        <a:t>х</a:t>
                      </a:r>
                      <a:r>
                        <a:rPr lang="ru-RU" sz="2800" b="1" dirty="0" smtClean="0"/>
                        <a:t> + </a:t>
                      </a:r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у</a:t>
                      </a:r>
                      <a:r>
                        <a:rPr lang="ru-RU" sz="2800" b="1" dirty="0" smtClean="0"/>
                        <a:t>)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66FF"/>
                </a:solidFill>
              </a:rPr>
              <a:t>Уравнение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0,3х + 0,1у = 0,12(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+ у)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0,3х + 0,1у = 0,12х + 0,12у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0,3х – 0,12х = 0,12у – 0,1у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0,18х = 0,02у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18х =2у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9х = 1у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х: у = 1 : 9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 растворы смешать в отношении 1 : 9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</TotalTime>
  <Words>767</Words>
  <Application>Microsoft Office PowerPoint</Application>
  <PresentationFormat>Экран (4:3)</PresentationFormat>
  <Paragraphs>148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ЗАНЯТИЕ ЭЛЕКТИВНОГО КУРСА</vt:lpstr>
      <vt:lpstr>Слайд 2</vt:lpstr>
      <vt:lpstr>Задача 1</vt:lpstr>
      <vt:lpstr>Слайд 4</vt:lpstr>
      <vt:lpstr>Тест </vt:lpstr>
      <vt:lpstr>Ответы на тест</vt:lpstr>
      <vt:lpstr>Слайд 7</vt:lpstr>
      <vt:lpstr>Решение </vt:lpstr>
      <vt:lpstr>Уравнение </vt:lpstr>
      <vt:lpstr>Карл Пирсон (1857 - 1936 )</vt:lpstr>
      <vt:lpstr>Диагональная модель "конверта Пирсона" или правило креста   </vt:lpstr>
      <vt:lpstr>Задача 1</vt:lpstr>
      <vt:lpstr>Слайд 13</vt:lpstr>
      <vt:lpstr>                ЗНАЕШЬ ЛИ ТЫ, ЧТО... </vt:lpstr>
      <vt:lpstr>Слайд 15</vt:lpstr>
      <vt:lpstr>  </vt:lpstr>
      <vt:lpstr>Слайд 17</vt:lpstr>
      <vt:lpstr>Слайд 18</vt:lpstr>
      <vt:lpstr>Задача 2</vt:lpstr>
      <vt:lpstr>Задача 3</vt:lpstr>
      <vt:lpstr>Задания для следующего занятия</vt:lpstr>
      <vt:lpstr> ?</vt:lpstr>
      <vt:lpstr>Спасибо за работу!!!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ЭЛЕКТИВНОГО КУРСА</dc:title>
  <dc:creator>Admin</dc:creator>
  <cp:lastModifiedBy>Admin</cp:lastModifiedBy>
  <cp:revision>71</cp:revision>
  <dcterms:created xsi:type="dcterms:W3CDTF">2012-03-13T05:00:18Z</dcterms:created>
  <dcterms:modified xsi:type="dcterms:W3CDTF">2012-11-26T12:18:11Z</dcterms:modified>
</cp:coreProperties>
</file>