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8"/>
  </p:notesMasterIdLst>
  <p:sldIdLst>
    <p:sldId id="256" r:id="rId2"/>
    <p:sldId id="257" r:id="rId3"/>
    <p:sldId id="258" r:id="rId4"/>
    <p:sldId id="265" r:id="rId5"/>
    <p:sldId id="266" r:id="rId6"/>
    <p:sldId id="269" r:id="rId7"/>
    <p:sldId id="260" r:id="rId8"/>
    <p:sldId id="261" r:id="rId9"/>
    <p:sldId id="262" r:id="rId10"/>
    <p:sldId id="264" r:id="rId11"/>
    <p:sldId id="263" r:id="rId12"/>
    <p:sldId id="268" r:id="rId13"/>
    <p:sldId id="267" r:id="rId14"/>
    <p:sldId id="273" r:id="rId15"/>
    <p:sldId id="272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92640-8456-4DC5-ADF1-1157CBBC3554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8FC51-FFDC-445D-81C1-29DACF04D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9C60-53F5-4AEF-8059-4C0A2947D818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F05BD5-0D79-47AF-B779-935152379E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9C60-53F5-4AEF-8059-4C0A2947D818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5BD5-0D79-47AF-B779-935152379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9C60-53F5-4AEF-8059-4C0A2947D818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5BD5-0D79-47AF-B779-935152379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D79C60-53F5-4AEF-8059-4C0A2947D818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9F05BD5-0D79-47AF-B779-935152379E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9C60-53F5-4AEF-8059-4C0A2947D818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5BD5-0D79-47AF-B779-935152379E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9C60-53F5-4AEF-8059-4C0A2947D818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5BD5-0D79-47AF-B779-935152379E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5BD5-0D79-47AF-B779-935152379E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9C60-53F5-4AEF-8059-4C0A2947D818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9C60-53F5-4AEF-8059-4C0A2947D818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5BD5-0D79-47AF-B779-935152379E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9C60-53F5-4AEF-8059-4C0A2947D818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5BD5-0D79-47AF-B779-935152379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D79C60-53F5-4AEF-8059-4C0A2947D818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F05BD5-0D79-47AF-B779-935152379E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9C60-53F5-4AEF-8059-4C0A2947D818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F05BD5-0D79-47AF-B779-935152379E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D79C60-53F5-4AEF-8059-4C0A2947D818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9F05BD5-0D79-47AF-B779-935152379E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iki/%D0%93%D0%B0%D0%B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93;&#1080;&#1084;&#1080;&#1103;\&#1043;&#1086;&#1088;&#1077;&#1085;&#1080;&#1077;%20&#1074;&#1086;&#1076;&#1086;&#1088;&#1086;&#1076;&#1072;.wmv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D%D1%82%D0%B0%D0%BD" TargetMode="External"/><Relationship Id="rId2" Type="http://schemas.openxmlformats.org/officeDocument/2006/relationships/hyperlink" Target="http://ru.wikipedia.org/wiki/%D0%AD%D1%82%D0%B5%D0%B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93;&#1080;&#1084;&#1080;&#1103;\&#1053;&#1077;&#1088;&#1072;&#1089;&#1090;&#1074;&#1086;&#1088;&#1080;&#1084;&#1086;&#1089;&#1090;&#1100;%20&#1074;&#1086;&#1076;&#1086;&#1088;&#1086;&#1076;&#1072;%20&#1074;%20&#1074;&#1086;&#1076;&#1077;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86446" y="5000636"/>
            <a:ext cx="3214710" cy="1428736"/>
          </a:xfrm>
        </p:spPr>
        <p:txBody>
          <a:bodyPr>
            <a:noAutofit/>
          </a:bodyPr>
          <a:lstStyle/>
          <a:p>
            <a:r>
              <a:rPr lang="ru-RU" sz="1500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                 Ерошкина Катя</a:t>
            </a:r>
          </a:p>
          <a:p>
            <a:r>
              <a:rPr lang="ru-RU" sz="1500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                    и</a:t>
            </a:r>
          </a:p>
          <a:p>
            <a:r>
              <a:rPr lang="ru-RU" sz="1500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                       Заваров Илья</a:t>
            </a:r>
          </a:p>
          <a:p>
            <a:r>
              <a:rPr lang="ru-RU" sz="1500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                       9 класс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772400" cy="1470025"/>
          </a:xfrm>
          <a:ln>
            <a:noFill/>
          </a:ln>
        </p:spPr>
        <p:txBody>
          <a:bodyPr>
            <a:prstTxWarp prst="textInflateBottom">
              <a:avLst/>
            </a:prstTxWarp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600" b="1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Водород</a:t>
            </a:r>
            <a:endParaRPr lang="ru-RU" sz="5400" b="1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2000240"/>
            <a:ext cx="4143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(лат.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Hydrogenium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)</a:t>
            </a:r>
            <a:endParaRPr lang="ru-RU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5" name="Рисунок 4" descr="6118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571744"/>
            <a:ext cx="6215106" cy="3857652"/>
          </a:xfrm>
          <a:prstGeom prst="rect">
            <a:avLst/>
          </a:prstGeom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257800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lphaLcParenR"/>
            </a:pPr>
            <a:r>
              <a:rPr lang="ru-RU" sz="20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16 в.- Парацельс и Р.Бойль  описывали Н</a:t>
            </a:r>
            <a:r>
              <a:rPr lang="ru-RU" sz="2000" baseline="-250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sz="20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 </a:t>
            </a:r>
          </a:p>
          <a:p>
            <a:pPr marL="457200" lvl="0" indent="-457200">
              <a:buFont typeface="+mj-lt"/>
              <a:buAutoNum type="alphaLcParenR"/>
            </a:pPr>
            <a:r>
              <a:rPr lang="ru-RU" sz="20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1700 г.- Н. </a:t>
            </a:r>
            <a:r>
              <a:rPr lang="ru-RU" sz="2000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Лемери</a:t>
            </a:r>
            <a:r>
              <a:rPr lang="ru-RU" sz="20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–газ, образующийся при действии Н</a:t>
            </a:r>
            <a:r>
              <a:rPr lang="ru-RU" sz="2000" baseline="-250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en-US" sz="20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SO</a:t>
            </a:r>
            <a:r>
              <a:rPr lang="ru-RU" sz="2000" baseline="-250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4</a:t>
            </a:r>
            <a:r>
              <a:rPr lang="ru-RU" sz="20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на </a:t>
            </a:r>
            <a:r>
              <a:rPr lang="en-US" sz="20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F</a:t>
            </a:r>
            <a:r>
              <a:rPr lang="ru-RU" sz="20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е- взрывается</a:t>
            </a:r>
            <a:r>
              <a:rPr lang="ru-RU" sz="2000" dirty="0" smtClean="0"/>
              <a:t>.</a:t>
            </a:r>
          </a:p>
          <a:p>
            <a:pPr marL="457200" lvl="0" indent="-457200">
              <a:buFont typeface="+mj-lt"/>
              <a:buAutoNum type="alphaLcParenR"/>
            </a:pPr>
            <a:r>
              <a:rPr lang="ru-RU" sz="20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1766 г. Г. Кавендиш открыл Н</a:t>
            </a:r>
            <a:r>
              <a:rPr lang="ru-RU" sz="2000" baseline="-250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 </a:t>
            </a:r>
            <a:r>
              <a:rPr lang="ru-RU" sz="20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и назвал «горючим воздухом».</a:t>
            </a:r>
          </a:p>
          <a:p>
            <a:pPr marL="457200" lvl="0" indent="-457200">
              <a:buFont typeface="+mj-lt"/>
              <a:buAutoNum type="alphaLcParenR"/>
            </a:pPr>
            <a:r>
              <a:rPr lang="ru-RU" sz="20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1781 г.  А. Лавуазье доказал, что Н</a:t>
            </a:r>
            <a:r>
              <a:rPr lang="ru-RU" sz="2000" baseline="-250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sz="20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О это продукт взаимодействия  Н</a:t>
            </a:r>
            <a:r>
              <a:rPr lang="ru-RU" sz="2000" baseline="-250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 </a:t>
            </a:r>
            <a:r>
              <a:rPr lang="ru-RU" sz="20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и О</a:t>
            </a:r>
            <a:r>
              <a:rPr lang="ru-RU" sz="2000" baseline="-250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sz="20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(Н</a:t>
            </a:r>
            <a:r>
              <a:rPr lang="ru-RU" sz="2000" baseline="-250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 </a:t>
            </a:r>
            <a:r>
              <a:rPr lang="ru-RU" sz="20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-</a:t>
            </a:r>
            <a:r>
              <a:rPr lang="ru-RU" sz="2000" baseline="-250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от греч. «рождающий Н</a:t>
            </a:r>
            <a:r>
              <a:rPr lang="ru-RU" sz="2000" baseline="-250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sz="20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О).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0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1824 г. М.Ф.Соловьев предложил русское название «водород»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1500" b="1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Г. Кавендиш                 </a:t>
            </a:r>
            <a:r>
              <a:rPr lang="ru-RU" sz="1600" b="1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Парацельс                      А. Лавуазье           Н. </a:t>
            </a:r>
            <a:r>
              <a:rPr lang="ru-RU" sz="1600" b="1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Лемери</a:t>
            </a:r>
            <a:r>
              <a:rPr lang="ru-RU" sz="1600" b="1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         Р. Бойль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Историческая справка</a:t>
            </a:r>
            <a:endParaRPr lang="ru-RU" b="1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357694"/>
            <a:ext cx="1428759" cy="2053841"/>
          </a:xfrm>
          <a:prstGeom prst="rect">
            <a:avLst/>
          </a:prstGeom>
        </p:spPr>
      </p:pic>
      <p:pic>
        <p:nvPicPr>
          <p:cNvPr id="5" name="Рисунок 4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4643446"/>
            <a:ext cx="2098752" cy="1601280"/>
          </a:xfrm>
          <a:prstGeom prst="rect">
            <a:avLst/>
          </a:prstGeom>
        </p:spPr>
      </p:pic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4810" y="4286256"/>
            <a:ext cx="1428760" cy="2032824"/>
          </a:xfrm>
          <a:prstGeom prst="rect">
            <a:avLst/>
          </a:prstGeom>
        </p:spPr>
      </p:pic>
      <p:pic>
        <p:nvPicPr>
          <p:cNvPr id="7" name="Рисунок 6" descr="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7884" y="4286256"/>
            <a:ext cx="1428760" cy="2119314"/>
          </a:xfrm>
          <a:prstGeom prst="rect">
            <a:avLst/>
          </a:prstGeom>
        </p:spPr>
      </p:pic>
      <p:pic>
        <p:nvPicPr>
          <p:cNvPr id="8" name="Рисунок 7" descr="9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29520" y="4286256"/>
            <a:ext cx="1571636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5257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Выделение горючего газа при взаимодействии кислот и металлов наблюдали в 16 и 17 веках на заре становления химии как науки. Знаменитый английский физик и химик Г. Кавендиш в 1766 исследовал этот газ и назвал его «горючим воздухом». В 1787 Лавуазье  пришел к выводу, что «горючий воздух» представляет собой простое вещество, и, следовательно, относится к числу химических элементов. Он дал ему название </a:t>
            </a:r>
            <a:r>
              <a:rPr lang="ru-RU" sz="2000" dirty="0" err="1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hydrogene</a:t>
            </a:r>
            <a:r>
              <a:rPr lang="ru-RU" sz="20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(от греческого </a:t>
            </a:r>
            <a:r>
              <a:rPr lang="ru-RU" sz="2000" dirty="0" err="1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hydor</a:t>
            </a:r>
            <a:r>
              <a:rPr lang="ru-RU" sz="20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— вода и </a:t>
            </a:r>
            <a:r>
              <a:rPr lang="ru-RU" sz="2000" dirty="0" err="1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gennao</a:t>
            </a:r>
            <a:r>
              <a:rPr lang="ru-RU" sz="20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— рождаю) — «рождающий воду». Русское наименование «водород» предложил химик М. Ф. Соловьев в 1824 году. 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ru-RU" sz="2000" dirty="0" smtClean="0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ru-RU" sz="20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                                                                                </a:t>
            </a:r>
          </a:p>
          <a:p>
            <a:pPr>
              <a:buNone/>
            </a:pPr>
            <a:r>
              <a:rPr lang="ru-RU" sz="20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          </a:t>
            </a:r>
          </a:p>
          <a:p>
            <a:pPr>
              <a:buNone/>
            </a:pPr>
            <a:r>
              <a:rPr lang="ru-RU" sz="20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                                                 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                                                                                     М.Ф.Соловьев.                                                          </a:t>
            </a:r>
            <a:endParaRPr lang="ru-RU" sz="2000" dirty="0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501122" cy="990584"/>
          </a:xfrm>
        </p:spPr>
        <p:txBody>
          <a:bodyPr/>
          <a:lstStyle/>
          <a:p>
            <a:pPr algn="ctr"/>
            <a:r>
              <a:rPr lang="ru-RU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История открытия</a:t>
            </a:r>
            <a:endParaRPr lang="ru-RU" b="1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5" name="Рисунок 4" descr="соловьё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4143380"/>
            <a:ext cx="2214578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76834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7200" dirty="0" smtClean="0">
                <a:solidFill>
                  <a:schemeClr val="tx2">
                    <a:lumMod val="90000"/>
                  </a:schemeClr>
                </a:solidFill>
              </a:rPr>
              <a:t>В настоящее время водород получают в огромных                               количествах.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2">
                    <a:lumMod val="90000"/>
                  </a:schemeClr>
                </a:solidFill>
              </a:rPr>
              <a:t>     Очень большую часть его используют при синтезе аммиака,    гидрогенизации жиров и при гидрировании угля,                                                                               масел и углеводородов.                                                                                                                          Кроме того, водород применяют для синтеза                                                                           соляной кислоты, метилового спирта,                                                                    синильной кислоты, при сварке и ковке металлов,                                                                     а также при изготовлении ламп накаливания и драгоценных камней.                                    В продажу водород поступает в баллонах под давлением свыше 150 атм. Они окрашены в тёмно-зелёный цвет и снабжаются красной надписью "Водород".Водород используется для превращения жидких жиров в твердые, производства жидкого топлива гидрогенизацией углей и мазута. В металлургии водород используют как восстановитель оксидов или хлоридов для получения металлов и неметаллов.</a:t>
            </a:r>
          </a:p>
          <a:p>
            <a:pPr>
              <a:buFont typeface="Wingdings" pitchFamily="2" charset="2"/>
              <a:buChar char="q"/>
            </a:pPr>
            <a:r>
              <a:rPr lang="ru-RU" sz="72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 Практическое применение водорода многообразно: им обычно заполняют шары-зонды, в химической промышленности он служит сырьём для получения многих весьма важных продуктов (аммиака и др.), в пищевой - для выработки из растительных масел твёрдых жиров и т. д. Высокая температура (до 2600 °С), получающаяся при горении водорода в кислороде, используется для плавления тугоплавких металлов. Водород применяют как для полезных дел, так и для вредного применения.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spc="50" dirty="0" smtClean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Применение</a:t>
            </a:r>
            <a:endParaRPr lang="ru-RU" sz="6000" b="1" spc="50" dirty="0">
              <a:ln w="12700" cmpd="sng">
                <a:solidFill>
                  <a:srgbClr val="00B050"/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4" name="Рисунок 3" descr="водород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500174"/>
            <a:ext cx="1928858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559702"/>
            <a:ext cx="7572428" cy="494113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r>
              <a:rPr lang="ru-RU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Применение для полезного          использования </a:t>
            </a:r>
            <a:endParaRPr lang="ru-RU" sz="40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400" b="1" dirty="0" smtClean="0">
                <a:ln>
                  <a:solidFill>
                    <a:srgbClr val="92D050"/>
                  </a:solidFill>
                </a:ln>
              </a:rPr>
              <a:t>ВОДОРОДНАЯ БОМБА, </a:t>
            </a:r>
            <a:r>
              <a:rPr lang="ru-RU" sz="2400" dirty="0" smtClean="0">
                <a:ln>
                  <a:solidFill>
                    <a:srgbClr val="92D050"/>
                  </a:solidFill>
                </a:ln>
              </a:rPr>
              <a:t>оружие большой разрушительной силы (порядка мегатонн в тротиловом эквиваленте), принцип действия которого основан на реакции термоядерного синтеза легких ядер. Источником энергии взрыва являются процессы, аналогичные процессам, протекающим на Солнце и других звездах.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Применение для вредного использования</a:t>
            </a:r>
            <a:endParaRPr lang="ru-RU" sz="4800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водородная бомб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4214818"/>
            <a:ext cx="3210146" cy="2394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197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dirty="0" smtClean="0"/>
              <a:t>   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Дирижабли – это управляемые аэростаты с    сигарообразной оболочкой,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rgbClr val="FFFF00"/>
                  </a:solidFill>
                </a:ln>
              </a:rPr>
              <a:t>    наполненной водородом. 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rgbClr val="FFFF00"/>
                  </a:solidFill>
                </a:ln>
              </a:rPr>
              <a:t>    Большой объем водорода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rgbClr val="FFFF00"/>
                  </a:solidFill>
                </a:ln>
              </a:rPr>
              <a:t>    в оболочке обеспечивал высокую          грузоподъемность этих воздушных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rgbClr val="FFFF00"/>
                  </a:solidFill>
                </a:ln>
              </a:rPr>
              <a:t>    кораблей. На снимке вы видите один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rgbClr val="FFFF00"/>
                  </a:solidFill>
                </a:ln>
              </a:rPr>
              <a:t>    из первых дирижаблей небольшого размера, 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rgbClr val="FFFF00"/>
                  </a:solidFill>
                </a:ln>
              </a:rPr>
              <a:t>    но крупнейшие пассажирские дирижабли 30-х  годов XX века могли перевозить до 100 человек на очень большие расстояния. Такие дирижабли совершали регулярные рейсы из Европы в Америку.</a:t>
            </a:r>
          </a:p>
          <a:p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b="1" spc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Дирижабль</a:t>
            </a:r>
            <a:endParaRPr lang="ru-RU" sz="8000" b="1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785786" y="1643050"/>
            <a:ext cx="214314" cy="35719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дирижабли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2071678"/>
            <a:ext cx="2786082" cy="2197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17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</a:t>
            </a:r>
            <a:r>
              <a:rPr lang="ru-RU" sz="17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 В магазине химреактивов:             </a:t>
            </a:r>
            <a:br>
              <a:rPr lang="ru-RU" sz="17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17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- Синька есть?</a:t>
            </a:r>
            <a:br>
              <a:rPr lang="ru-RU" sz="17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17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- Есть.</a:t>
            </a:r>
            <a:br>
              <a:rPr lang="ru-RU" sz="17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17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- Какого цвета?</a:t>
            </a:r>
          </a:p>
          <a:p>
            <a:r>
              <a:rPr lang="ru-RU" sz="1700" b="1" dirty="0" smtClean="0">
                <a:ln>
                  <a:solidFill>
                    <a:srgbClr val="00B050"/>
                  </a:solidFill>
                </a:ln>
              </a:rPr>
              <a:t>2</a:t>
            </a:r>
            <a:r>
              <a:rPr lang="ru-RU" sz="1700" dirty="0" smtClean="0">
                <a:ln>
                  <a:solidFill>
                    <a:srgbClr val="00B050"/>
                  </a:solidFill>
                </a:ln>
              </a:rPr>
              <a:t>. Ученик приходит домой с перевязанной рукой. Родители спрашивают, что с ним.</a:t>
            </a:r>
            <a:br>
              <a:rPr lang="ru-RU" sz="1700" dirty="0" smtClean="0">
                <a:ln>
                  <a:solidFill>
                    <a:srgbClr val="00B050"/>
                  </a:solidFill>
                </a:ln>
              </a:rPr>
            </a:br>
            <a:r>
              <a:rPr lang="ru-RU" sz="1700" dirty="0" smtClean="0">
                <a:ln>
                  <a:solidFill>
                    <a:srgbClr val="00B050"/>
                  </a:solidFill>
                </a:ln>
              </a:rPr>
              <a:t>- На уроке химии проводили опыты, и мне на руку попала лимонная кислота.</a:t>
            </a:r>
            <a:br>
              <a:rPr lang="ru-RU" sz="1700" dirty="0" smtClean="0">
                <a:ln>
                  <a:solidFill>
                    <a:srgbClr val="00B050"/>
                  </a:solidFill>
                </a:ln>
              </a:rPr>
            </a:br>
            <a:r>
              <a:rPr lang="ru-RU" sz="1700" dirty="0" smtClean="0">
                <a:ln>
                  <a:solidFill>
                    <a:srgbClr val="00B050"/>
                  </a:solidFill>
                </a:ln>
              </a:rPr>
              <a:t>- Ну и что? Она не оставляет ожогов.</a:t>
            </a:r>
            <a:br>
              <a:rPr lang="ru-RU" sz="1700" dirty="0" smtClean="0">
                <a:ln>
                  <a:solidFill>
                    <a:srgbClr val="00B050"/>
                  </a:solidFill>
                </a:ln>
              </a:rPr>
            </a:br>
            <a:r>
              <a:rPr lang="ru-RU" sz="1700" dirty="0" smtClean="0">
                <a:ln>
                  <a:solidFill>
                    <a:srgbClr val="00B050"/>
                  </a:solidFill>
                </a:ln>
              </a:rPr>
              <a:t>- Да, но мой сосед решил её нейтрализовать и насыпал мне на руку </a:t>
            </a:r>
            <a:r>
              <a:rPr lang="ru-RU" sz="1700" dirty="0" err="1" smtClean="0">
                <a:ln>
                  <a:solidFill>
                    <a:srgbClr val="00B050"/>
                  </a:solidFill>
                </a:ln>
              </a:rPr>
              <a:t>NaOH</a:t>
            </a:r>
            <a:r>
              <a:rPr lang="ru-RU" sz="1700" dirty="0" smtClean="0">
                <a:ln>
                  <a:solidFill>
                    <a:srgbClr val="00B050"/>
                  </a:solidFill>
                </a:ln>
              </a:rPr>
              <a:t>.</a:t>
            </a:r>
          </a:p>
          <a:p>
            <a:r>
              <a:rPr lang="ru-RU" sz="1800" b="1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  <a:t>3</a:t>
            </a:r>
            <a:r>
              <a:rPr lang="ru-RU" sz="18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  <a:t>. </a:t>
            </a:r>
            <a:r>
              <a:rPr lang="ru-RU" sz="17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  <a:t>Приходит старичок в аптеку и спрашивает: </a:t>
            </a:r>
            <a:br>
              <a:rPr lang="ru-RU" sz="17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</a:br>
            <a:r>
              <a:rPr lang="ru-RU" sz="17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  <a:t>- У вас есть 2,3,3a,4,5,6-Гексогидро-8-метил-1Н-пиразино[3.2.1-j,k]</a:t>
            </a:r>
            <a:r>
              <a:rPr lang="ru-RU" sz="1700" dirty="0" err="1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  <a:t>Карбозолгидрохлорид</a:t>
            </a:r>
            <a:r>
              <a:rPr lang="ru-RU" sz="17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  <a:t>?</a:t>
            </a:r>
            <a:br>
              <a:rPr lang="ru-RU" sz="17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</a:br>
            <a:r>
              <a:rPr lang="ru-RU" sz="1700" dirty="0" err="1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  <a:t>Аптекорша</a:t>
            </a:r>
            <a:r>
              <a:rPr lang="ru-RU" sz="17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  <a:t>, несколько минут спустя, спрашивает у другой:</a:t>
            </a:r>
            <a:br>
              <a:rPr lang="ru-RU" sz="17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</a:br>
            <a:r>
              <a:rPr lang="ru-RU" sz="17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  <a:t>- У нас </a:t>
            </a:r>
            <a:r>
              <a:rPr lang="ru-RU" sz="1700" dirty="0" err="1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  <a:t>ретинола</a:t>
            </a:r>
            <a:r>
              <a:rPr lang="ru-RU" sz="17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  <a:t> ацетат есть?</a:t>
            </a:r>
            <a:br>
              <a:rPr lang="ru-RU" sz="17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</a:br>
            <a:r>
              <a:rPr lang="ru-RU" sz="17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  <a:t>- Витамин А что ли?</a:t>
            </a:r>
            <a:br>
              <a:rPr lang="ru-RU" sz="17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</a:br>
            <a:r>
              <a:rPr lang="ru-RU" sz="1700" i="1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  <a:t>Дед:</a:t>
            </a:r>
            <a:r>
              <a:rPr lang="ru-RU" sz="17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  <a:t/>
            </a:r>
            <a:br>
              <a:rPr lang="ru-RU" sz="17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</a:br>
            <a:r>
              <a:rPr lang="ru-RU" sz="17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  <a:t>- Ага, он самый. Помню, что витамин, а какой, забыл!</a:t>
            </a:r>
            <a:endParaRPr lang="ru-RU" sz="1700" dirty="0">
              <a:ln>
                <a:solidFill>
                  <a:schemeClr val="accent5">
                    <a:lumMod val="75000"/>
                  </a:schemeClr>
                </a:solidFill>
              </a:ln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pc="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на закусочку анекдоты про химию</a:t>
            </a:r>
            <a:endParaRPr lang="ru-RU" spc="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Рисунок 3" descr="38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1928802"/>
            <a:ext cx="500066" cy="500066"/>
          </a:xfrm>
          <a:prstGeom prst="rect">
            <a:avLst/>
          </a:prstGeom>
        </p:spPr>
      </p:pic>
      <p:pic>
        <p:nvPicPr>
          <p:cNvPr id="5" name="Рисунок 4" descr="8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4357694"/>
            <a:ext cx="2096817" cy="1809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72000"/>
          </a:xfrm>
        </p:spPr>
        <p:txBody>
          <a:bodyPr>
            <a:normAutofit fontScale="55000" lnSpcReduction="20000"/>
          </a:bodyPr>
          <a:lstStyle/>
          <a:p>
            <a:r>
              <a:rPr lang="ru-RU" sz="3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ВОДОРОД</a:t>
            </a:r>
            <a:r>
              <a:rPr lang="ru-RU" sz="3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- H, химический элемент              </a:t>
            </a:r>
          </a:p>
          <a:p>
            <a:pPr>
              <a:buNone/>
            </a:pPr>
            <a:r>
              <a:rPr lang="en-US" sz="3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</a:t>
            </a:r>
            <a:r>
              <a:rPr lang="ru-RU" sz="3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 атомным номером 1, атомная масса 1,00794. </a:t>
            </a:r>
            <a:endParaRPr lang="en-US" sz="38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>
              <a:buNone/>
            </a:pPr>
            <a:endParaRPr lang="en-US" sz="3400" dirty="0" smtClean="0"/>
          </a:p>
          <a:p>
            <a:pPr>
              <a:buFont typeface="Wingdings" pitchFamily="2" charset="2"/>
              <a:buChar char="Ø"/>
            </a:pPr>
            <a:r>
              <a:rPr lang="ru-RU" sz="38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Характеризуя водород по положению в</a:t>
            </a:r>
            <a:endParaRPr lang="en-US" sz="3800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en-US" sz="38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 </a:t>
            </a:r>
            <a:r>
              <a:rPr lang="ru-RU" sz="38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периодической системе Менделеева, </a:t>
            </a:r>
            <a:endParaRPr lang="en-US" sz="3800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en-US" sz="44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</a:t>
            </a:r>
            <a:r>
              <a:rPr lang="ru-RU" sz="44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Следует</a:t>
            </a:r>
            <a:r>
              <a:rPr lang="en-US" sz="38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8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обратить внимание на особенности строения</a:t>
            </a:r>
            <a:endParaRPr lang="en-US" sz="3800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en-US" sz="38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 </a:t>
            </a:r>
            <a:r>
              <a:rPr lang="ru-RU" sz="38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Атома</a:t>
            </a:r>
            <a:r>
              <a:rPr lang="en-US" sz="38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8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водорода — самого простейшего из химических</a:t>
            </a:r>
            <a:endParaRPr lang="en-US" sz="3800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en-US" sz="38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 </a:t>
            </a:r>
            <a:r>
              <a:rPr lang="ru-RU" sz="38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элементов (состоит из ядра, представляющего собой</a:t>
            </a:r>
            <a:endParaRPr lang="en-US" sz="3800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en-US" sz="38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  </a:t>
            </a:r>
            <a:r>
              <a:rPr lang="ru-RU" sz="38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один протон, и одного электрона). </a:t>
            </a:r>
          </a:p>
          <a:p>
            <a:pPr>
              <a:buNone/>
            </a:pPr>
            <a:endParaRPr lang="en-US" sz="34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44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Элемент водород расположен в первом периоде таблицы Менделеева. Его относят и к 1-й группе, и к 7-й группе</a:t>
            </a:r>
            <a:r>
              <a:rPr lang="en-US" sz="44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sz="44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Водород в</a:t>
            </a:r>
            <a:r>
              <a:rPr sz="4800" b="1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800" b="1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ПСХЭ</a:t>
            </a:r>
            <a:endParaRPr lang="ru-RU" sz="4800" b="1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Рисунок 3" descr="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96" y="357166"/>
            <a:ext cx="1285852" cy="1500198"/>
          </a:xfrm>
          <a:prstGeom prst="rect">
            <a:avLst/>
          </a:prstGeom>
        </p:spPr>
      </p:pic>
      <p:sp>
        <p:nvSpPr>
          <p:cNvPr id="5" name="Стрелка вправо с вырезом 4"/>
          <p:cNvSpPr/>
          <p:nvPr/>
        </p:nvSpPr>
        <p:spPr>
          <a:xfrm>
            <a:off x="285720" y="1500174"/>
            <a:ext cx="500066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443914" cy="4525963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Z=+1</a:t>
            </a:r>
          </a:p>
          <a:p>
            <a:pPr>
              <a:buNone/>
            </a:pPr>
            <a:r>
              <a:rPr lang="en-US" sz="1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  +1</a:t>
            </a:r>
            <a:r>
              <a:rPr lang="en-US" sz="3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p=1</a:t>
            </a:r>
            <a:r>
              <a:rPr lang="ru-RU" sz="3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endParaRPr lang="en-US" sz="35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>
              <a:buNone/>
            </a:pPr>
            <a:r>
              <a:rPr lang="en-US" sz="1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    </a:t>
            </a:r>
            <a:r>
              <a:rPr lang="ru-RU" sz="1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</a:t>
            </a:r>
            <a:r>
              <a:rPr lang="en-US" sz="1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0</a:t>
            </a:r>
            <a:r>
              <a:rPr lang="en-US" sz="3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n=1-1=0</a:t>
            </a:r>
          </a:p>
          <a:p>
            <a:pPr>
              <a:buNone/>
            </a:pPr>
            <a:r>
              <a:rPr lang="en-US" sz="3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  </a:t>
            </a:r>
            <a:r>
              <a:rPr lang="ru-RU" sz="3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</a:t>
            </a:r>
            <a:r>
              <a:rPr lang="en-US" sz="3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e=1</a:t>
            </a:r>
          </a:p>
          <a:p>
            <a:pPr>
              <a:buNone/>
            </a:pPr>
            <a:r>
              <a:rPr lang="en-US" sz="3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  </a:t>
            </a:r>
            <a:r>
              <a:rPr lang="ru-RU" sz="3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 </a:t>
            </a:r>
            <a:r>
              <a:rPr lang="en-US" sz="3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+1)</a:t>
            </a:r>
            <a:r>
              <a:rPr lang="en-US" sz="1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</a:t>
            </a:r>
            <a:endParaRPr lang="ru-RU" sz="15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>
              <a:buNone/>
            </a:pP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                                  </a:t>
            </a:r>
            <a:endParaRPr lang="en-US" sz="1500" dirty="0" smtClean="0"/>
          </a:p>
          <a:p>
            <a:pPr>
              <a:buNone/>
            </a:pPr>
            <a:r>
              <a:rPr lang="ru-RU" sz="29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 соединениях проявляет степень </a:t>
            </a:r>
            <a:r>
              <a:rPr lang="en-US" sz="29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9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    окисления +1</a:t>
            </a:r>
            <a:endParaRPr lang="en-US" sz="29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>
              <a:buNone/>
            </a:pPr>
            <a:r>
              <a:rPr lang="ru-RU" sz="29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                    и, реже, –1 (валентность I). </a:t>
            </a:r>
            <a:endParaRPr lang="en-US" sz="29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>
              <a:buNone/>
            </a:pPr>
            <a:endParaRPr lang="en-US" sz="29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>
              <a:buNone/>
            </a:pPr>
            <a:endParaRPr lang="ru-RU" sz="15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ru-RU" sz="6600" b="1" i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Строение</a:t>
            </a:r>
            <a:r>
              <a:rPr lang="ru-RU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600" b="1" i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атома</a:t>
            </a:r>
            <a:endParaRPr lang="ru-RU" sz="6600" b="1" i="1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7" name="Рисунок 6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643050"/>
            <a:ext cx="2571768" cy="271464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Водород — самый лёгкий 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hlinkClick r:id="rId2" tooltip="Газ"/>
              </a:rPr>
              <a:t>газ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он легче воздуха в 14,5 раз. Очевидно, что чем меньше масса молекул, тем выше их скорость при одной и той же температуре. Как самые лёгкие, молекулы водорода движутся быстрее молекул любого другого газа и тем самым быстрее могут передавать теплоту от одного тела к другому. Отсюда следует, что водород обладает самой высокой теплопроводностью среди газообразных веществ. Его теплопроводность примерно в семь раз выше теплопроводности воздуха. Так же водород горит, посмотрим это на опыте: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42852"/>
            <a:ext cx="7000924" cy="12192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400" b="1" spc="0" dirty="0" smtClean="0">
                <a:ln/>
                <a:solidFill>
                  <a:schemeClr val="accent3"/>
                </a:solidFill>
                <a:effectLst/>
              </a:rPr>
              <a:t>Физические свойства</a:t>
            </a:r>
            <a:endParaRPr lang="ru-RU" sz="4400" b="1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4" name="Рисунок 3" descr="3D_model_hydrogen_bonds_in_wa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14290"/>
            <a:ext cx="1500198" cy="134714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Горение водорода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0" y="1524000"/>
            <a:ext cx="6096000" cy="457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043758" cy="1219200"/>
          </a:xfrm>
        </p:spPr>
        <p:txBody>
          <a:bodyPr/>
          <a:lstStyle/>
          <a:p>
            <a:r>
              <a:rPr lang="ru-RU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Горение водорода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0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Водород является одним из наиболее распространённых элементов - его доля составляет 0,88% от массы всех трёх оболочек земной коры (атмосферы, гидросферы и литосферы), что при пересчёте на атомные проценты даёт цифру 15,5. Основное количество этого элемента находится в связанном состоянии. В виде соединений с углеродом водород входит в состав нефти, горючих природных газов и всех организмов.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Свободный водород состоит из молекул Н</a:t>
            </a:r>
            <a:r>
              <a:rPr lang="ru-RU" baseline="-250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 Он часто содержится в вулканических газах. Частично он образуется также при разложении некоторых органических остатков. Небольшие его количества выделяются зелёными растениями. Атмосфера содержит около 10-5% объёма  водорода.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2192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Нахождение в природе</a:t>
            </a:r>
            <a:endParaRPr lang="ru-RU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aerost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285728"/>
            <a:ext cx="1785918" cy="1169776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1)</a:t>
            </a:r>
            <a:r>
              <a:rPr lang="en-US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</a:t>
            </a:r>
            <a:r>
              <a:rPr lang="ru-RU" b="1" baseline="-250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+ 3H</a:t>
            </a:r>
            <a:r>
              <a:rPr lang="ru-RU" b="1" baseline="-250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→ 2NH</a:t>
            </a:r>
            <a:r>
              <a:rPr lang="ru-RU" b="1" baseline="-250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3</a:t>
            </a:r>
            <a:r>
              <a:rPr lang="ru-RU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(аммиак)</a:t>
            </a:r>
            <a:endParaRPr lang="ru-RU" dirty="0" smtClean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2) </a:t>
            </a:r>
            <a:r>
              <a:rPr lang="ru-RU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F</a:t>
            </a:r>
            <a:r>
              <a:rPr lang="ru-RU" b="1" baseline="-25000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 H</a:t>
            </a:r>
            <a:r>
              <a:rPr lang="ru-RU" b="1" baseline="-25000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→ 2HF (</a:t>
            </a:r>
            <a:r>
              <a:rPr lang="ru-RU" b="1" dirty="0" err="1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фтороводород</a:t>
            </a:r>
            <a:r>
              <a:rPr lang="ru-RU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)</a:t>
            </a:r>
            <a:r>
              <a:rPr lang="ru-RU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pPr>
              <a:buNone/>
            </a:pPr>
            <a:r>
              <a:rPr lang="ru-RU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3)</a:t>
            </a:r>
            <a:r>
              <a:rPr lang="ru-RU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C + 2H</a:t>
            </a:r>
            <a:r>
              <a:rPr lang="ru-RU" b="1" baseline="-25000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→ CH</a:t>
            </a:r>
            <a:r>
              <a:rPr lang="ru-RU" b="1" baseline="-25000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4</a:t>
            </a:r>
            <a:r>
              <a:rPr lang="ru-RU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(метан)</a:t>
            </a:r>
          </a:p>
          <a:p>
            <a:endParaRPr lang="ru-RU" dirty="0" smtClean="0"/>
          </a:p>
          <a:p>
            <a:pPr lvl="0" algn="r">
              <a:buNone/>
            </a:pPr>
            <a:r>
              <a:rPr lang="ru-RU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                  </a:t>
            </a:r>
            <a:r>
              <a:rPr lang="en-US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  </a:t>
            </a:r>
            <a:r>
              <a:rPr lang="ru-RU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4) </a:t>
            </a:r>
            <a:r>
              <a:rPr lang="ru-RU" b="1" dirty="0" err="1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Na</a:t>
            </a:r>
            <a:r>
              <a:rPr lang="ru-RU" b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+ H</a:t>
            </a:r>
            <a:r>
              <a:rPr lang="ru-RU" b="1" baseline="-250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b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→ 2NaH (гидрид натрия)</a:t>
            </a:r>
          </a:p>
          <a:p>
            <a:pPr lvl="0">
              <a:buNone/>
            </a:pPr>
            <a:r>
              <a:rPr lang="ru-RU" b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                                   </a:t>
            </a:r>
            <a:r>
              <a:rPr lang="ru-RU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5) </a:t>
            </a:r>
            <a:r>
              <a:rPr lang="ru-RU" b="1" dirty="0" err="1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CuO</a:t>
            </a:r>
            <a:r>
              <a:rPr lang="ru-RU" b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+ H</a:t>
            </a:r>
            <a:r>
              <a:rPr lang="ru-RU" b="1" baseline="-250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b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→ </a:t>
            </a:r>
            <a:r>
              <a:rPr lang="ru-RU" b="1" dirty="0" err="1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Cu</a:t>
            </a:r>
            <a:r>
              <a:rPr lang="ru-RU" b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+ H</a:t>
            </a:r>
            <a:r>
              <a:rPr lang="ru-RU" b="1" baseline="-250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b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O</a:t>
            </a:r>
            <a:endParaRPr lang="ru-RU" dirty="0" smtClean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r">
              <a:buNone/>
            </a:pPr>
            <a:r>
              <a:rPr lang="ru-RU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                     6) </a:t>
            </a:r>
            <a:r>
              <a:rPr lang="en-US" b="1" u="sng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hlinkClick r:id="rId2" tooltip="Этен"/>
              </a:rPr>
              <a:t>CH</a:t>
            </a:r>
            <a:r>
              <a:rPr lang="ru-RU" b="1" u="sng" baseline="-250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hlinkClick r:id="rId2" tooltip="Этен"/>
              </a:rPr>
              <a:t>2</a:t>
            </a:r>
            <a:r>
              <a:rPr lang="ru-RU" b="1" u="sng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hlinkClick r:id="rId2" tooltip="Этен"/>
              </a:rPr>
              <a:t>=</a:t>
            </a:r>
            <a:r>
              <a:rPr lang="en-US" b="1" u="sng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hlinkClick r:id="rId2" tooltip="Этен"/>
              </a:rPr>
              <a:t>CH</a:t>
            </a:r>
            <a:r>
              <a:rPr lang="ru-RU" b="1" u="sng" baseline="-250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hlinkClick r:id="rId2" tooltip="Этен"/>
              </a:rPr>
              <a:t>2</a:t>
            </a:r>
            <a:r>
              <a:rPr lang="ru-RU" b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+ </a:t>
            </a:r>
            <a:r>
              <a:rPr lang="en-US" b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H</a:t>
            </a:r>
            <a:r>
              <a:rPr lang="ru-RU" b="1" baseline="-250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b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→ </a:t>
            </a:r>
            <a:r>
              <a:rPr lang="en-US" b="1" u="sng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hlinkClick r:id="rId3" tooltip="Этан"/>
              </a:rPr>
              <a:t>CH</a:t>
            </a:r>
            <a:r>
              <a:rPr lang="ru-RU" b="1" u="sng" baseline="-250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hlinkClick r:id="rId3" tooltip="Этан"/>
              </a:rPr>
              <a:t>3</a:t>
            </a:r>
            <a:r>
              <a:rPr lang="ru-RU" b="1" u="sng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hlinkClick r:id="rId3" tooltip="Этан"/>
              </a:rPr>
              <a:t>-</a:t>
            </a:r>
            <a:r>
              <a:rPr lang="en-US" b="1" u="sng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hlinkClick r:id="rId3" tooltip="Этан"/>
              </a:rPr>
              <a:t>CH</a:t>
            </a:r>
            <a:r>
              <a:rPr lang="ru-RU" b="1" u="sng" baseline="-250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hlinkClick r:id="rId3" tooltip="Этан"/>
              </a:rPr>
              <a:t>3</a:t>
            </a:r>
            <a:r>
              <a:rPr lang="ru-RU" b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(этан)</a:t>
            </a:r>
            <a:r>
              <a:rPr lang="ru-RU" b="1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  </a:t>
            </a:r>
          </a:p>
          <a:p>
            <a:endParaRPr lang="ru-RU" b="1" i="1" dirty="0" smtClean="0"/>
          </a:p>
          <a:p>
            <a:pPr algn="ctr"/>
            <a:r>
              <a:rPr lang="ru-RU" b="1" i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С</a:t>
            </a:r>
            <a:r>
              <a:rPr lang="ru-RU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месь с воздухом – </a:t>
            </a:r>
            <a:r>
              <a:rPr lang="ru-RU" b="1" u="sng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ГРЕМУЧИЙ ГАЗ</a:t>
            </a:r>
            <a:r>
              <a:rPr lang="ru-RU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endParaRPr lang="ru-RU" sz="2000" b="1" dirty="0" smtClean="0"/>
          </a:p>
          <a:p>
            <a:endParaRPr lang="ru-RU" sz="3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Химические свойства</a:t>
            </a:r>
            <a:endParaRPr lang="ru-RU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132" y="1643050"/>
            <a:ext cx="2500330" cy="1866913"/>
          </a:xfrm>
          <a:prstGeom prst="rect">
            <a:avLst/>
          </a:prstGeom>
        </p:spPr>
      </p:pic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10" y="3429000"/>
            <a:ext cx="2500330" cy="1883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sz="2200" b="1" i="1" u="sng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 промышленности: </a:t>
            </a:r>
            <a:endParaRPr lang="ru-RU" sz="2200" i="1" dirty="0" smtClean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US" sz="22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2NaCl + 2H</a:t>
            </a:r>
            <a:r>
              <a:rPr lang="en-US" sz="2200" b="1" baseline="-25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en-US" sz="22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O → H</a:t>
            </a:r>
            <a:r>
              <a:rPr lang="en-US" sz="2200" b="1" baseline="-25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en-US" sz="22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↑ + 2NaOH + Cl</a:t>
            </a:r>
            <a:r>
              <a:rPr lang="en-US" sz="2200" b="1" baseline="-25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</a:t>
            </a:r>
            <a:endParaRPr lang="ru-RU" sz="2200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ru-RU" sz="22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СН</a:t>
            </a:r>
            <a:r>
              <a:rPr lang="ru-RU" sz="2200" b="1" baseline="-25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4</a:t>
            </a:r>
            <a:r>
              <a:rPr lang="ru-RU" sz="22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+ 2Н</a:t>
            </a:r>
            <a:r>
              <a:rPr lang="ru-RU" sz="2200" b="1" baseline="-25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sz="22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0 = CO</a:t>
            </a:r>
            <a:r>
              <a:rPr lang="ru-RU" sz="2200" b="1" baseline="-25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sz="22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+ 4Н</a:t>
            </a:r>
            <a:r>
              <a:rPr lang="ru-RU" sz="2200" b="1" baseline="-25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sz="22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— 165 кДж</a:t>
            </a:r>
            <a:endParaRPr lang="ru-RU" sz="2200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ru-RU" sz="22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H</a:t>
            </a:r>
            <a:r>
              <a:rPr lang="ru-RU" sz="2200" b="1" baseline="-25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sz="22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O + C ⇄ H</a:t>
            </a:r>
            <a:r>
              <a:rPr lang="ru-RU" sz="2200" b="1" baseline="-25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sz="22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+ CO </a:t>
            </a:r>
            <a:endParaRPr lang="ru-RU" sz="2200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ru-RU" sz="22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CH</a:t>
            </a:r>
            <a:r>
              <a:rPr lang="ru-RU" sz="2200" b="1" baseline="-25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4</a:t>
            </a:r>
            <a:r>
              <a:rPr lang="ru-RU" sz="22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+ H</a:t>
            </a:r>
            <a:r>
              <a:rPr lang="ru-RU" sz="2200" b="1" baseline="-25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sz="22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O ⇄ CO + 3H</a:t>
            </a:r>
            <a:r>
              <a:rPr lang="ru-RU" sz="2200" b="1" baseline="-25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sz="22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(1000 °C) </a:t>
            </a:r>
            <a:endParaRPr lang="ru-RU" sz="2200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lvl="0">
              <a:buNone/>
            </a:pPr>
            <a:r>
              <a:rPr lang="ru-RU" sz="2100" b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100" b="1" i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Крекинг и </a:t>
            </a:r>
            <a:r>
              <a:rPr lang="ru-RU" sz="2100" b="1" i="1" dirty="0" err="1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реформинг</a:t>
            </a:r>
            <a:r>
              <a:rPr lang="ru-RU" sz="2100" b="1" i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углеводородов в процессе переработки нефти</a:t>
            </a:r>
            <a:endParaRPr lang="ru-RU" sz="21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lvl="0" algn="r"/>
            <a:r>
              <a:rPr lang="ru-RU" sz="2200" b="1" i="1" u="sng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 лаборатории:  </a:t>
            </a:r>
            <a:endParaRPr lang="ru-RU" sz="2200" i="1" dirty="0" smtClean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lvl="0" algn="r"/>
            <a:r>
              <a:rPr lang="ru-RU" sz="2200" b="1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Zn</a:t>
            </a:r>
            <a:r>
              <a:rPr lang="ru-RU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+ 2HCl → ZnCl</a:t>
            </a:r>
            <a:r>
              <a:rPr lang="ru-RU" sz="2200" b="1" baseline="-25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 H</a:t>
            </a:r>
            <a:r>
              <a:rPr lang="ru-RU" sz="2200" b="1" baseline="-25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↑</a:t>
            </a:r>
            <a:endParaRPr lang="ru-RU" sz="2200" dirty="0" smtClean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lvl="0" algn="r"/>
            <a:r>
              <a:rPr lang="ru-RU" sz="2200" b="1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Ca</a:t>
            </a:r>
            <a:r>
              <a:rPr lang="ru-RU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+ 2H</a:t>
            </a:r>
            <a:r>
              <a:rPr lang="ru-RU" sz="2200" b="1" baseline="-25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O → </a:t>
            </a:r>
            <a:r>
              <a:rPr lang="ru-RU" sz="2200" b="1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Ca</a:t>
            </a:r>
            <a:r>
              <a:rPr lang="ru-RU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(OH)</a:t>
            </a:r>
            <a:r>
              <a:rPr lang="ru-RU" sz="2200" b="1" baseline="-25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 H</a:t>
            </a:r>
            <a:r>
              <a:rPr lang="ru-RU" sz="2200" b="1" baseline="-25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↑ </a:t>
            </a:r>
            <a:endParaRPr lang="ru-RU" sz="2200" dirty="0" smtClean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lvl="0" algn="r"/>
            <a:r>
              <a:rPr lang="ru-RU" sz="2200" b="1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NaH</a:t>
            </a:r>
            <a:r>
              <a:rPr lang="ru-RU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 H</a:t>
            </a:r>
            <a:r>
              <a:rPr lang="ru-RU" sz="2200" b="1" baseline="-25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O → </a:t>
            </a:r>
            <a:r>
              <a:rPr lang="ru-RU" sz="2200" b="1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NaOH</a:t>
            </a:r>
            <a:r>
              <a:rPr lang="ru-RU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 H</a:t>
            </a:r>
            <a:r>
              <a:rPr lang="ru-RU" sz="2200" b="1" baseline="-25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ru-RU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↑ </a:t>
            </a:r>
            <a:endParaRPr lang="ru-RU" sz="2200" dirty="0" smtClean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lvl="0" algn="r"/>
            <a:r>
              <a:rPr lang="en-US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2Al + 2NaOH + 6H</a:t>
            </a:r>
            <a:r>
              <a:rPr lang="en-US" sz="2200" b="1" baseline="-25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en-US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O → 2Na[Al(OH)</a:t>
            </a:r>
            <a:r>
              <a:rPr lang="en-US" sz="2200" b="1" baseline="-25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4</a:t>
            </a:r>
            <a:r>
              <a:rPr lang="en-US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] + 3H</a:t>
            </a:r>
            <a:r>
              <a:rPr lang="en-US" sz="2200" b="1" baseline="-25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en-US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↑ </a:t>
            </a:r>
            <a:endParaRPr lang="ru-RU" sz="2200" dirty="0" smtClean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lvl="0" algn="r"/>
            <a:r>
              <a:rPr lang="en-US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Zn + 2KOH + 2H</a:t>
            </a:r>
            <a:r>
              <a:rPr lang="en-US" sz="2200" b="1" baseline="-25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en-US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O → K</a:t>
            </a:r>
            <a:r>
              <a:rPr lang="en-US" sz="2200" b="1" baseline="-25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en-US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[Zn(OH)</a:t>
            </a:r>
            <a:r>
              <a:rPr lang="en-US" sz="2200" b="1" baseline="-25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4</a:t>
            </a:r>
            <a:r>
              <a:rPr lang="en-US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] + H</a:t>
            </a:r>
            <a:r>
              <a:rPr lang="en-US" sz="2200" b="1" baseline="-25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en-US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↑</a:t>
            </a:r>
            <a:r>
              <a:rPr lang="en-US" sz="2200" b="1" dirty="0" smtClean="0"/>
              <a:t> </a:t>
            </a:r>
            <a:endParaRPr lang="ru-RU" sz="2200" dirty="0" smtClean="0"/>
          </a:p>
          <a:p>
            <a:pPr algn="r">
              <a:buNone/>
            </a:pPr>
            <a:r>
              <a:rPr lang="en-US" sz="15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               </a:t>
            </a:r>
            <a:r>
              <a:rPr lang="ru-RU" sz="15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Тетрагидротсоцинкат</a:t>
            </a:r>
            <a:r>
              <a:rPr lang="ru-RU" sz="15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500" b="1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дикалия</a:t>
            </a:r>
            <a:endParaRPr lang="ru-RU" sz="1500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219200"/>
          </a:xfrm>
        </p:spPr>
        <p:txBody>
          <a:bodyPr/>
          <a:lstStyle/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Получение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1643050"/>
            <a:ext cx="2857500" cy="1447800"/>
          </a:xfrm>
          <a:prstGeom prst="rect">
            <a:avLst/>
          </a:prstGeom>
        </p:spPr>
      </p:pic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3643315"/>
            <a:ext cx="1785950" cy="22454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511971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None/>
            </a:pPr>
            <a:r>
              <a:rPr lang="ru-RU" sz="2700" b="1" dirty="0" smtClean="0">
                <a:ln/>
                <a:solidFill>
                  <a:schemeClr val="accent3"/>
                </a:solidFill>
              </a:rPr>
              <a:t>Водород не растворяется в воде. Докажем это              </a:t>
            </a:r>
          </a:p>
          <a:p>
            <a:pPr>
              <a:buNone/>
            </a:pPr>
            <a:r>
              <a:rPr lang="ru-RU" sz="2700" b="1" dirty="0" smtClean="0">
                <a:ln/>
                <a:solidFill>
                  <a:schemeClr val="accent3"/>
                </a:solidFill>
              </a:rPr>
              <a:t>                                     опытом: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Нерастворимость водорода в воде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28794" y="2428868"/>
            <a:ext cx="5286412" cy="39648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 fullScrn="1"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562</TotalTime>
  <Words>949</Words>
  <Application>Microsoft Office PowerPoint</Application>
  <PresentationFormat>Экран (4:3)</PresentationFormat>
  <Paragraphs>101</Paragraphs>
  <Slides>16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Водород</vt:lpstr>
      <vt:lpstr>Водород в ПСХЭ</vt:lpstr>
      <vt:lpstr>Строение атома</vt:lpstr>
      <vt:lpstr>Физические свойства</vt:lpstr>
      <vt:lpstr>Горение водорода:</vt:lpstr>
      <vt:lpstr>Нахождение в природе</vt:lpstr>
      <vt:lpstr>Химические свойства</vt:lpstr>
      <vt:lpstr>Получение</vt:lpstr>
      <vt:lpstr>Слайд 9</vt:lpstr>
      <vt:lpstr>Историческая справка</vt:lpstr>
      <vt:lpstr>История открытия</vt:lpstr>
      <vt:lpstr>Применение</vt:lpstr>
      <vt:lpstr> Применение для полезного          использования </vt:lpstr>
      <vt:lpstr>Применение для вредного использования</vt:lpstr>
      <vt:lpstr>Дирижабль</vt:lpstr>
      <vt:lpstr>И на закусочку анекдоты про химию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Водород</dc:title>
  <dc:creator>Admin</dc:creator>
  <cp:lastModifiedBy>Усиковы</cp:lastModifiedBy>
  <cp:revision>134</cp:revision>
  <dcterms:created xsi:type="dcterms:W3CDTF">2010-01-17T09:44:27Z</dcterms:created>
  <dcterms:modified xsi:type="dcterms:W3CDTF">2013-02-09T16:19:37Z</dcterms:modified>
</cp:coreProperties>
</file>