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0" r:id="rId4"/>
    <p:sldId id="298" r:id="rId5"/>
    <p:sldId id="261" r:id="rId6"/>
    <p:sldId id="281" r:id="rId7"/>
    <p:sldId id="299" r:id="rId8"/>
    <p:sldId id="262" r:id="rId9"/>
    <p:sldId id="282" r:id="rId10"/>
    <p:sldId id="300" r:id="rId11"/>
    <p:sldId id="263" r:id="rId12"/>
    <p:sldId id="283" r:id="rId13"/>
    <p:sldId id="301" r:id="rId14"/>
    <p:sldId id="264" r:id="rId15"/>
    <p:sldId id="284" r:id="rId16"/>
    <p:sldId id="302" r:id="rId17"/>
    <p:sldId id="265" r:id="rId18"/>
    <p:sldId id="285" r:id="rId19"/>
    <p:sldId id="303" r:id="rId20"/>
    <p:sldId id="266" r:id="rId21"/>
    <p:sldId id="286" r:id="rId22"/>
    <p:sldId id="304" r:id="rId23"/>
    <p:sldId id="267" r:id="rId24"/>
    <p:sldId id="307" r:id="rId25"/>
    <p:sldId id="305" r:id="rId26"/>
    <p:sldId id="268" r:id="rId27"/>
    <p:sldId id="287" r:id="rId28"/>
    <p:sldId id="306" r:id="rId29"/>
    <p:sldId id="269" r:id="rId30"/>
    <p:sldId id="288" r:id="rId31"/>
    <p:sldId id="308" r:id="rId32"/>
    <p:sldId id="270" r:id="rId33"/>
    <p:sldId id="289" r:id="rId34"/>
    <p:sldId id="309" r:id="rId35"/>
    <p:sldId id="271" r:id="rId36"/>
    <p:sldId id="290" r:id="rId37"/>
    <p:sldId id="310" r:id="rId38"/>
    <p:sldId id="272" r:id="rId39"/>
    <p:sldId id="291" r:id="rId40"/>
    <p:sldId id="311" r:id="rId41"/>
    <p:sldId id="273" r:id="rId42"/>
    <p:sldId id="292" r:id="rId43"/>
    <p:sldId id="312" r:id="rId44"/>
    <p:sldId id="274" r:id="rId45"/>
    <p:sldId id="293" r:id="rId46"/>
    <p:sldId id="313" r:id="rId47"/>
    <p:sldId id="275" r:id="rId48"/>
    <p:sldId id="294" r:id="rId49"/>
    <p:sldId id="314" r:id="rId50"/>
    <p:sldId id="276" r:id="rId51"/>
    <p:sldId id="295" r:id="rId52"/>
    <p:sldId id="315" r:id="rId53"/>
    <p:sldId id="277" r:id="rId54"/>
    <p:sldId id="296" r:id="rId55"/>
    <p:sldId id="316" r:id="rId56"/>
    <p:sldId id="278" r:id="rId57"/>
    <p:sldId id="297" r:id="rId58"/>
    <p:sldId id="317" r:id="rId59"/>
    <p:sldId id="279" r:id="rId60"/>
    <p:sldId id="258" r:id="rId61"/>
    <p:sldId id="260" r:id="rId62"/>
    <p:sldId id="259" r:id="rId6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CCFF"/>
    <a:srgbClr val="9999FF"/>
    <a:srgbClr val="CC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D727B-4885-4D0C-9056-A90EF5231C8D}" type="datetimeFigureOut">
              <a:rPr lang="ru-RU"/>
              <a:pPr>
                <a:defRPr/>
              </a:pPr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60DDC-B976-4B35-8120-1062A7CDD4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7D46F-AE2D-48BE-B305-E16CE91840B5}" type="datetimeFigureOut">
              <a:rPr lang="ru-RU"/>
              <a:pPr>
                <a:defRPr/>
              </a:pPr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162F4-77F8-4C26-A8CE-C266E704C7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96F64-A734-4084-A0EB-232833C418F2}" type="datetimeFigureOut">
              <a:rPr lang="ru-RU"/>
              <a:pPr>
                <a:defRPr/>
              </a:pPr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D5341-7CBF-4B75-9FEA-078E597C8C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6A27A-9EFD-4921-B6E7-4104898CA728}" type="datetimeFigureOut">
              <a:rPr lang="ru-RU"/>
              <a:pPr>
                <a:defRPr/>
              </a:pPr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F15AB-D3F0-4814-9D11-6BC115E07B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E9187-20CC-448A-90C2-F2891A63EF2D}" type="datetimeFigureOut">
              <a:rPr lang="ru-RU"/>
              <a:pPr>
                <a:defRPr/>
              </a:pPr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5949D-E1F3-45CA-853A-F57BD0810C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E5F65-25FB-4F04-8A8A-7D3933649110}" type="datetimeFigureOut">
              <a:rPr lang="ru-RU"/>
              <a:pPr>
                <a:defRPr/>
              </a:pPr>
              <a:t>09.02.2013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7DB7A-DEF8-4482-A5FE-4EC1F376A7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209E7-A0B6-4F14-99F5-7EC05C8BC7AA}" type="datetimeFigureOut">
              <a:rPr lang="ru-RU"/>
              <a:pPr>
                <a:defRPr/>
              </a:pPr>
              <a:t>09.02.2013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31AFE-FABC-44E3-9391-A581ED047C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5361F-2B2C-4015-B0F5-8B0D0A08675F}" type="datetimeFigureOut">
              <a:rPr lang="ru-RU"/>
              <a:pPr>
                <a:defRPr/>
              </a:pPr>
              <a:t>09.02.2013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C9A50-ACA6-4C8A-99DF-68D160E973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B1280-CAB7-485D-BE75-5F7792CFDE50}" type="datetimeFigureOut">
              <a:rPr lang="ru-RU"/>
              <a:pPr>
                <a:defRPr/>
              </a:pPr>
              <a:t>09.02.2013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25CFE-1FE5-4F2B-989E-F5A094D6A7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49F46-4CFE-4EED-B1C1-F430C643C432}" type="datetimeFigureOut">
              <a:rPr lang="ru-RU"/>
              <a:pPr>
                <a:defRPr/>
              </a:pPr>
              <a:t>09.02.2013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227D4-8CA6-47F5-88B0-11C6D765CE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263F9-9372-40CD-858E-AEF8D54F766C}" type="datetimeFigureOut">
              <a:rPr lang="ru-RU"/>
              <a:pPr>
                <a:defRPr/>
              </a:pPr>
              <a:t>09.02.2013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03871-A49F-4370-8239-7B9D1230A9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99FF"/>
            </a:gs>
            <a:gs pos="100000">
              <a:srgbClr val="474776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D80A53-B2DD-4A44-A4E6-CF3AA508382C}" type="datetimeFigureOut">
              <a:rPr lang="ru-RU"/>
              <a:pPr>
                <a:defRPr/>
              </a:pPr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0032AD-AE38-4DEA-9168-9E25A70435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slide" Target="slide4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slide" Target="slide4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slide" Target="slide4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slide" Target="slide4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0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1.xml"/><Relationship Id="rId2" Type="http://schemas.openxmlformats.org/officeDocument/2006/relationships/slide" Target="slide5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3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slide" Target="slide5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6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5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7.xml"/><Relationship Id="rId2" Type="http://schemas.openxmlformats.org/officeDocument/2006/relationships/slide" Target="slide5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9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5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56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60.xml"/><Relationship Id="rId2" Type="http://schemas.openxmlformats.org/officeDocument/2006/relationships/slide" Target="slide6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5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59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14375" y="1143000"/>
            <a:ext cx="7772400" cy="1470025"/>
          </a:xfrm>
        </p:spPr>
        <p:txBody>
          <a:bodyPr/>
          <a:lstStyle/>
          <a:p>
            <a:pPr eaLnBrk="1" hangingPunct="1"/>
            <a:r>
              <a:rPr lang="ru-RU" sz="8800" smtClean="0">
                <a:solidFill>
                  <a:schemeClr val="hlink"/>
                </a:solidFill>
              </a:rPr>
              <a:t>Кто хочет стать отличником?</a:t>
            </a:r>
          </a:p>
        </p:txBody>
      </p:sp>
      <p:sp>
        <p:nvSpPr>
          <p:cNvPr id="2051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CCCCFF"/>
                </a:solidFill>
              </a:rPr>
              <a:t>Обобщающий урок по теме «Металлы»</a:t>
            </a:r>
          </a:p>
          <a:p>
            <a:pPr eaLnBrk="1" hangingPunct="1"/>
            <a:r>
              <a:rPr lang="ru-RU" smtClean="0">
                <a:solidFill>
                  <a:srgbClr val="CCCCFF"/>
                </a:solidFill>
              </a:rPr>
              <a:t>9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Неправильно!</a:t>
            </a:r>
          </a:p>
        </p:txBody>
      </p:sp>
      <p:pic>
        <p:nvPicPr>
          <p:cNvPr id="11267" name="Picture 2" descr="C:\Documents and Settings\Admin\Рабочий стол\анимашки\0031.gif">
            <a:hlinkClick r:id="rId2" action="ppaction://hlinksldjump"/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428875" y="1643063"/>
            <a:ext cx="4281488" cy="3500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CCCCFF"/>
                </a:solidFill>
              </a:rPr>
              <a:t>Первый тур</a:t>
            </a:r>
            <a:br>
              <a:rPr lang="ru-RU" smtClean="0">
                <a:solidFill>
                  <a:srgbClr val="CCCCFF"/>
                </a:solidFill>
              </a:rPr>
            </a:br>
            <a:r>
              <a:rPr lang="ru-RU" smtClean="0">
                <a:solidFill>
                  <a:srgbClr val="CCCCFF"/>
                </a:solidFill>
              </a:rPr>
              <a:t>вопрос 4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     Этот металл используют для производства зеркал, так как он хорошо отражает лучи света.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А. </a:t>
            </a:r>
            <a:r>
              <a:rPr lang="ru-RU" smtClean="0">
                <a:hlinkClick r:id="rId2" action="ppaction://hlinksldjump"/>
              </a:rPr>
              <a:t>Золото.</a:t>
            </a:r>
            <a:endParaRPr lang="ru-RU" smtClean="0"/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В. </a:t>
            </a:r>
            <a:r>
              <a:rPr lang="ru-RU" smtClean="0">
                <a:hlinkClick r:id="rId2" action="ppaction://hlinksldjump"/>
              </a:rPr>
              <a:t>Платина.</a:t>
            </a:r>
            <a:endParaRPr lang="ru-RU" smtClean="0"/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С. </a:t>
            </a:r>
            <a:r>
              <a:rPr lang="ru-RU" smtClean="0">
                <a:hlinkClick r:id="rId3" action="ppaction://hlinksldjump"/>
              </a:rPr>
              <a:t>Серебро.</a:t>
            </a:r>
            <a:endParaRPr lang="ru-RU" smtClean="0"/>
          </a:p>
          <a:p>
            <a:pPr marL="514350" indent="-514350" eaLnBrk="1" hangingPunct="1">
              <a:buFont typeface="Arial" charset="0"/>
              <a:buNone/>
            </a:pPr>
            <a:r>
              <a:rPr lang="en-US" smtClean="0"/>
              <a:t>D</a:t>
            </a:r>
            <a:r>
              <a:rPr lang="ru-RU" smtClean="0"/>
              <a:t>. </a:t>
            </a:r>
            <a:r>
              <a:rPr lang="ru-RU" smtClean="0">
                <a:hlinkClick r:id="rId2" action="ppaction://hlinksldjump"/>
              </a:rPr>
              <a:t>Ртуть.</a:t>
            </a:r>
            <a:endParaRPr lang="ru-RU" smtClean="0"/>
          </a:p>
        </p:txBody>
      </p:sp>
      <p:sp>
        <p:nvSpPr>
          <p:cNvPr id="4" name="Стрелка вправо 3"/>
          <p:cNvSpPr/>
          <p:nvPr/>
        </p:nvSpPr>
        <p:spPr>
          <a:xfrm>
            <a:off x="6429375" y="5286375"/>
            <a:ext cx="2428875" cy="1000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hlinkClick r:id="rId4" action="ppaction://hlinksldjump"/>
              </a:rPr>
              <a:t>Следующий вопрос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Правильно!!!</a:t>
            </a:r>
          </a:p>
        </p:txBody>
      </p:sp>
      <p:pic>
        <p:nvPicPr>
          <p:cNvPr id="13315" name="Picture 2" descr="C:\Documents and Settings\Admin\Рабочий стол\анимашки\0020.gif">
            <a:hlinkClick r:id="rId2" action="ppaction://hlinksldjump"/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857500" y="1428750"/>
            <a:ext cx="3910013" cy="44815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Неправильно!</a:t>
            </a:r>
          </a:p>
        </p:txBody>
      </p:sp>
      <p:pic>
        <p:nvPicPr>
          <p:cNvPr id="14339" name="Picture 2" descr="C:\Documents and Settings\Admin\Рабочий стол\анимашки\0031.gif">
            <a:hlinkClick r:id="rId2" action="ppaction://hlinksldjump"/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286000" y="1857375"/>
            <a:ext cx="4543425" cy="3714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CCCCFF"/>
                </a:solidFill>
              </a:rPr>
              <a:t>Первый тур</a:t>
            </a:r>
            <a:br>
              <a:rPr lang="ru-RU" smtClean="0">
                <a:solidFill>
                  <a:srgbClr val="CCCCFF"/>
                </a:solidFill>
              </a:rPr>
            </a:br>
            <a:r>
              <a:rPr lang="ru-RU" smtClean="0">
                <a:solidFill>
                  <a:srgbClr val="CCCCFF"/>
                </a:solidFill>
              </a:rPr>
              <a:t>вопрос 5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     Элемент № 20 имеет электронную конфигурацию внешнего энергетического уровня: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А. </a:t>
            </a:r>
            <a:r>
              <a:rPr lang="ru-RU" smtClean="0">
                <a:hlinkClick r:id="rId2" action="ppaction://hlinksldjump"/>
              </a:rPr>
              <a:t>4</a:t>
            </a:r>
            <a:r>
              <a:rPr lang="en-US" smtClean="0">
                <a:hlinkClick r:id="rId2" action="ppaction://hlinksldjump"/>
              </a:rPr>
              <a:t>s</a:t>
            </a:r>
            <a:r>
              <a:rPr lang="en-US" baseline="30000" smtClean="0">
                <a:hlinkClick r:id="rId2" action="ppaction://hlinksldjump"/>
              </a:rPr>
              <a:t>2</a:t>
            </a:r>
            <a:endParaRPr lang="ru-RU" baseline="30000" smtClean="0"/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В. </a:t>
            </a:r>
            <a:r>
              <a:rPr lang="en-US" smtClean="0">
                <a:hlinkClick r:id="rId3" action="ppaction://hlinksldjump"/>
              </a:rPr>
              <a:t>3s</a:t>
            </a:r>
            <a:r>
              <a:rPr lang="en-US" baseline="30000" smtClean="0">
                <a:hlinkClick r:id="rId3" action="ppaction://hlinksldjump"/>
              </a:rPr>
              <a:t>2</a:t>
            </a:r>
            <a:endParaRPr lang="ru-RU" baseline="30000" smtClean="0"/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С.</a:t>
            </a:r>
            <a:r>
              <a:rPr lang="en-US" smtClean="0"/>
              <a:t> </a:t>
            </a:r>
            <a:r>
              <a:rPr lang="en-US" smtClean="0">
                <a:hlinkClick r:id="rId3" action="ppaction://hlinksldjump"/>
              </a:rPr>
              <a:t>3s</a:t>
            </a:r>
            <a:r>
              <a:rPr lang="en-US" baseline="30000" smtClean="0">
                <a:hlinkClick r:id="rId3" action="ppaction://hlinksldjump"/>
              </a:rPr>
              <a:t>2</a:t>
            </a:r>
            <a:r>
              <a:rPr lang="en-US" smtClean="0">
                <a:hlinkClick r:id="rId3" action="ppaction://hlinksldjump"/>
              </a:rPr>
              <a:t>3p</a:t>
            </a:r>
            <a:r>
              <a:rPr lang="en-US" baseline="30000" smtClean="0">
                <a:hlinkClick r:id="rId3" action="ppaction://hlinksldjump"/>
              </a:rPr>
              <a:t>6</a:t>
            </a:r>
            <a:endParaRPr lang="ru-RU" baseline="30000" smtClean="0"/>
          </a:p>
          <a:p>
            <a:pPr marL="514350" indent="-514350" eaLnBrk="1" hangingPunct="1">
              <a:buFont typeface="Arial" charset="0"/>
              <a:buNone/>
            </a:pPr>
            <a:r>
              <a:rPr lang="en-US" smtClean="0"/>
              <a:t>D</a:t>
            </a:r>
            <a:r>
              <a:rPr lang="ru-RU" smtClean="0"/>
              <a:t>. </a:t>
            </a:r>
            <a:r>
              <a:rPr lang="en-US" smtClean="0">
                <a:hlinkClick r:id="rId3" action="ppaction://hlinksldjump"/>
              </a:rPr>
              <a:t>2s</a:t>
            </a:r>
            <a:r>
              <a:rPr lang="en-US" baseline="30000" smtClean="0">
                <a:hlinkClick r:id="rId3" action="ppaction://hlinksldjump"/>
              </a:rPr>
              <a:t>2</a:t>
            </a:r>
            <a:r>
              <a:rPr lang="en-US" smtClean="0">
                <a:hlinkClick r:id="rId3" action="ppaction://hlinksldjump"/>
              </a:rPr>
              <a:t>3p</a:t>
            </a:r>
            <a:r>
              <a:rPr lang="en-US" baseline="30000" smtClean="0">
                <a:hlinkClick r:id="rId3" action="ppaction://hlinksldjump"/>
              </a:rPr>
              <a:t>6</a:t>
            </a:r>
            <a:endParaRPr lang="ru-RU" baseline="30000" smtClean="0"/>
          </a:p>
        </p:txBody>
      </p:sp>
      <p:sp>
        <p:nvSpPr>
          <p:cNvPr id="4" name="Стрелка вправо 3"/>
          <p:cNvSpPr/>
          <p:nvPr/>
        </p:nvSpPr>
        <p:spPr>
          <a:xfrm>
            <a:off x="6429375" y="5286375"/>
            <a:ext cx="2428875" cy="1000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hlinkClick r:id="rId4" action="ppaction://hlinksldjump"/>
              </a:rPr>
              <a:t>Следующий вопрос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Правильно!!!</a:t>
            </a:r>
          </a:p>
        </p:txBody>
      </p:sp>
      <p:pic>
        <p:nvPicPr>
          <p:cNvPr id="16387" name="Picture 2" descr="C:\Documents and Settings\Admin\Рабочий стол\анимашки\0020.gif">
            <a:hlinkClick r:id="rId2" action="ppaction://hlinksldjump"/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857500" y="1500188"/>
            <a:ext cx="3981450" cy="45640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Неправильно!</a:t>
            </a:r>
          </a:p>
        </p:txBody>
      </p:sp>
      <p:pic>
        <p:nvPicPr>
          <p:cNvPr id="17411" name="Picture 2" descr="C:\Documents and Settings\Admin\Рабочий стол\анимашки\0031.gif">
            <a:hlinkClick r:id="rId2" action="ppaction://hlinksldjump"/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714625" y="2000250"/>
            <a:ext cx="4754563" cy="38877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CCCCFF"/>
                </a:solidFill>
              </a:rPr>
              <a:t>Первый тур</a:t>
            </a:r>
            <a:br>
              <a:rPr lang="ru-RU" smtClean="0">
                <a:solidFill>
                  <a:srgbClr val="CCCCFF"/>
                </a:solidFill>
              </a:rPr>
            </a:br>
            <a:r>
              <a:rPr lang="ru-RU" smtClean="0">
                <a:solidFill>
                  <a:srgbClr val="CCCCFF"/>
                </a:solidFill>
              </a:rPr>
              <a:t>вопрос 6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     Однородную систему, состоящую из металлов, называют: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А. </a:t>
            </a:r>
            <a:r>
              <a:rPr lang="ru-RU" smtClean="0">
                <a:hlinkClick r:id="rId2" action="ppaction://hlinksldjump"/>
              </a:rPr>
              <a:t>Смесь.</a:t>
            </a:r>
            <a:endParaRPr lang="ru-RU" smtClean="0"/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В. </a:t>
            </a:r>
            <a:r>
              <a:rPr lang="ru-RU" smtClean="0">
                <a:hlinkClick r:id="rId2" action="ppaction://hlinksldjump"/>
              </a:rPr>
              <a:t>Суспензия.</a:t>
            </a:r>
            <a:endParaRPr lang="ru-RU" smtClean="0"/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С.</a:t>
            </a:r>
            <a:r>
              <a:rPr lang="ru-RU" smtClean="0">
                <a:hlinkClick r:id="rId3" action="ppaction://hlinksldjump"/>
              </a:rPr>
              <a:t>Сплав.</a:t>
            </a:r>
            <a:endParaRPr lang="ru-RU" smtClean="0"/>
          </a:p>
          <a:p>
            <a:pPr marL="514350" indent="-514350" eaLnBrk="1" hangingPunct="1">
              <a:buFont typeface="Arial" charset="0"/>
              <a:buNone/>
            </a:pPr>
            <a:r>
              <a:rPr lang="en-US" smtClean="0"/>
              <a:t>D</a:t>
            </a:r>
            <a:r>
              <a:rPr lang="ru-RU" smtClean="0">
                <a:hlinkClick r:id="rId2" action="ppaction://hlinksldjump"/>
              </a:rPr>
              <a:t>. Раствор.</a:t>
            </a:r>
            <a:endParaRPr lang="ru-RU" smtClean="0"/>
          </a:p>
        </p:txBody>
      </p:sp>
      <p:sp>
        <p:nvSpPr>
          <p:cNvPr id="4" name="Стрелка вправо 3"/>
          <p:cNvSpPr/>
          <p:nvPr/>
        </p:nvSpPr>
        <p:spPr>
          <a:xfrm>
            <a:off x="6429375" y="5286375"/>
            <a:ext cx="2428875" cy="1000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hlinkClick r:id="rId4" action="ppaction://hlinksldjump"/>
              </a:rPr>
              <a:t>Следующий вопрос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Правильно!!!</a:t>
            </a:r>
          </a:p>
        </p:txBody>
      </p:sp>
      <p:pic>
        <p:nvPicPr>
          <p:cNvPr id="19459" name="Picture 2" descr="C:\Documents and Settings\Admin\Рабочий стол\анимашки\0020.gif">
            <a:hlinkClick r:id="rId2" action="ppaction://hlinksldjump"/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714625" y="1357313"/>
            <a:ext cx="4257675" cy="48799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Неправильно!</a:t>
            </a:r>
          </a:p>
        </p:txBody>
      </p:sp>
      <p:pic>
        <p:nvPicPr>
          <p:cNvPr id="20483" name="Picture 2" descr="C:\Documents and Settings\Admin\Рабочий стол\анимашки\0031.gif">
            <a:hlinkClick r:id="rId2" action="ppaction://hlinksldjump"/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357438" y="1857375"/>
            <a:ext cx="4929187" cy="39338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CCCCFF"/>
                </a:solidFill>
              </a:rPr>
              <a:t>Первый тур</a:t>
            </a:r>
            <a:r>
              <a:rPr lang="en-US" smtClean="0">
                <a:solidFill>
                  <a:srgbClr val="CCCCFF"/>
                </a:solidFill>
              </a:rPr>
              <a:t/>
            </a:r>
            <a:br>
              <a:rPr lang="en-US" smtClean="0">
                <a:solidFill>
                  <a:srgbClr val="CCCCFF"/>
                </a:solidFill>
              </a:rPr>
            </a:br>
            <a:r>
              <a:rPr lang="ru-RU" smtClean="0">
                <a:solidFill>
                  <a:srgbClr val="CCCCFF"/>
                </a:solidFill>
              </a:rPr>
              <a:t>вопрос 1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Arial" charset="0"/>
              <a:buNone/>
            </a:pPr>
            <a:r>
              <a:rPr lang="en-US" smtClean="0"/>
              <a:t> </a:t>
            </a:r>
            <a:r>
              <a:rPr lang="ru-RU" smtClean="0"/>
              <a:t>Назовите три металла, открытие которых способствовало окончательному признанию Периодической системы Д.И.Менделеева.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А. </a:t>
            </a:r>
            <a:r>
              <a:rPr lang="ru-RU" smtClean="0">
                <a:hlinkClick r:id="rId2" action="ppaction://hlinksldjump"/>
              </a:rPr>
              <a:t>Бор, алюминий, калий.</a:t>
            </a:r>
            <a:endParaRPr lang="ru-RU" smtClean="0"/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В. </a:t>
            </a:r>
            <a:r>
              <a:rPr lang="ru-RU" smtClean="0">
                <a:hlinkClick r:id="rId2" action="ppaction://hlinksldjump"/>
              </a:rPr>
              <a:t>Железо, хром, никель.</a:t>
            </a:r>
            <a:endParaRPr lang="ru-RU" smtClean="0"/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С. </a:t>
            </a:r>
            <a:r>
              <a:rPr lang="ru-RU" smtClean="0">
                <a:hlinkClick r:id="rId2" action="ppaction://hlinksldjump"/>
              </a:rPr>
              <a:t>Магний, цинк, медь.</a:t>
            </a:r>
            <a:endParaRPr lang="ru-RU" smtClean="0"/>
          </a:p>
          <a:p>
            <a:pPr marL="514350" indent="-514350" eaLnBrk="1" hangingPunct="1">
              <a:buFont typeface="Arial" charset="0"/>
              <a:buNone/>
            </a:pPr>
            <a:r>
              <a:rPr lang="en-US" smtClean="0"/>
              <a:t>D</a:t>
            </a:r>
            <a:r>
              <a:rPr lang="ru-RU" smtClean="0"/>
              <a:t>. </a:t>
            </a:r>
            <a:r>
              <a:rPr lang="ru-RU" smtClean="0">
                <a:hlinkClick r:id="rId3" action="ppaction://hlinksldjump"/>
              </a:rPr>
              <a:t>Скандий, галлий, германий. </a:t>
            </a:r>
            <a:endParaRPr lang="ru-RU" smtClean="0"/>
          </a:p>
        </p:txBody>
      </p:sp>
      <p:sp>
        <p:nvSpPr>
          <p:cNvPr id="5" name="Стрелка вправо 4">
            <a:hlinkClick r:id="rId4" action="ppaction://hlinksldjump"/>
          </p:cNvPr>
          <p:cNvSpPr/>
          <p:nvPr/>
        </p:nvSpPr>
        <p:spPr>
          <a:xfrm>
            <a:off x="6429375" y="5286375"/>
            <a:ext cx="2428875" cy="1000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hlinkClick r:id="rId4" action="ppaction://hlinksldjump"/>
              </a:rPr>
              <a:t>Следующий вопрос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CCCCFF"/>
                </a:solidFill>
              </a:rPr>
              <a:t>Первый тур</a:t>
            </a:r>
            <a:br>
              <a:rPr lang="ru-RU" smtClean="0">
                <a:solidFill>
                  <a:srgbClr val="CCCCFF"/>
                </a:solidFill>
              </a:rPr>
            </a:br>
            <a:r>
              <a:rPr lang="ru-RU" smtClean="0">
                <a:solidFill>
                  <a:srgbClr val="CCCCFF"/>
                </a:solidFill>
              </a:rPr>
              <a:t>вопрос 7</a:t>
            </a: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     В цепочке превращений </a:t>
            </a:r>
            <a:r>
              <a:rPr lang="en-US" smtClean="0"/>
              <a:t>Ca         </a:t>
            </a:r>
            <a:r>
              <a:rPr lang="ru-RU" smtClean="0"/>
              <a:t>?</a:t>
            </a:r>
            <a:r>
              <a:rPr lang="en-US" smtClean="0"/>
              <a:t>      CaCO</a:t>
            </a:r>
            <a:r>
              <a:rPr lang="en-US" baseline="-25000" smtClean="0"/>
              <a:t>3</a:t>
            </a:r>
            <a:r>
              <a:rPr lang="ru-RU" smtClean="0"/>
              <a:t> пропущен(а):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А. </a:t>
            </a:r>
            <a:r>
              <a:rPr lang="ru-RU" smtClean="0">
                <a:hlinkClick r:id="rId2" action="ppaction://hlinksldjump"/>
              </a:rPr>
              <a:t>Оксид  кальция.</a:t>
            </a:r>
            <a:endParaRPr lang="ru-RU" smtClean="0"/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В. </a:t>
            </a:r>
            <a:r>
              <a:rPr lang="ru-RU" smtClean="0">
                <a:hlinkClick r:id="rId3" action="ppaction://hlinksldjump"/>
              </a:rPr>
              <a:t>Соляная кислота.</a:t>
            </a:r>
            <a:endParaRPr lang="ru-RU" smtClean="0"/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С. </a:t>
            </a:r>
            <a:r>
              <a:rPr lang="ru-RU" smtClean="0">
                <a:hlinkClick r:id="rId3" action="ppaction://hlinksldjump"/>
              </a:rPr>
              <a:t>Аммиак.</a:t>
            </a:r>
            <a:endParaRPr lang="ru-RU" smtClean="0"/>
          </a:p>
          <a:p>
            <a:pPr marL="514350" indent="-514350" eaLnBrk="1" hangingPunct="1">
              <a:buFont typeface="Arial" charset="0"/>
              <a:buNone/>
            </a:pPr>
            <a:r>
              <a:rPr lang="en-US" smtClean="0"/>
              <a:t>D</a:t>
            </a:r>
            <a:r>
              <a:rPr lang="ru-RU" smtClean="0"/>
              <a:t>. </a:t>
            </a:r>
            <a:r>
              <a:rPr lang="ru-RU" smtClean="0">
                <a:hlinkClick r:id="rId3" action="ppaction://hlinksldjump"/>
              </a:rPr>
              <a:t>Карбонат кальция.</a:t>
            </a:r>
            <a:endParaRPr lang="ru-RU" smtClean="0"/>
          </a:p>
        </p:txBody>
      </p:sp>
      <p:sp>
        <p:nvSpPr>
          <p:cNvPr id="4" name="Стрелка вправо 3"/>
          <p:cNvSpPr/>
          <p:nvPr/>
        </p:nvSpPr>
        <p:spPr>
          <a:xfrm>
            <a:off x="6429375" y="5286375"/>
            <a:ext cx="2428875" cy="1000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hlinkClick r:id="rId4" action="ppaction://hlinksldjump"/>
              </a:rPr>
              <a:t>Следующий вопрос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6000750" y="1928813"/>
            <a:ext cx="357188" cy="1587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858000" y="1928813"/>
            <a:ext cx="357188" cy="1587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Правильно!!!</a:t>
            </a:r>
          </a:p>
        </p:txBody>
      </p:sp>
      <p:pic>
        <p:nvPicPr>
          <p:cNvPr id="22531" name="Picture 2" descr="C:\Documents and Settings\Admin\Рабочий стол\анимашки\0020.gif">
            <a:hlinkClick r:id="rId2" action="ppaction://hlinksldjump"/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643188" y="1357313"/>
            <a:ext cx="4400550" cy="50434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Неправильно!</a:t>
            </a:r>
          </a:p>
        </p:txBody>
      </p:sp>
      <p:pic>
        <p:nvPicPr>
          <p:cNvPr id="23555" name="Picture 2" descr="C:\Documents and Settings\Admin\Рабочий стол\анимашки\0031.gif">
            <a:hlinkClick r:id="rId2" action="ppaction://hlinksldjump"/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071688" y="1819275"/>
            <a:ext cx="4572000" cy="37369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CCCCFF"/>
                </a:solidFill>
              </a:rPr>
              <a:t>Первый тур</a:t>
            </a:r>
            <a:br>
              <a:rPr lang="ru-RU" smtClean="0">
                <a:solidFill>
                  <a:srgbClr val="CCCCFF"/>
                </a:solidFill>
              </a:rPr>
            </a:br>
            <a:r>
              <a:rPr lang="ru-RU" smtClean="0">
                <a:solidFill>
                  <a:srgbClr val="CCCCFF"/>
                </a:solidFill>
              </a:rPr>
              <a:t>вопрос 8</a:t>
            </a:r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8. Женское имя заключено в названии металла: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А. </a:t>
            </a:r>
            <a:r>
              <a:rPr lang="ru-RU" smtClean="0">
                <a:hlinkClick r:id="rId2" action="ppaction://hlinksldjump"/>
              </a:rPr>
              <a:t>Кюрий.</a:t>
            </a:r>
            <a:endParaRPr lang="ru-RU" smtClean="0"/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В. </a:t>
            </a:r>
            <a:r>
              <a:rPr lang="ru-RU" smtClean="0">
                <a:hlinkClick r:id="rId2" action="ppaction://hlinksldjump"/>
              </a:rPr>
              <a:t>Менделевий.</a:t>
            </a:r>
            <a:endParaRPr lang="ru-RU" smtClean="0"/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С. </a:t>
            </a:r>
            <a:r>
              <a:rPr lang="ru-RU" smtClean="0">
                <a:hlinkClick r:id="rId3" action="ppaction://hlinksldjump"/>
              </a:rPr>
              <a:t>Палладий.</a:t>
            </a:r>
            <a:endParaRPr lang="ru-RU" smtClean="0"/>
          </a:p>
          <a:p>
            <a:pPr marL="514350" indent="-514350" eaLnBrk="1" hangingPunct="1">
              <a:buFont typeface="Arial" charset="0"/>
              <a:buNone/>
            </a:pPr>
            <a:r>
              <a:rPr lang="en-US" smtClean="0"/>
              <a:t>D</a:t>
            </a:r>
            <a:r>
              <a:rPr lang="ru-RU" smtClean="0"/>
              <a:t>. </a:t>
            </a:r>
            <a:r>
              <a:rPr lang="ru-RU" smtClean="0">
                <a:hlinkClick r:id="rId2" action="ppaction://hlinksldjump"/>
              </a:rPr>
              <a:t>Франций.</a:t>
            </a:r>
            <a:endParaRPr lang="ru-RU" smtClean="0"/>
          </a:p>
        </p:txBody>
      </p:sp>
      <p:sp>
        <p:nvSpPr>
          <p:cNvPr id="4" name="Стрелка вправо 3"/>
          <p:cNvSpPr/>
          <p:nvPr/>
        </p:nvSpPr>
        <p:spPr>
          <a:xfrm>
            <a:off x="6429375" y="5286375"/>
            <a:ext cx="2428875" cy="1000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hlinkClick r:id="rId4" action="ppaction://hlinksldjump"/>
              </a:rPr>
              <a:t>Следующий вопрос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Правильно!!!</a:t>
            </a:r>
          </a:p>
        </p:txBody>
      </p:sp>
      <p:pic>
        <p:nvPicPr>
          <p:cNvPr id="25603" name="Picture 2" descr="C:\Documents and Settings\Admin\Рабочий стол\анимашки\0020.gif">
            <a:hlinkClick r:id="rId2" action="ppaction://hlinksldjump"/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786063" y="1368425"/>
            <a:ext cx="3990975" cy="45735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Неправильно!</a:t>
            </a:r>
          </a:p>
        </p:txBody>
      </p:sp>
      <p:pic>
        <p:nvPicPr>
          <p:cNvPr id="26627" name="Picture 2" descr="C:\Documents and Settings\Admin\Рабочий стол\анимашки\0031.gif">
            <a:hlinkClick r:id="rId2" action="ppaction://hlinksldjump"/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428875" y="1857375"/>
            <a:ext cx="4238625" cy="34655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CCCCFF"/>
                </a:solidFill>
              </a:rPr>
              <a:t>Первый тур</a:t>
            </a:r>
            <a:br>
              <a:rPr lang="ru-RU" smtClean="0">
                <a:solidFill>
                  <a:srgbClr val="CCCCFF"/>
                </a:solidFill>
              </a:rPr>
            </a:br>
            <a:r>
              <a:rPr lang="ru-RU" smtClean="0">
                <a:solidFill>
                  <a:srgbClr val="CCCCFF"/>
                </a:solidFill>
              </a:rPr>
              <a:t>вопрос 9</a:t>
            </a:r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      Минерал, добываемый на Кольском полуострове, природный оксид алюминия: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А. </a:t>
            </a:r>
            <a:r>
              <a:rPr lang="ru-RU" smtClean="0">
                <a:hlinkClick r:id="rId2" action="ppaction://hlinksldjump"/>
              </a:rPr>
              <a:t>Карборунд.</a:t>
            </a:r>
            <a:endParaRPr lang="ru-RU" smtClean="0"/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В. </a:t>
            </a:r>
            <a:r>
              <a:rPr lang="ru-RU" smtClean="0">
                <a:hlinkClick r:id="rId3" action="ppaction://hlinksldjump"/>
              </a:rPr>
              <a:t>Корунд.</a:t>
            </a:r>
            <a:endParaRPr lang="ru-RU" smtClean="0"/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С. </a:t>
            </a:r>
            <a:r>
              <a:rPr lang="ru-RU" smtClean="0">
                <a:hlinkClick r:id="rId2" action="ppaction://hlinksldjump"/>
              </a:rPr>
              <a:t>Карналлит.</a:t>
            </a:r>
            <a:endParaRPr lang="ru-RU" smtClean="0"/>
          </a:p>
          <a:p>
            <a:pPr marL="514350" indent="-514350" eaLnBrk="1" hangingPunct="1">
              <a:buFont typeface="Arial" charset="0"/>
              <a:buNone/>
            </a:pPr>
            <a:r>
              <a:rPr lang="en-US" smtClean="0"/>
              <a:t>D</a:t>
            </a:r>
            <a:r>
              <a:rPr lang="ru-RU" smtClean="0"/>
              <a:t>. </a:t>
            </a:r>
            <a:r>
              <a:rPr lang="ru-RU" smtClean="0">
                <a:hlinkClick r:id="rId2" action="ppaction://hlinksldjump"/>
              </a:rPr>
              <a:t>Слюда.</a:t>
            </a:r>
            <a:endParaRPr lang="ru-RU" smtClean="0"/>
          </a:p>
        </p:txBody>
      </p:sp>
      <p:sp>
        <p:nvSpPr>
          <p:cNvPr id="4" name="Стрелка вправо 3"/>
          <p:cNvSpPr/>
          <p:nvPr/>
        </p:nvSpPr>
        <p:spPr>
          <a:xfrm>
            <a:off x="6429375" y="5286375"/>
            <a:ext cx="2428875" cy="1000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hlinkClick r:id="rId4" action="ppaction://hlinksldjump"/>
              </a:rPr>
              <a:t>Следующий вопрос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Правильно!!!</a:t>
            </a:r>
          </a:p>
        </p:txBody>
      </p:sp>
      <p:pic>
        <p:nvPicPr>
          <p:cNvPr id="28675" name="Picture 2" descr="C:\Documents and Settings\Admin\Рабочий стол\анимашки\0020.gif">
            <a:hlinkClick r:id="rId2" action="ppaction://hlinksldjump"/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928938" y="1714500"/>
            <a:ext cx="3660775" cy="41957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Неправильно!</a:t>
            </a:r>
          </a:p>
        </p:txBody>
      </p:sp>
      <p:pic>
        <p:nvPicPr>
          <p:cNvPr id="29699" name="Picture 2" descr="C:\Documents and Settings\Admin\Рабочий стол\анимашки\0031.gif">
            <a:hlinkClick r:id="rId2" action="ppaction://hlinksldjump"/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293938" y="2000250"/>
            <a:ext cx="4706937" cy="38481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CCCCFF"/>
                </a:solidFill>
              </a:rPr>
              <a:t>Первый тур</a:t>
            </a:r>
            <a:br>
              <a:rPr lang="ru-RU" smtClean="0">
                <a:solidFill>
                  <a:srgbClr val="CCCCFF"/>
                </a:solidFill>
              </a:rPr>
            </a:br>
            <a:r>
              <a:rPr lang="ru-RU" smtClean="0">
                <a:solidFill>
                  <a:srgbClr val="CCCCFF"/>
                </a:solidFill>
              </a:rPr>
              <a:t>вопрос 10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    Глагол спрятан в названии металла: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А. </a:t>
            </a:r>
            <a:r>
              <a:rPr lang="ru-RU" smtClean="0">
                <a:hlinkClick r:id="rId2" action="ppaction://hlinksldjump"/>
              </a:rPr>
              <a:t>Калий.</a:t>
            </a:r>
            <a:endParaRPr lang="ru-RU" smtClean="0"/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В. </a:t>
            </a:r>
            <a:r>
              <a:rPr lang="ru-RU" smtClean="0">
                <a:hlinkClick r:id="rId3" action="ppaction://hlinksldjump"/>
              </a:rPr>
              <a:t>Бериллий.</a:t>
            </a:r>
            <a:endParaRPr lang="ru-RU" smtClean="0"/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С. </a:t>
            </a:r>
            <a:r>
              <a:rPr lang="ru-RU" smtClean="0">
                <a:hlinkClick r:id="rId2" action="ppaction://hlinksldjump"/>
              </a:rPr>
              <a:t>Хром.</a:t>
            </a:r>
            <a:endParaRPr lang="ru-RU" smtClean="0"/>
          </a:p>
          <a:p>
            <a:pPr marL="514350" indent="-514350" eaLnBrk="1" hangingPunct="1">
              <a:buFont typeface="Arial" charset="0"/>
              <a:buNone/>
            </a:pPr>
            <a:r>
              <a:rPr lang="en-US" smtClean="0"/>
              <a:t>D</a:t>
            </a:r>
            <a:r>
              <a:rPr lang="ru-RU" smtClean="0"/>
              <a:t>. </a:t>
            </a:r>
            <a:r>
              <a:rPr lang="ru-RU" smtClean="0">
                <a:hlinkClick r:id="rId2" action="ppaction://hlinksldjump"/>
              </a:rPr>
              <a:t>Медь.</a:t>
            </a:r>
            <a:endParaRPr lang="ru-RU" smtClean="0"/>
          </a:p>
        </p:txBody>
      </p:sp>
      <p:sp>
        <p:nvSpPr>
          <p:cNvPr id="4" name="Стрелка вправо 3"/>
          <p:cNvSpPr/>
          <p:nvPr/>
        </p:nvSpPr>
        <p:spPr>
          <a:xfrm>
            <a:off x="6429375" y="5286375"/>
            <a:ext cx="2428875" cy="1000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hlinkClick r:id="rId4" action="ppaction://hlinksldjump"/>
              </a:rPr>
              <a:t>Второй тур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Правильно!!!</a:t>
            </a:r>
          </a:p>
        </p:txBody>
      </p:sp>
      <p:pic>
        <p:nvPicPr>
          <p:cNvPr id="4099" name="Picture 2" descr="C:\Documents and Settings\Admin\Рабочий стол\анимашки\0020.gif">
            <a:hlinkClick r:id="rId2" action="ppaction://hlinksldjump"/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714625" y="1571625"/>
            <a:ext cx="3784600" cy="43386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Правильно!!!</a:t>
            </a:r>
          </a:p>
        </p:txBody>
      </p:sp>
      <p:pic>
        <p:nvPicPr>
          <p:cNvPr id="31747" name="Picture 2" descr="C:\Documents and Settings\Admin\Рабочий стол\анимашки\0020.gif">
            <a:hlinkClick r:id="rId2" action="ppaction://hlinksldjump"/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571750" y="1428750"/>
            <a:ext cx="3981450" cy="45624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Неправильно!</a:t>
            </a:r>
          </a:p>
        </p:txBody>
      </p:sp>
      <p:pic>
        <p:nvPicPr>
          <p:cNvPr id="32771" name="Picture 2" descr="C:\Documents and Settings\Admin\Рабочий стол\анимашки\0031.gif">
            <a:hlinkClick r:id="rId2" action="ppaction://hlinksldjump"/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571750" y="1857375"/>
            <a:ext cx="4875213" cy="3984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CCCCFF"/>
                </a:solidFill>
              </a:rPr>
              <a:t>Второй тур</a:t>
            </a:r>
            <a:br>
              <a:rPr lang="ru-RU" smtClean="0">
                <a:solidFill>
                  <a:srgbClr val="CCCCFF"/>
                </a:solidFill>
              </a:rPr>
            </a:br>
            <a:r>
              <a:rPr lang="ru-RU" smtClean="0">
                <a:solidFill>
                  <a:srgbClr val="CCCCFF"/>
                </a:solidFill>
              </a:rPr>
              <a:t>вопрос 1</a:t>
            </a:r>
          </a:p>
        </p:txBody>
      </p:sp>
      <p:sp>
        <p:nvSpPr>
          <p:cNvPr id="3379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1. Как обозначали железо в </a:t>
            </a:r>
            <a:r>
              <a:rPr lang="en-US" smtClean="0"/>
              <a:t>XVII</a:t>
            </a:r>
            <a:r>
              <a:rPr lang="ru-RU" smtClean="0"/>
              <a:t> веке?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А. </a:t>
            </a:r>
            <a:r>
              <a:rPr lang="ru-RU" smtClean="0">
                <a:hlinkClick r:id="rId2" action="ppaction://hlinksldjump"/>
              </a:rPr>
              <a:t>Серпом крестьянина.</a:t>
            </a:r>
            <a:endParaRPr lang="ru-RU" smtClean="0"/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В. </a:t>
            </a:r>
            <a:r>
              <a:rPr lang="ru-RU" smtClean="0">
                <a:hlinkClick r:id="rId2" action="ppaction://hlinksldjump"/>
              </a:rPr>
              <a:t>Ковшом</a:t>
            </a:r>
            <a:endParaRPr lang="ru-RU" smtClean="0"/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С. </a:t>
            </a:r>
            <a:r>
              <a:rPr lang="ru-RU" smtClean="0">
                <a:hlinkClick r:id="rId2" action="ppaction://hlinksldjump"/>
              </a:rPr>
              <a:t>Булавой воина.</a:t>
            </a:r>
            <a:endParaRPr lang="ru-RU" smtClean="0"/>
          </a:p>
          <a:p>
            <a:pPr marL="514350" indent="-514350" eaLnBrk="1" hangingPunct="1">
              <a:buFont typeface="Arial" charset="0"/>
              <a:buNone/>
            </a:pPr>
            <a:r>
              <a:rPr lang="en-US" smtClean="0"/>
              <a:t>D</a:t>
            </a:r>
            <a:r>
              <a:rPr lang="ru-RU" smtClean="0"/>
              <a:t>. </a:t>
            </a:r>
            <a:r>
              <a:rPr lang="ru-RU" smtClean="0">
                <a:hlinkClick r:id="rId3" action="ppaction://hlinksldjump"/>
              </a:rPr>
              <a:t>Щитом и копьем Марса.</a:t>
            </a:r>
            <a:endParaRPr lang="ru-RU" smtClean="0"/>
          </a:p>
        </p:txBody>
      </p:sp>
      <p:sp>
        <p:nvSpPr>
          <p:cNvPr id="4" name="Стрелка вправо 3"/>
          <p:cNvSpPr/>
          <p:nvPr/>
        </p:nvSpPr>
        <p:spPr>
          <a:xfrm>
            <a:off x="6429375" y="5286375"/>
            <a:ext cx="2428875" cy="1000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hlinkClick r:id="rId4" action="ppaction://hlinksldjump"/>
              </a:rPr>
              <a:t>Следующий вопрос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Правильно!!!</a:t>
            </a:r>
          </a:p>
        </p:txBody>
      </p:sp>
      <p:pic>
        <p:nvPicPr>
          <p:cNvPr id="34819" name="Picture 2" descr="C:\Documents and Settings\Admin\Рабочий стол\анимашки\0009.gif">
            <a:hlinkClick r:id="rId2" action="ppaction://hlinksldjump"/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928938" y="1973263"/>
            <a:ext cx="2928937" cy="33686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Неправильно!</a:t>
            </a:r>
          </a:p>
        </p:txBody>
      </p:sp>
      <p:pic>
        <p:nvPicPr>
          <p:cNvPr id="35843" name="Picture 2" descr="C:\Documents and Settings\Admin\Рабочий стол\анимашки\0070.gif">
            <a:hlinkClick r:id="rId2" action="ppaction://hlinksldjump"/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28775" y="1906588"/>
            <a:ext cx="5886450" cy="39147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CCCCFF"/>
                </a:solidFill>
              </a:rPr>
              <a:t>Второй тур</a:t>
            </a:r>
            <a:br>
              <a:rPr lang="ru-RU" smtClean="0">
                <a:solidFill>
                  <a:srgbClr val="CCCCFF"/>
                </a:solidFill>
              </a:rPr>
            </a:br>
            <a:r>
              <a:rPr lang="ru-RU" smtClean="0">
                <a:solidFill>
                  <a:srgbClr val="CCCCFF"/>
                </a:solidFill>
              </a:rPr>
              <a:t>вопрос 2</a:t>
            </a:r>
          </a:p>
        </p:txBody>
      </p:sp>
      <p:sp>
        <p:nvSpPr>
          <p:cNvPr id="368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2. Продолжите строки Анны Ахматовой: </a:t>
            </a:r>
            <a:endParaRPr lang="en-US" smtClean="0"/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«На рукомойнике моем позеленела…»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А. </a:t>
            </a:r>
            <a:r>
              <a:rPr lang="ru-RU" smtClean="0">
                <a:hlinkClick r:id="rId2" action="ppaction://hlinksldjump"/>
              </a:rPr>
              <a:t>Трава.</a:t>
            </a:r>
            <a:endParaRPr lang="ru-RU" smtClean="0"/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В. </a:t>
            </a:r>
            <a:r>
              <a:rPr lang="ru-RU" smtClean="0">
                <a:hlinkClick r:id="rId2" action="ppaction://hlinksldjump"/>
              </a:rPr>
              <a:t>Лягушка.</a:t>
            </a:r>
            <a:endParaRPr lang="ru-RU" smtClean="0"/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С. </a:t>
            </a:r>
            <a:r>
              <a:rPr lang="ru-RU" smtClean="0">
                <a:hlinkClick r:id="rId3" action="ppaction://hlinksldjump"/>
              </a:rPr>
              <a:t>Медь.</a:t>
            </a:r>
            <a:endParaRPr lang="ru-RU" smtClean="0"/>
          </a:p>
          <a:p>
            <a:pPr marL="514350" indent="-514350" eaLnBrk="1" hangingPunct="1">
              <a:buFont typeface="Arial" charset="0"/>
              <a:buNone/>
            </a:pPr>
            <a:r>
              <a:rPr lang="en-US" smtClean="0"/>
              <a:t>D</a:t>
            </a:r>
            <a:r>
              <a:rPr lang="ru-RU" smtClean="0"/>
              <a:t>. </a:t>
            </a:r>
            <a:r>
              <a:rPr lang="ru-RU" smtClean="0">
                <a:hlinkClick r:id="rId2" action="ppaction://hlinksldjump"/>
              </a:rPr>
              <a:t>Соль.</a:t>
            </a:r>
            <a:endParaRPr lang="ru-RU" smtClean="0"/>
          </a:p>
        </p:txBody>
      </p:sp>
      <p:sp>
        <p:nvSpPr>
          <p:cNvPr id="4" name="Стрелка вправо 3"/>
          <p:cNvSpPr/>
          <p:nvPr/>
        </p:nvSpPr>
        <p:spPr>
          <a:xfrm>
            <a:off x="6429375" y="5286375"/>
            <a:ext cx="2428875" cy="1000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hlinkClick r:id="rId4" action="ppaction://hlinksldjump"/>
              </a:rPr>
              <a:t>Следующий вопрос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Правильно!!!</a:t>
            </a:r>
          </a:p>
        </p:txBody>
      </p:sp>
      <p:pic>
        <p:nvPicPr>
          <p:cNvPr id="37891" name="Picture 2" descr="C:\Documents and Settings\Admin\Рабочий стол\анимашки\0009.gif">
            <a:hlinkClick r:id="rId2" action="ppaction://hlinksldjump"/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765425" y="1785938"/>
            <a:ext cx="3235325" cy="37211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Неправильно!</a:t>
            </a:r>
          </a:p>
        </p:txBody>
      </p:sp>
      <p:pic>
        <p:nvPicPr>
          <p:cNvPr id="38915" name="Picture 2" descr="C:\Documents and Settings\Admin\Рабочий стол\анимашки\0070.gif">
            <a:hlinkClick r:id="rId2" action="ppaction://hlinksldjump"/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28775" y="1906588"/>
            <a:ext cx="5886450" cy="39147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CCCCFF"/>
                </a:solidFill>
              </a:rPr>
              <a:t>Второй тур</a:t>
            </a:r>
            <a:br>
              <a:rPr lang="ru-RU" smtClean="0">
                <a:solidFill>
                  <a:srgbClr val="CCCCFF"/>
                </a:solidFill>
              </a:rPr>
            </a:br>
            <a:r>
              <a:rPr lang="ru-RU" smtClean="0">
                <a:solidFill>
                  <a:srgbClr val="CCCCFF"/>
                </a:solidFill>
              </a:rPr>
              <a:t>вопрос 3</a:t>
            </a:r>
          </a:p>
        </p:txBody>
      </p:sp>
      <p:sp>
        <p:nvSpPr>
          <p:cNvPr id="399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3. Местоимения спрятаны в названии металла: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А. </a:t>
            </a:r>
            <a:r>
              <a:rPr lang="ru-RU" smtClean="0">
                <a:hlinkClick r:id="rId2" action="ppaction://hlinksldjump"/>
              </a:rPr>
              <a:t>Эрбий.</a:t>
            </a:r>
            <a:endParaRPr lang="ru-RU" smtClean="0"/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В. </a:t>
            </a:r>
            <a:r>
              <a:rPr lang="ru-RU" smtClean="0">
                <a:hlinkClick r:id="rId3" action="ppaction://hlinksldjump"/>
              </a:rPr>
              <a:t>Плутоний.</a:t>
            </a:r>
            <a:endParaRPr lang="ru-RU" smtClean="0"/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С. </a:t>
            </a:r>
            <a:r>
              <a:rPr lang="ru-RU" smtClean="0">
                <a:hlinkClick r:id="rId2" action="ppaction://hlinksldjump"/>
              </a:rPr>
              <a:t>Тулий.</a:t>
            </a:r>
            <a:endParaRPr lang="ru-RU" smtClean="0"/>
          </a:p>
          <a:p>
            <a:pPr marL="514350" indent="-514350" eaLnBrk="1" hangingPunct="1">
              <a:buFont typeface="Arial" charset="0"/>
              <a:buNone/>
            </a:pPr>
            <a:r>
              <a:rPr lang="en-US" smtClean="0"/>
              <a:t>D</a:t>
            </a:r>
            <a:r>
              <a:rPr lang="ru-RU" smtClean="0"/>
              <a:t>. </a:t>
            </a:r>
            <a:r>
              <a:rPr lang="ru-RU" smtClean="0">
                <a:hlinkClick r:id="rId2" action="ppaction://hlinksldjump"/>
              </a:rPr>
              <a:t>Уран.</a:t>
            </a:r>
            <a:endParaRPr lang="ru-RU" smtClean="0"/>
          </a:p>
        </p:txBody>
      </p:sp>
      <p:sp>
        <p:nvSpPr>
          <p:cNvPr id="4" name="Стрелка вправо 3"/>
          <p:cNvSpPr/>
          <p:nvPr/>
        </p:nvSpPr>
        <p:spPr>
          <a:xfrm>
            <a:off x="6429375" y="5286375"/>
            <a:ext cx="2428875" cy="1000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hlinkClick r:id="rId4" action="ppaction://hlinksldjump"/>
              </a:rPr>
              <a:t>Следующий вопрос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Правильно!!!</a:t>
            </a:r>
          </a:p>
        </p:txBody>
      </p:sp>
      <p:pic>
        <p:nvPicPr>
          <p:cNvPr id="40963" name="Picture 2" descr="C:\Documents and Settings\Admin\Рабочий стол\анимашки\0009.gif">
            <a:hlinkClick r:id="rId2" action="ppaction://hlinksldjump"/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857500" y="1714500"/>
            <a:ext cx="3368675" cy="3873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Неправильно!</a:t>
            </a:r>
          </a:p>
        </p:txBody>
      </p:sp>
      <p:pic>
        <p:nvPicPr>
          <p:cNvPr id="5123" name="Picture 2" descr="C:\Documents and Settings\Admin\Рабочий стол\анимашки\0031.gif">
            <a:hlinkClick r:id="rId2" action="ppaction://hlinksldjump"/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151063" y="1571625"/>
            <a:ext cx="4564062" cy="37322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Неправильно!</a:t>
            </a:r>
          </a:p>
        </p:txBody>
      </p:sp>
      <p:pic>
        <p:nvPicPr>
          <p:cNvPr id="41987" name="Picture 2" descr="C:\Documents and Settings\Admin\Рабочий стол\анимашки\0070.gif">
            <a:hlinkClick r:id="rId2" action="ppaction://hlinksldjump"/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28775" y="1906588"/>
            <a:ext cx="5886450" cy="39147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CCCCFF"/>
                </a:solidFill>
              </a:rPr>
              <a:t>Второй тур</a:t>
            </a:r>
            <a:br>
              <a:rPr lang="ru-RU" smtClean="0">
                <a:solidFill>
                  <a:srgbClr val="CCCCFF"/>
                </a:solidFill>
              </a:rPr>
            </a:br>
            <a:r>
              <a:rPr lang="ru-RU" smtClean="0">
                <a:solidFill>
                  <a:srgbClr val="CCCCFF"/>
                </a:solidFill>
              </a:rPr>
              <a:t>вопрос 4</a:t>
            </a:r>
          </a:p>
        </p:txBody>
      </p:sp>
      <p:sp>
        <p:nvSpPr>
          <p:cNvPr id="4301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4. Для регенерации выдыхаемого космонавтом газа используют: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А. </a:t>
            </a:r>
            <a:r>
              <a:rPr lang="ru-RU" smtClean="0">
                <a:hlinkClick r:id="rId2" action="ppaction://hlinksldjump"/>
              </a:rPr>
              <a:t>Растения.</a:t>
            </a:r>
            <a:endParaRPr lang="ru-RU" smtClean="0"/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В. </a:t>
            </a:r>
            <a:r>
              <a:rPr lang="ru-RU" smtClean="0">
                <a:hlinkClick r:id="rId3" action="ppaction://hlinksldjump"/>
              </a:rPr>
              <a:t>Пероксид калия.</a:t>
            </a:r>
            <a:endParaRPr lang="ru-RU" smtClean="0"/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С. </a:t>
            </a:r>
            <a:r>
              <a:rPr lang="ru-RU" smtClean="0">
                <a:hlinkClick r:id="rId2" action="ppaction://hlinksldjump"/>
              </a:rPr>
              <a:t>Воду.</a:t>
            </a:r>
            <a:endParaRPr lang="ru-RU" smtClean="0"/>
          </a:p>
          <a:p>
            <a:pPr marL="514350" indent="-514350" eaLnBrk="1" hangingPunct="1">
              <a:buFont typeface="Arial" charset="0"/>
              <a:buNone/>
            </a:pPr>
            <a:r>
              <a:rPr lang="en-US" smtClean="0"/>
              <a:t>D</a:t>
            </a:r>
            <a:r>
              <a:rPr lang="ru-RU" smtClean="0"/>
              <a:t>. </a:t>
            </a:r>
            <a:r>
              <a:rPr lang="ru-RU" smtClean="0">
                <a:hlinkClick r:id="rId2" action="ppaction://hlinksldjump"/>
              </a:rPr>
              <a:t>Аммиак.</a:t>
            </a:r>
            <a:endParaRPr lang="ru-RU" smtClean="0"/>
          </a:p>
        </p:txBody>
      </p:sp>
      <p:sp>
        <p:nvSpPr>
          <p:cNvPr id="4" name="Стрелка вправо 3"/>
          <p:cNvSpPr/>
          <p:nvPr/>
        </p:nvSpPr>
        <p:spPr>
          <a:xfrm>
            <a:off x="6429375" y="5286375"/>
            <a:ext cx="2428875" cy="1000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hlinkClick r:id="rId4" action="ppaction://hlinksldjump"/>
              </a:rPr>
              <a:t>Следующий вопрос</a:t>
            </a: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Правильно!!!</a:t>
            </a:r>
          </a:p>
        </p:txBody>
      </p:sp>
      <p:pic>
        <p:nvPicPr>
          <p:cNvPr id="44035" name="Picture 2" descr="C:\Documents and Settings\Admin\Рабочий стол\анимашки\0009.gif">
            <a:hlinkClick r:id="rId2" action="ppaction://hlinksldjump"/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889250" y="1928813"/>
            <a:ext cx="3168650" cy="36433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Неправильно!</a:t>
            </a:r>
          </a:p>
        </p:txBody>
      </p:sp>
      <p:pic>
        <p:nvPicPr>
          <p:cNvPr id="45059" name="Picture 2" descr="C:\Documents and Settings\Admin\Рабочий стол\анимашки\0070.gif">
            <a:hlinkClick r:id="rId2" action="ppaction://hlinksldjump"/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28775" y="1906588"/>
            <a:ext cx="5886450" cy="39147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CCCCFF"/>
                </a:solidFill>
              </a:rPr>
              <a:t>Второй тур</a:t>
            </a:r>
            <a:br>
              <a:rPr lang="ru-RU" smtClean="0">
                <a:solidFill>
                  <a:srgbClr val="CCCCFF"/>
                </a:solidFill>
              </a:rPr>
            </a:br>
            <a:r>
              <a:rPr lang="ru-RU" smtClean="0">
                <a:solidFill>
                  <a:srgbClr val="CCCCFF"/>
                </a:solidFill>
              </a:rPr>
              <a:t>вопрос 5</a:t>
            </a:r>
          </a:p>
        </p:txBody>
      </p:sp>
      <p:sp>
        <p:nvSpPr>
          <p:cNvPr id="4608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5. Коррозию металлов останавливают: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А. </a:t>
            </a:r>
            <a:r>
              <a:rPr lang="ru-RU" smtClean="0">
                <a:hlinkClick r:id="rId2" action="ppaction://hlinksldjump"/>
              </a:rPr>
              <a:t>Катализаторы.</a:t>
            </a:r>
            <a:endParaRPr lang="ru-RU" smtClean="0"/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В. </a:t>
            </a:r>
            <a:r>
              <a:rPr lang="ru-RU" smtClean="0">
                <a:hlinkClick r:id="rId2" action="ppaction://hlinksldjump"/>
              </a:rPr>
              <a:t>Окислители.</a:t>
            </a:r>
            <a:endParaRPr lang="ru-RU" smtClean="0"/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С. </a:t>
            </a:r>
            <a:r>
              <a:rPr lang="ru-RU" smtClean="0">
                <a:hlinkClick r:id="rId3" action="ppaction://hlinksldjump"/>
              </a:rPr>
              <a:t>Ингибиторы.</a:t>
            </a:r>
            <a:endParaRPr lang="ru-RU" smtClean="0"/>
          </a:p>
          <a:p>
            <a:pPr marL="514350" indent="-514350" eaLnBrk="1" hangingPunct="1">
              <a:buFont typeface="Arial" charset="0"/>
              <a:buNone/>
            </a:pPr>
            <a:r>
              <a:rPr lang="en-US" smtClean="0"/>
              <a:t>D</a:t>
            </a:r>
            <a:r>
              <a:rPr lang="ru-RU" smtClean="0"/>
              <a:t>. </a:t>
            </a:r>
            <a:r>
              <a:rPr lang="ru-RU" smtClean="0">
                <a:hlinkClick r:id="rId2" action="ppaction://hlinksldjump"/>
              </a:rPr>
              <a:t>Ферменты.</a:t>
            </a:r>
            <a:endParaRPr lang="ru-RU" smtClean="0"/>
          </a:p>
        </p:txBody>
      </p:sp>
      <p:sp>
        <p:nvSpPr>
          <p:cNvPr id="4" name="Стрелка вправо 3"/>
          <p:cNvSpPr/>
          <p:nvPr/>
        </p:nvSpPr>
        <p:spPr>
          <a:xfrm>
            <a:off x="6429375" y="5286375"/>
            <a:ext cx="2428875" cy="1000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hlinkClick r:id="rId4" action="ppaction://hlinksldjump"/>
              </a:rPr>
              <a:t>Следующий вопрос</a:t>
            </a: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Правильно!!!</a:t>
            </a:r>
          </a:p>
        </p:txBody>
      </p:sp>
      <p:pic>
        <p:nvPicPr>
          <p:cNvPr id="47107" name="Picture 2" descr="C:\Documents and Settings\Admin\Рабочий стол\анимашки\0009.gif">
            <a:hlinkClick r:id="rId2" action="ppaction://hlinksldjump"/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857500" y="1785938"/>
            <a:ext cx="3540125" cy="40719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Неправильно!</a:t>
            </a:r>
          </a:p>
        </p:txBody>
      </p:sp>
      <p:pic>
        <p:nvPicPr>
          <p:cNvPr id="48131" name="Picture 2" descr="C:\Documents and Settings\Admin\Рабочий стол\анимашки\0070.gif">
            <a:hlinkClick r:id="rId2" action="ppaction://hlinksldjump"/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28775" y="1906588"/>
            <a:ext cx="5886450" cy="39147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CCCCFF"/>
                </a:solidFill>
              </a:rPr>
              <a:t>Второй тур</a:t>
            </a:r>
            <a:br>
              <a:rPr lang="ru-RU" smtClean="0">
                <a:solidFill>
                  <a:srgbClr val="CCCCFF"/>
                </a:solidFill>
              </a:rPr>
            </a:br>
            <a:r>
              <a:rPr lang="ru-RU" smtClean="0">
                <a:solidFill>
                  <a:srgbClr val="CCCCFF"/>
                </a:solidFill>
              </a:rPr>
              <a:t>вопрос 6</a:t>
            </a:r>
          </a:p>
        </p:txBody>
      </p:sp>
      <p:sp>
        <p:nvSpPr>
          <p:cNvPr id="4915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6. Жесткая вода содержит ионы: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А. </a:t>
            </a:r>
            <a:r>
              <a:rPr lang="en-US" smtClean="0">
                <a:hlinkClick r:id="rId2" action="ppaction://hlinksldjump"/>
              </a:rPr>
              <a:t>Na</a:t>
            </a:r>
            <a:r>
              <a:rPr lang="en-US" baseline="30000" smtClean="0">
                <a:hlinkClick r:id="rId2" action="ppaction://hlinksldjump"/>
              </a:rPr>
              <a:t>+</a:t>
            </a:r>
            <a:r>
              <a:rPr lang="ru-RU" smtClean="0">
                <a:hlinkClick r:id="rId2" action="ppaction://hlinksldjump"/>
              </a:rPr>
              <a:t> и</a:t>
            </a:r>
            <a:r>
              <a:rPr lang="en-US" smtClean="0">
                <a:hlinkClick r:id="rId2" action="ppaction://hlinksldjump"/>
              </a:rPr>
              <a:t>  K</a:t>
            </a:r>
            <a:r>
              <a:rPr lang="en-US" baseline="30000" smtClean="0">
                <a:hlinkClick r:id="rId2" action="ppaction://hlinksldjump"/>
              </a:rPr>
              <a:t>+</a:t>
            </a:r>
            <a:endParaRPr lang="ru-RU" baseline="30000" smtClean="0"/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В. </a:t>
            </a:r>
            <a:r>
              <a:rPr lang="en-US" smtClean="0">
                <a:hlinkClick r:id="rId3" action="ppaction://hlinksldjump"/>
              </a:rPr>
              <a:t>Ca</a:t>
            </a:r>
            <a:r>
              <a:rPr lang="en-US" baseline="30000" smtClean="0">
                <a:hlinkClick r:id="rId3" action="ppaction://hlinksldjump"/>
              </a:rPr>
              <a:t>2+ </a:t>
            </a:r>
            <a:r>
              <a:rPr lang="ru-RU" smtClean="0">
                <a:hlinkClick r:id="rId3" action="ppaction://hlinksldjump"/>
              </a:rPr>
              <a:t>и</a:t>
            </a:r>
            <a:r>
              <a:rPr lang="en-US" smtClean="0">
                <a:hlinkClick r:id="rId3" action="ppaction://hlinksldjump"/>
              </a:rPr>
              <a:t> Mg</a:t>
            </a:r>
            <a:r>
              <a:rPr lang="en-US" baseline="30000" smtClean="0">
                <a:hlinkClick r:id="rId3" action="ppaction://hlinksldjump"/>
              </a:rPr>
              <a:t>2+</a:t>
            </a:r>
            <a:endParaRPr lang="ru-RU" baseline="30000" smtClean="0"/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С.</a:t>
            </a:r>
            <a:r>
              <a:rPr lang="en-US" smtClean="0"/>
              <a:t> </a:t>
            </a:r>
            <a:r>
              <a:rPr lang="en-US" smtClean="0">
                <a:hlinkClick r:id="rId2" action="ppaction://hlinksldjump"/>
              </a:rPr>
              <a:t>Au</a:t>
            </a:r>
            <a:r>
              <a:rPr lang="en-US" baseline="30000" smtClean="0">
                <a:hlinkClick r:id="rId2" action="ppaction://hlinksldjump"/>
              </a:rPr>
              <a:t>+ </a:t>
            </a:r>
            <a:r>
              <a:rPr lang="en-US" smtClean="0">
                <a:hlinkClick r:id="rId2" action="ppaction://hlinksldjump"/>
              </a:rPr>
              <a:t> </a:t>
            </a:r>
            <a:r>
              <a:rPr lang="ru-RU" smtClean="0">
                <a:hlinkClick r:id="rId2" action="ppaction://hlinksldjump"/>
              </a:rPr>
              <a:t>и </a:t>
            </a:r>
            <a:r>
              <a:rPr lang="en-US" smtClean="0">
                <a:hlinkClick r:id="rId2" action="ppaction://hlinksldjump"/>
              </a:rPr>
              <a:t>Ag</a:t>
            </a:r>
            <a:r>
              <a:rPr lang="en-US" baseline="30000" smtClean="0">
                <a:hlinkClick r:id="rId2" action="ppaction://hlinksldjump"/>
              </a:rPr>
              <a:t>+</a:t>
            </a:r>
            <a:endParaRPr lang="ru-RU" baseline="30000" smtClean="0"/>
          </a:p>
          <a:p>
            <a:pPr marL="514350" indent="-514350" eaLnBrk="1" hangingPunct="1">
              <a:buFont typeface="Arial" charset="0"/>
              <a:buNone/>
            </a:pPr>
            <a:r>
              <a:rPr lang="en-US" smtClean="0"/>
              <a:t>D</a:t>
            </a:r>
            <a:r>
              <a:rPr lang="ru-RU" smtClean="0"/>
              <a:t>. </a:t>
            </a:r>
            <a:r>
              <a:rPr lang="en-US" smtClean="0">
                <a:hlinkClick r:id="rId2" action="ppaction://hlinksldjump"/>
              </a:rPr>
              <a:t>Cu</a:t>
            </a:r>
            <a:r>
              <a:rPr lang="en-US" baseline="30000" smtClean="0">
                <a:hlinkClick r:id="rId2" action="ppaction://hlinksldjump"/>
              </a:rPr>
              <a:t>2+ </a:t>
            </a:r>
            <a:r>
              <a:rPr lang="ru-RU" smtClean="0">
                <a:hlinkClick r:id="rId2" action="ppaction://hlinksldjump"/>
              </a:rPr>
              <a:t>и</a:t>
            </a:r>
            <a:r>
              <a:rPr lang="en-US" smtClean="0">
                <a:hlinkClick r:id="rId2" action="ppaction://hlinksldjump"/>
              </a:rPr>
              <a:t> K</a:t>
            </a:r>
            <a:r>
              <a:rPr lang="en-US" baseline="30000" smtClean="0">
                <a:hlinkClick r:id="rId2" action="ppaction://hlinksldjump"/>
              </a:rPr>
              <a:t>+</a:t>
            </a:r>
            <a:endParaRPr lang="ru-RU" baseline="30000" smtClean="0"/>
          </a:p>
        </p:txBody>
      </p:sp>
      <p:sp>
        <p:nvSpPr>
          <p:cNvPr id="4" name="Стрелка вправо 3"/>
          <p:cNvSpPr/>
          <p:nvPr/>
        </p:nvSpPr>
        <p:spPr>
          <a:xfrm>
            <a:off x="6429375" y="5286375"/>
            <a:ext cx="2428875" cy="1000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hlinkClick r:id="rId4" action="ppaction://hlinksldjump"/>
              </a:rPr>
              <a:t>Следующий вопрос</a:t>
            </a:r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Правильно!!!</a:t>
            </a:r>
          </a:p>
        </p:txBody>
      </p:sp>
      <p:pic>
        <p:nvPicPr>
          <p:cNvPr id="50179" name="Picture 2" descr="C:\Documents and Settings\Admin\Рабочий стол\анимашки\0009.gif">
            <a:hlinkClick r:id="rId2" action="ppaction://hlinksldjump"/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703513" y="1714500"/>
            <a:ext cx="3540125" cy="40719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Неправильно!</a:t>
            </a:r>
          </a:p>
        </p:txBody>
      </p:sp>
      <p:pic>
        <p:nvPicPr>
          <p:cNvPr id="51203" name="Picture 2" descr="C:\Documents and Settings\Admin\Рабочий стол\анимашки\0070.gif">
            <a:hlinkClick r:id="rId2" action="ppaction://hlinksldjump"/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28775" y="1906588"/>
            <a:ext cx="5886450" cy="39147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CCCCFF"/>
                </a:solidFill>
              </a:rPr>
              <a:t>Первый тур</a:t>
            </a:r>
            <a:br>
              <a:rPr lang="ru-RU" smtClean="0">
                <a:solidFill>
                  <a:srgbClr val="CCCCFF"/>
                </a:solidFill>
              </a:rPr>
            </a:br>
            <a:r>
              <a:rPr lang="ru-RU" smtClean="0">
                <a:solidFill>
                  <a:srgbClr val="CCCCFF"/>
                </a:solidFill>
              </a:rPr>
              <a:t>вопрос 2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     Мы читаем книги, газеты, учебники. Назовите металлы, входящие в состав сплава для изготовления типографского шрифта.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А. </a:t>
            </a:r>
            <a:r>
              <a:rPr lang="ru-RU" smtClean="0">
                <a:hlinkClick r:id="rId2" action="ppaction://hlinksldjump"/>
              </a:rPr>
              <a:t>Свинец и олово.</a:t>
            </a:r>
            <a:endParaRPr lang="ru-RU" smtClean="0"/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В. </a:t>
            </a:r>
            <a:r>
              <a:rPr lang="ru-RU" smtClean="0">
                <a:hlinkClick r:id="rId3" action="ppaction://hlinksldjump"/>
              </a:rPr>
              <a:t>Барий и калий.</a:t>
            </a:r>
            <a:endParaRPr lang="ru-RU" smtClean="0"/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С.</a:t>
            </a:r>
            <a:r>
              <a:rPr lang="ru-RU" smtClean="0">
                <a:hlinkClick r:id="rId3" action="ppaction://hlinksldjump"/>
              </a:rPr>
              <a:t>Железо и медь.</a:t>
            </a:r>
            <a:endParaRPr lang="ru-RU" smtClean="0"/>
          </a:p>
          <a:p>
            <a:pPr marL="514350" indent="-514350" eaLnBrk="1" hangingPunct="1">
              <a:buFont typeface="Arial" charset="0"/>
              <a:buNone/>
            </a:pPr>
            <a:r>
              <a:rPr lang="en-US" smtClean="0"/>
              <a:t>D</a:t>
            </a:r>
            <a:r>
              <a:rPr lang="ru-RU" smtClean="0"/>
              <a:t>. </a:t>
            </a:r>
            <a:r>
              <a:rPr lang="ru-RU" smtClean="0">
                <a:hlinkClick r:id="rId3" action="ppaction://hlinksldjump"/>
              </a:rPr>
              <a:t>Цинк и магний.</a:t>
            </a:r>
            <a:endParaRPr lang="ru-RU" smtClean="0"/>
          </a:p>
        </p:txBody>
      </p:sp>
      <p:sp>
        <p:nvSpPr>
          <p:cNvPr id="4" name="Стрелка вправо 3"/>
          <p:cNvSpPr/>
          <p:nvPr/>
        </p:nvSpPr>
        <p:spPr>
          <a:xfrm>
            <a:off x="6429375" y="5286375"/>
            <a:ext cx="2428875" cy="1000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hlinkClick r:id="rId4" action="ppaction://hlinksldjump"/>
              </a:rPr>
              <a:t>Следующий вопрос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CCCCFF"/>
                </a:solidFill>
              </a:rPr>
              <a:t>Второй тур</a:t>
            </a:r>
            <a:br>
              <a:rPr lang="ru-RU" smtClean="0">
                <a:solidFill>
                  <a:srgbClr val="CCCCFF"/>
                </a:solidFill>
              </a:rPr>
            </a:br>
            <a:r>
              <a:rPr lang="ru-RU" smtClean="0">
                <a:solidFill>
                  <a:srgbClr val="CCCCFF"/>
                </a:solidFill>
              </a:rPr>
              <a:t>вопрос 7</a:t>
            </a:r>
          </a:p>
        </p:txBody>
      </p:sp>
      <p:sp>
        <p:nvSpPr>
          <p:cNvPr id="5222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7. Способ получения металлов, который отражает уравнение реакции </a:t>
            </a:r>
            <a:r>
              <a:rPr lang="en-US" smtClean="0"/>
              <a:t> Cr</a:t>
            </a:r>
            <a:r>
              <a:rPr lang="en-US" baseline="-25000" smtClean="0"/>
              <a:t>2</a:t>
            </a:r>
            <a:r>
              <a:rPr lang="en-US" smtClean="0"/>
              <a:t>O</a:t>
            </a:r>
            <a:r>
              <a:rPr lang="en-US" baseline="-25000" smtClean="0"/>
              <a:t>3 </a:t>
            </a:r>
            <a:r>
              <a:rPr lang="en-US" smtClean="0"/>
              <a:t>+ 2Al = Al</a:t>
            </a:r>
            <a:r>
              <a:rPr lang="en-US" baseline="-25000" smtClean="0"/>
              <a:t>2</a:t>
            </a:r>
            <a:r>
              <a:rPr lang="en-US" smtClean="0"/>
              <a:t>O</a:t>
            </a:r>
            <a:r>
              <a:rPr lang="en-US" baseline="-25000" smtClean="0"/>
              <a:t>3</a:t>
            </a:r>
            <a:r>
              <a:rPr lang="en-US" smtClean="0"/>
              <a:t> + 2Cr</a:t>
            </a:r>
            <a:r>
              <a:rPr lang="ru-RU" smtClean="0"/>
              <a:t>, называется: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А. </a:t>
            </a:r>
            <a:r>
              <a:rPr lang="ru-RU" smtClean="0">
                <a:hlinkClick r:id="rId2" action="ppaction://hlinksldjump"/>
              </a:rPr>
              <a:t>Кристаллизация.</a:t>
            </a:r>
            <a:endParaRPr lang="ru-RU" smtClean="0"/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В. </a:t>
            </a:r>
            <a:r>
              <a:rPr lang="ru-RU" smtClean="0">
                <a:hlinkClick r:id="rId2" action="ppaction://hlinksldjump"/>
              </a:rPr>
              <a:t>Стерилизация.</a:t>
            </a:r>
            <a:endParaRPr lang="ru-RU" smtClean="0"/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С. </a:t>
            </a:r>
            <a:r>
              <a:rPr lang="ru-RU" smtClean="0">
                <a:hlinkClick r:id="rId2" action="ppaction://hlinksldjump"/>
              </a:rPr>
              <a:t>Гидролиз.</a:t>
            </a:r>
            <a:endParaRPr lang="ru-RU" smtClean="0"/>
          </a:p>
          <a:p>
            <a:pPr marL="514350" indent="-514350" eaLnBrk="1" hangingPunct="1">
              <a:buFont typeface="Arial" charset="0"/>
              <a:buNone/>
            </a:pPr>
            <a:r>
              <a:rPr lang="en-US" smtClean="0"/>
              <a:t>D</a:t>
            </a:r>
            <a:r>
              <a:rPr lang="ru-RU" smtClean="0"/>
              <a:t>. </a:t>
            </a:r>
            <a:r>
              <a:rPr lang="ru-RU" smtClean="0">
                <a:hlinkClick r:id="rId3" action="ppaction://hlinksldjump"/>
              </a:rPr>
              <a:t>Алюминотермия.</a:t>
            </a:r>
            <a:endParaRPr lang="ru-RU" smtClean="0"/>
          </a:p>
        </p:txBody>
      </p:sp>
      <p:sp>
        <p:nvSpPr>
          <p:cNvPr id="4" name="Стрелка вправо 3"/>
          <p:cNvSpPr/>
          <p:nvPr/>
        </p:nvSpPr>
        <p:spPr>
          <a:xfrm>
            <a:off x="6429375" y="5286375"/>
            <a:ext cx="2428875" cy="1000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hlinkClick r:id="rId4" action="ppaction://hlinksldjump"/>
              </a:rPr>
              <a:t>Следующий вопрос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Правильно!!!</a:t>
            </a:r>
          </a:p>
        </p:txBody>
      </p:sp>
      <p:pic>
        <p:nvPicPr>
          <p:cNvPr id="53251" name="Picture 2" descr="C:\Documents and Settings\Admin\Рабочий стол\анимашки\0009.gif">
            <a:hlinkClick r:id="rId2" action="ppaction://hlinksldjump"/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952750" y="2000250"/>
            <a:ext cx="3262313" cy="3752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Неправильно!</a:t>
            </a:r>
          </a:p>
        </p:txBody>
      </p:sp>
      <p:pic>
        <p:nvPicPr>
          <p:cNvPr id="54275" name="Picture 2" descr="C:\Documents and Settings\Admin\Рабочий стол\анимашки\0070.gif">
            <a:hlinkClick r:id="rId2" action="ppaction://hlinksldjump"/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28775" y="1906588"/>
            <a:ext cx="5886450" cy="39147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CCCCFF"/>
                </a:solidFill>
              </a:rPr>
              <a:t>Второй тур</a:t>
            </a:r>
            <a:br>
              <a:rPr lang="ru-RU" smtClean="0">
                <a:solidFill>
                  <a:srgbClr val="CCCCFF"/>
                </a:solidFill>
              </a:rPr>
            </a:br>
            <a:r>
              <a:rPr lang="ru-RU" smtClean="0">
                <a:solidFill>
                  <a:srgbClr val="CCCCFF"/>
                </a:solidFill>
              </a:rPr>
              <a:t>вопрос 8</a:t>
            </a:r>
          </a:p>
        </p:txBody>
      </p:sp>
      <p:sp>
        <p:nvSpPr>
          <p:cNvPr id="552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8. На Курильских островах есть вулкан, который носит имя: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А. </a:t>
            </a:r>
            <a:r>
              <a:rPr lang="ru-RU" smtClean="0">
                <a:hlinkClick r:id="rId2" action="ppaction://hlinksldjump"/>
              </a:rPr>
              <a:t>Бекетова.</a:t>
            </a:r>
            <a:endParaRPr lang="ru-RU" smtClean="0"/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В</a:t>
            </a:r>
            <a:r>
              <a:rPr lang="ru-RU" smtClean="0">
                <a:hlinkClick r:id="rId2" action="ppaction://hlinksldjump"/>
              </a:rPr>
              <a:t>. Дэви.</a:t>
            </a:r>
            <a:endParaRPr lang="ru-RU" smtClean="0"/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С. </a:t>
            </a:r>
            <a:r>
              <a:rPr lang="ru-RU" smtClean="0">
                <a:hlinkClick r:id="rId2" action="ppaction://hlinksldjump"/>
              </a:rPr>
              <a:t>Лавуазье.</a:t>
            </a:r>
            <a:endParaRPr lang="ru-RU" smtClean="0"/>
          </a:p>
          <a:p>
            <a:pPr marL="514350" indent="-514350" eaLnBrk="1" hangingPunct="1">
              <a:buFont typeface="Arial" charset="0"/>
              <a:buNone/>
            </a:pPr>
            <a:r>
              <a:rPr lang="en-US" smtClean="0"/>
              <a:t>D</a:t>
            </a:r>
            <a:r>
              <a:rPr lang="ru-RU" smtClean="0"/>
              <a:t>. </a:t>
            </a:r>
            <a:r>
              <a:rPr lang="ru-RU" smtClean="0">
                <a:hlinkClick r:id="rId3" action="ppaction://hlinksldjump"/>
              </a:rPr>
              <a:t>Менделеева.</a:t>
            </a:r>
            <a:endParaRPr lang="ru-RU" smtClean="0"/>
          </a:p>
        </p:txBody>
      </p:sp>
      <p:sp>
        <p:nvSpPr>
          <p:cNvPr id="4" name="Стрелка вправо 3"/>
          <p:cNvSpPr/>
          <p:nvPr/>
        </p:nvSpPr>
        <p:spPr>
          <a:xfrm>
            <a:off x="6429375" y="5286375"/>
            <a:ext cx="2428875" cy="1000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hlinkClick r:id="rId4" action="ppaction://hlinksldjump"/>
              </a:rPr>
              <a:t>Следующий вопрос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Правильно!!!</a:t>
            </a:r>
          </a:p>
        </p:txBody>
      </p:sp>
      <p:pic>
        <p:nvPicPr>
          <p:cNvPr id="56323" name="Picture 2" descr="C:\Documents and Settings\Admin\Рабочий стол\анимашки\0009.gif">
            <a:hlinkClick r:id="rId2" action="ppaction://hlinksldjump"/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827338" y="1857375"/>
            <a:ext cx="3416300" cy="39290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Неправильно!</a:t>
            </a:r>
          </a:p>
        </p:txBody>
      </p:sp>
      <p:pic>
        <p:nvPicPr>
          <p:cNvPr id="57347" name="Picture 2" descr="C:\Documents and Settings\Admin\Рабочий стол\анимашки\0070.gif">
            <a:hlinkClick r:id="rId2" action="ppaction://hlinksldjump"/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28775" y="1906588"/>
            <a:ext cx="5886450" cy="39147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CCCCFF"/>
                </a:solidFill>
              </a:rPr>
              <a:t>Второй тур</a:t>
            </a:r>
            <a:br>
              <a:rPr lang="ru-RU" smtClean="0">
                <a:solidFill>
                  <a:srgbClr val="CCCCFF"/>
                </a:solidFill>
              </a:rPr>
            </a:br>
            <a:r>
              <a:rPr lang="ru-RU" smtClean="0">
                <a:solidFill>
                  <a:srgbClr val="CCCCFF"/>
                </a:solidFill>
              </a:rPr>
              <a:t>вопрос 9</a:t>
            </a:r>
          </a:p>
        </p:txBody>
      </p:sp>
      <p:sp>
        <p:nvSpPr>
          <p:cNvPr id="583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9. Наиболее важный фактор, влияющий на металлические свойства химических элементов: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А. </a:t>
            </a:r>
            <a:r>
              <a:rPr lang="ru-RU" smtClean="0">
                <a:hlinkClick r:id="rId2" action="ppaction://hlinksldjump"/>
              </a:rPr>
              <a:t>Число нейтронов.</a:t>
            </a:r>
            <a:endParaRPr lang="ru-RU" smtClean="0"/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В. </a:t>
            </a:r>
            <a:r>
              <a:rPr lang="ru-RU" smtClean="0">
                <a:hlinkClick r:id="rId2" action="ppaction://hlinksldjump"/>
              </a:rPr>
              <a:t>Заряд ядра.</a:t>
            </a:r>
            <a:endParaRPr lang="ru-RU" smtClean="0"/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С. </a:t>
            </a:r>
            <a:r>
              <a:rPr lang="ru-RU" smtClean="0">
                <a:hlinkClick r:id="rId3" action="ppaction://hlinksldjump"/>
              </a:rPr>
              <a:t>Радиус атома.</a:t>
            </a:r>
            <a:endParaRPr lang="ru-RU" smtClean="0"/>
          </a:p>
          <a:p>
            <a:pPr marL="514350" indent="-514350" eaLnBrk="1" hangingPunct="1">
              <a:buFont typeface="Arial" charset="0"/>
              <a:buNone/>
            </a:pPr>
            <a:r>
              <a:rPr lang="en-US" smtClean="0"/>
              <a:t>D</a:t>
            </a:r>
            <a:r>
              <a:rPr lang="ru-RU" smtClean="0"/>
              <a:t>. </a:t>
            </a:r>
            <a:r>
              <a:rPr lang="ru-RU" smtClean="0">
                <a:hlinkClick r:id="rId2" action="ppaction://hlinksldjump"/>
              </a:rPr>
              <a:t>Спин электрона.</a:t>
            </a:r>
            <a:endParaRPr lang="ru-RU" smtClean="0"/>
          </a:p>
        </p:txBody>
      </p:sp>
      <p:sp>
        <p:nvSpPr>
          <p:cNvPr id="4" name="Стрелка вправо 3"/>
          <p:cNvSpPr/>
          <p:nvPr/>
        </p:nvSpPr>
        <p:spPr>
          <a:xfrm>
            <a:off x="6429375" y="5286375"/>
            <a:ext cx="2428875" cy="1000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hlinkClick r:id="rId4" action="ppaction://hlinksldjump"/>
              </a:rPr>
              <a:t>Следующий вопрос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Правильно!!!</a:t>
            </a:r>
          </a:p>
        </p:txBody>
      </p:sp>
      <p:pic>
        <p:nvPicPr>
          <p:cNvPr id="59395" name="Picture 2" descr="C:\Documents and Settings\Admin\Рабочий стол\анимашки\0009.gif">
            <a:hlinkClick r:id="rId2" action="ppaction://hlinksldjump"/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641600" y="1643063"/>
            <a:ext cx="3644900" cy="41925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Неправильно!</a:t>
            </a:r>
          </a:p>
        </p:txBody>
      </p:sp>
      <p:pic>
        <p:nvPicPr>
          <p:cNvPr id="60419" name="Picture 2" descr="C:\Documents and Settings\Admin\Рабочий стол\анимашки\0070.gif">
            <a:hlinkClick r:id="rId2" action="ppaction://hlinksldjump"/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28775" y="1906588"/>
            <a:ext cx="5886450" cy="39147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CCCCFF"/>
                </a:solidFill>
              </a:rPr>
              <a:t>Второй тур</a:t>
            </a:r>
            <a:br>
              <a:rPr lang="ru-RU" smtClean="0">
                <a:solidFill>
                  <a:srgbClr val="CCCCFF"/>
                </a:solidFill>
              </a:rPr>
            </a:br>
            <a:r>
              <a:rPr lang="ru-RU" smtClean="0">
                <a:solidFill>
                  <a:srgbClr val="CCCCFF"/>
                </a:solidFill>
              </a:rPr>
              <a:t>вопрос 10</a:t>
            </a:r>
          </a:p>
        </p:txBody>
      </p:sp>
      <p:sp>
        <p:nvSpPr>
          <p:cNvPr id="614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10. Какие металлы, кроме железа, обладают магнитными свойствами?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А. </a:t>
            </a:r>
            <a:r>
              <a:rPr lang="ru-RU" smtClean="0">
                <a:hlinkClick r:id="rId2" action="ppaction://hlinksldjump"/>
              </a:rPr>
              <a:t>Калий и медь.</a:t>
            </a:r>
            <a:endParaRPr lang="ru-RU" smtClean="0"/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В. </a:t>
            </a:r>
            <a:r>
              <a:rPr lang="ru-RU" smtClean="0">
                <a:hlinkClick r:id="rId2" action="ppaction://hlinksldjump"/>
              </a:rPr>
              <a:t>Магний и медь.</a:t>
            </a:r>
            <a:endParaRPr lang="ru-RU" smtClean="0"/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С. </a:t>
            </a:r>
            <a:r>
              <a:rPr lang="ru-RU" smtClean="0">
                <a:hlinkClick r:id="rId2" action="ppaction://hlinksldjump"/>
              </a:rPr>
              <a:t>Хром и литий.</a:t>
            </a:r>
            <a:endParaRPr lang="ru-RU" smtClean="0"/>
          </a:p>
          <a:p>
            <a:pPr marL="514350" indent="-514350" eaLnBrk="1" hangingPunct="1">
              <a:buFont typeface="Arial" charset="0"/>
              <a:buNone/>
            </a:pPr>
            <a:r>
              <a:rPr lang="en-US" smtClean="0"/>
              <a:t>D</a:t>
            </a:r>
            <a:r>
              <a:rPr lang="ru-RU" smtClean="0"/>
              <a:t>. </a:t>
            </a:r>
            <a:r>
              <a:rPr lang="ru-RU" smtClean="0">
                <a:hlinkClick r:id="rId3" action="ppaction://hlinksldjump"/>
              </a:rPr>
              <a:t>Кобальт и никель.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Правильно!!!</a:t>
            </a:r>
          </a:p>
        </p:txBody>
      </p:sp>
      <p:pic>
        <p:nvPicPr>
          <p:cNvPr id="7171" name="Picture 2" descr="C:\Documents and Settings\Admin\Рабочий стол\анимашки\0020.gif">
            <a:hlinkClick r:id="rId2" action="ppaction://hlinksldjump"/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635250" y="1643063"/>
            <a:ext cx="3794125" cy="4349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Правильно!!!</a:t>
            </a:r>
          </a:p>
        </p:txBody>
      </p:sp>
      <p:pic>
        <p:nvPicPr>
          <p:cNvPr id="62467" name="Picture 5" descr="C:\Documents and Settings\Admin\Рабочий стол\анимашки\0009.gif">
            <a:hlinkClick r:id="rId2" action="ppaction://hlinksldjump"/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889250" y="1928813"/>
            <a:ext cx="3397250" cy="39068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Неправильно!</a:t>
            </a:r>
          </a:p>
        </p:txBody>
      </p:sp>
      <p:pic>
        <p:nvPicPr>
          <p:cNvPr id="63491" name="Picture 5" descr="C:\Documents and Settings\Admin\Рабочий стол\анимашки\0070.gif">
            <a:hlinkClick r:id="rId2" action="ppaction://hlinksldjump"/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28775" y="1906588"/>
            <a:ext cx="5886450" cy="39147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8800" smtClean="0">
                <a:solidFill>
                  <a:srgbClr val="CCECFF"/>
                </a:solidFill>
              </a:rPr>
              <a:t>Спасибо</a:t>
            </a:r>
          </a:p>
          <a:p>
            <a:pPr algn="ctr" eaLnBrk="1" hangingPunct="1">
              <a:buFont typeface="Arial" charset="0"/>
              <a:buNone/>
            </a:pPr>
            <a:r>
              <a:rPr lang="ru-RU" sz="8800" smtClean="0">
                <a:solidFill>
                  <a:srgbClr val="CCECFF"/>
                </a:solidFill>
              </a:rPr>
              <a:t>за игру!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Неправильно!</a:t>
            </a:r>
          </a:p>
        </p:txBody>
      </p:sp>
      <p:pic>
        <p:nvPicPr>
          <p:cNvPr id="8195" name="Picture 2" descr="C:\Documents and Settings\Admin\Рабочий стол\анимашки\0031.gif">
            <a:hlinkClick r:id="rId2" action="ppaction://hlinksldjump"/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571750" y="1928813"/>
            <a:ext cx="4595813" cy="37576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CCCCFF"/>
                </a:solidFill>
              </a:rPr>
              <a:t>Первый тур</a:t>
            </a:r>
            <a:br>
              <a:rPr lang="ru-RU" smtClean="0">
                <a:solidFill>
                  <a:srgbClr val="CCCCFF"/>
                </a:solidFill>
              </a:rPr>
            </a:br>
            <a:r>
              <a:rPr lang="ru-RU" smtClean="0">
                <a:solidFill>
                  <a:srgbClr val="CCCCFF"/>
                </a:solidFill>
              </a:rPr>
              <a:t>вопрос 3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     М.В. Ломоносов писал: «Светлые тела, которые ковать можно…» Речь идет о: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А. </a:t>
            </a:r>
            <a:r>
              <a:rPr lang="ru-RU" smtClean="0">
                <a:hlinkClick r:id="rId2" action="ppaction://hlinksldjump"/>
              </a:rPr>
              <a:t>Картоне.</a:t>
            </a:r>
            <a:endParaRPr lang="ru-RU" smtClean="0"/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В. </a:t>
            </a:r>
            <a:r>
              <a:rPr lang="ru-RU" smtClean="0">
                <a:hlinkClick r:id="rId2" action="ppaction://hlinksldjump"/>
              </a:rPr>
              <a:t>Пластмассе.</a:t>
            </a:r>
            <a:endParaRPr lang="ru-RU" smtClean="0"/>
          </a:p>
          <a:p>
            <a:pPr marL="514350" indent="-514350" eaLnBrk="1" hangingPunct="1">
              <a:buFont typeface="Arial" charset="0"/>
              <a:buNone/>
            </a:pPr>
            <a:r>
              <a:rPr lang="ru-RU" smtClean="0"/>
              <a:t>С. </a:t>
            </a:r>
            <a:r>
              <a:rPr lang="ru-RU" smtClean="0">
                <a:hlinkClick r:id="rId3" action="ppaction://hlinksldjump"/>
              </a:rPr>
              <a:t>Металлах.</a:t>
            </a:r>
            <a:endParaRPr lang="ru-RU" smtClean="0"/>
          </a:p>
          <a:p>
            <a:pPr marL="514350" indent="-514350" eaLnBrk="1" hangingPunct="1">
              <a:buFont typeface="Arial" charset="0"/>
              <a:buNone/>
            </a:pPr>
            <a:r>
              <a:rPr lang="en-US" smtClean="0"/>
              <a:t>D</a:t>
            </a:r>
            <a:r>
              <a:rPr lang="ru-RU" smtClean="0"/>
              <a:t>. </a:t>
            </a:r>
            <a:r>
              <a:rPr lang="ru-RU" smtClean="0">
                <a:hlinkClick r:id="rId2" action="ppaction://hlinksldjump"/>
              </a:rPr>
              <a:t>Тесте.</a:t>
            </a:r>
            <a:endParaRPr lang="ru-RU" smtClean="0"/>
          </a:p>
        </p:txBody>
      </p:sp>
      <p:sp>
        <p:nvSpPr>
          <p:cNvPr id="4" name="Стрелка вправо 3"/>
          <p:cNvSpPr/>
          <p:nvPr/>
        </p:nvSpPr>
        <p:spPr>
          <a:xfrm>
            <a:off x="6429375" y="5286375"/>
            <a:ext cx="2428875" cy="1000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hlinkClick r:id="rId4" action="ppaction://hlinksldjump"/>
              </a:rPr>
              <a:t>Следующий вопрос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Правильно!!!</a:t>
            </a:r>
          </a:p>
        </p:txBody>
      </p:sp>
      <p:pic>
        <p:nvPicPr>
          <p:cNvPr id="10243" name="Picture 2" descr="C:\Documents and Settings\Admin\Рабочий стол\анимашки\0020.gif">
            <a:hlinkClick r:id="rId2" action="ppaction://hlinksldjump"/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786063" y="1500188"/>
            <a:ext cx="3937000" cy="45132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781</Words>
  <Application>Microsoft Office PowerPoint</Application>
  <PresentationFormat>Экран (4:3)</PresentationFormat>
  <Paragraphs>185</Paragraphs>
  <Slides>62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62</vt:i4>
      </vt:variant>
    </vt:vector>
  </HeadingPairs>
  <TitlesOfParts>
    <vt:vector size="65" baseType="lpstr">
      <vt:lpstr>Arial</vt:lpstr>
      <vt:lpstr>Calibri</vt:lpstr>
      <vt:lpstr>Тема Office</vt:lpstr>
      <vt:lpstr>Кто хочет стать отличником?</vt:lpstr>
      <vt:lpstr>Первый тур вопрос 1</vt:lpstr>
      <vt:lpstr>Правильно!!!</vt:lpstr>
      <vt:lpstr>Неправильно!</vt:lpstr>
      <vt:lpstr>Первый тур вопрос 2</vt:lpstr>
      <vt:lpstr>Правильно!!!</vt:lpstr>
      <vt:lpstr>Неправильно!</vt:lpstr>
      <vt:lpstr>Первый тур вопрос 3</vt:lpstr>
      <vt:lpstr>Правильно!!!</vt:lpstr>
      <vt:lpstr>Неправильно!</vt:lpstr>
      <vt:lpstr>Первый тур вопрос 4</vt:lpstr>
      <vt:lpstr>Правильно!!!</vt:lpstr>
      <vt:lpstr>Неправильно!</vt:lpstr>
      <vt:lpstr>Первый тур вопрос 5</vt:lpstr>
      <vt:lpstr>Правильно!!!</vt:lpstr>
      <vt:lpstr>Неправильно!</vt:lpstr>
      <vt:lpstr>Первый тур вопрос 6</vt:lpstr>
      <vt:lpstr>Правильно!!!</vt:lpstr>
      <vt:lpstr>Неправильно!</vt:lpstr>
      <vt:lpstr>Первый тур вопрос 7</vt:lpstr>
      <vt:lpstr>Правильно!!!</vt:lpstr>
      <vt:lpstr>Неправильно!</vt:lpstr>
      <vt:lpstr>Первый тур вопрос 8</vt:lpstr>
      <vt:lpstr>Правильно!!!</vt:lpstr>
      <vt:lpstr>Неправильно!</vt:lpstr>
      <vt:lpstr>Первый тур вопрос 9</vt:lpstr>
      <vt:lpstr>Правильно!!!</vt:lpstr>
      <vt:lpstr>Неправильно!</vt:lpstr>
      <vt:lpstr>Первый тур вопрос 10</vt:lpstr>
      <vt:lpstr>Правильно!!!</vt:lpstr>
      <vt:lpstr>Неправильно!</vt:lpstr>
      <vt:lpstr>Второй тур вопрос 1</vt:lpstr>
      <vt:lpstr>Правильно!!!</vt:lpstr>
      <vt:lpstr>Неправильно!</vt:lpstr>
      <vt:lpstr>Второй тур вопрос 2</vt:lpstr>
      <vt:lpstr>Правильно!!!</vt:lpstr>
      <vt:lpstr>Неправильно!</vt:lpstr>
      <vt:lpstr>Второй тур вопрос 3</vt:lpstr>
      <vt:lpstr>Правильно!!!</vt:lpstr>
      <vt:lpstr>Неправильно!</vt:lpstr>
      <vt:lpstr>Второй тур вопрос 4</vt:lpstr>
      <vt:lpstr>Правильно!!!</vt:lpstr>
      <vt:lpstr>Неправильно!</vt:lpstr>
      <vt:lpstr>Второй тур вопрос 5</vt:lpstr>
      <vt:lpstr>Правильно!!!</vt:lpstr>
      <vt:lpstr>Неправильно!</vt:lpstr>
      <vt:lpstr>Второй тур вопрос 6</vt:lpstr>
      <vt:lpstr>Правильно!!!</vt:lpstr>
      <vt:lpstr>Неправильно!</vt:lpstr>
      <vt:lpstr>Второй тур вопрос 7</vt:lpstr>
      <vt:lpstr>Правильно!!!</vt:lpstr>
      <vt:lpstr>Неправильно!</vt:lpstr>
      <vt:lpstr>Второй тур вопрос 8</vt:lpstr>
      <vt:lpstr>Правильно!!!</vt:lpstr>
      <vt:lpstr>Неправильно!</vt:lpstr>
      <vt:lpstr>Второй тур вопрос 9</vt:lpstr>
      <vt:lpstr>Правильно!!!</vt:lpstr>
      <vt:lpstr>Неправильно!</vt:lpstr>
      <vt:lpstr>Второй тур вопрос 10</vt:lpstr>
      <vt:lpstr>Правильно!!!</vt:lpstr>
      <vt:lpstr>Неправильно!</vt:lpstr>
      <vt:lpstr>Слайд 62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Кто хочет стать отличником?</dc:title>
  <dc:creator>Admin</dc:creator>
  <cp:lastModifiedBy>Дима</cp:lastModifiedBy>
  <cp:revision>12</cp:revision>
  <dcterms:created xsi:type="dcterms:W3CDTF">2009-11-02T19:58:06Z</dcterms:created>
  <dcterms:modified xsi:type="dcterms:W3CDTF">2013-02-09T10:09:26Z</dcterms:modified>
</cp:coreProperties>
</file>