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56" r:id="rId3"/>
    <p:sldId id="286" r:id="rId4"/>
    <p:sldId id="287" r:id="rId5"/>
    <p:sldId id="257" r:id="rId6"/>
    <p:sldId id="258" r:id="rId7"/>
    <p:sldId id="259" r:id="rId8"/>
    <p:sldId id="288" r:id="rId9"/>
    <p:sldId id="261" r:id="rId10"/>
    <p:sldId id="289" r:id="rId11"/>
    <p:sldId id="290" r:id="rId12"/>
    <p:sldId id="291" r:id="rId13"/>
    <p:sldId id="266" r:id="rId14"/>
    <p:sldId id="269" r:id="rId15"/>
    <p:sldId id="275" r:id="rId16"/>
    <p:sldId id="276" r:id="rId17"/>
    <p:sldId id="281" r:id="rId18"/>
    <p:sldId id="282" r:id="rId19"/>
    <p:sldId id="272" r:id="rId20"/>
    <p:sldId id="277" r:id="rId21"/>
    <p:sldId id="278" r:id="rId22"/>
    <p:sldId id="274" r:id="rId23"/>
    <p:sldId id="279" r:id="rId24"/>
    <p:sldId id="294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7633CD8-C1D9-4AAC-8235-5552B90D41DF}">
          <p14:sldIdLst>
            <p14:sldId id="284"/>
            <p14:sldId id="295"/>
            <p14:sldId id="256"/>
            <p14:sldId id="286"/>
            <p14:sldId id="287"/>
            <p14:sldId id="257"/>
            <p14:sldId id="258"/>
            <p14:sldId id="259"/>
            <p14:sldId id="288"/>
            <p14:sldId id="261"/>
            <p14:sldId id="289"/>
            <p14:sldId id="290"/>
            <p14:sldId id="291"/>
            <p14:sldId id="266"/>
            <p14:sldId id="270"/>
            <p14:sldId id="269"/>
            <p14:sldId id="275"/>
            <p14:sldId id="276"/>
            <p14:sldId id="281"/>
            <p14:sldId id="282"/>
            <p14:sldId id="272"/>
            <p14:sldId id="277"/>
            <p14:sldId id="278"/>
            <p14:sldId id="274"/>
            <p14:sldId id="279"/>
            <p14:sldId id="294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00FF00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 autoAdjust="0"/>
    <p:restoredTop sz="94388" autoAdjust="0"/>
  </p:normalViewPr>
  <p:slideViewPr>
    <p:cSldViewPr>
      <p:cViewPr varScale="1">
        <p:scale>
          <a:sx n="86" d="100"/>
          <a:sy n="86" d="100"/>
        </p:scale>
        <p:origin x="-8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1BDF-E781-4069-8E58-47947E46966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9BF3-2BE2-4ED0-9D32-5E54756E6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14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1BDF-E781-4069-8E58-47947E46966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9BF3-2BE2-4ED0-9D32-5E54756E6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49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1BDF-E781-4069-8E58-47947E46966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9BF3-2BE2-4ED0-9D32-5E54756E6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53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1BDF-E781-4069-8E58-47947E46966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9BF3-2BE2-4ED0-9D32-5E54756E6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65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1BDF-E781-4069-8E58-47947E46966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9BF3-2BE2-4ED0-9D32-5E54756E6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45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1BDF-E781-4069-8E58-47947E46966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9BF3-2BE2-4ED0-9D32-5E54756E6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47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1BDF-E781-4069-8E58-47947E46966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9BF3-2BE2-4ED0-9D32-5E54756E6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47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1BDF-E781-4069-8E58-47947E46966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9BF3-2BE2-4ED0-9D32-5E54756E6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05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1BDF-E781-4069-8E58-47947E46966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9BF3-2BE2-4ED0-9D32-5E54756E6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4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1BDF-E781-4069-8E58-47947E46966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9BF3-2BE2-4ED0-9D32-5E54756E6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43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1BDF-E781-4069-8E58-47947E46966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9BF3-2BE2-4ED0-9D32-5E54756E6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46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C1BDF-E781-4069-8E58-47947E46966D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39BF3-2BE2-4ED0-9D32-5E54756E6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7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adovodservis.narod.ru/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71 из 2038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428596" y="4429132"/>
            <a:ext cx="8429684" cy="2260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9400ED"/>
              </a:extrusionClr>
            </a:sp3d>
          </a:bodyPr>
          <a:lstStyle/>
          <a:p>
            <a:pPr algn="ctr" rtl="0"/>
            <a:r>
              <a:rPr lang="ru-RU" sz="4800" kern="10" dirty="0" smtClean="0">
                <a:ln w="12700" algn="ctr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Экологический исследовательский проект</a:t>
            </a:r>
            <a:endParaRPr lang="ru-RU" sz="4800" kern="10" spc="0" dirty="0">
              <a:ln w="12700" algn="ctr"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88640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Состав группы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преподаватели: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Басиева</a:t>
            </a:r>
            <a:r>
              <a:rPr lang="ru-RU" dirty="0" smtClean="0">
                <a:solidFill>
                  <a:schemeClr val="bg1"/>
                </a:solidFill>
              </a:rPr>
              <a:t> А.А.                                          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Добкевич</a:t>
            </a:r>
            <a:r>
              <a:rPr lang="ru-RU" dirty="0" smtClean="0">
                <a:solidFill>
                  <a:schemeClr val="bg1"/>
                </a:solidFill>
              </a:rPr>
              <a:t> Р.Г.                  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Ачимова</a:t>
            </a:r>
            <a:r>
              <a:rPr lang="ru-RU" dirty="0" smtClean="0">
                <a:solidFill>
                  <a:schemeClr val="bg1"/>
                </a:solidFill>
              </a:rPr>
              <a:t> Н.И.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Гуссаова</a:t>
            </a:r>
            <a:r>
              <a:rPr lang="ru-RU" dirty="0" smtClean="0">
                <a:solidFill>
                  <a:schemeClr val="bg1"/>
                </a:solidFill>
              </a:rPr>
              <a:t> З.О.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Шашенок</a:t>
            </a:r>
            <a:r>
              <a:rPr lang="ru-RU" dirty="0" smtClean="0">
                <a:solidFill>
                  <a:schemeClr val="bg1"/>
                </a:solidFill>
              </a:rPr>
              <a:t> О.И.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суворовцы: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Барышников Александр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err="1" smtClean="0">
                <a:solidFill>
                  <a:schemeClr val="bg1"/>
                </a:solidFill>
              </a:rPr>
              <a:t>Боташев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 err="1" smtClean="0">
                <a:solidFill>
                  <a:schemeClr val="bg1"/>
                </a:solidFill>
              </a:rPr>
              <a:t>Таулан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err="1" smtClean="0">
                <a:solidFill>
                  <a:schemeClr val="bg1"/>
                </a:solidFill>
              </a:rPr>
              <a:t>Бисултанов</a:t>
            </a:r>
            <a:r>
              <a:rPr lang="ru-RU" sz="1600" dirty="0" smtClean="0">
                <a:solidFill>
                  <a:schemeClr val="bg1"/>
                </a:solidFill>
              </a:rPr>
              <a:t> Саид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err="1" smtClean="0">
                <a:solidFill>
                  <a:schemeClr val="bg1"/>
                </a:solidFill>
              </a:rPr>
              <a:t>Губиев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Азамат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err="1" smtClean="0">
                <a:solidFill>
                  <a:schemeClr val="bg1"/>
                </a:solidFill>
              </a:rPr>
              <a:t>Кокоев</a:t>
            </a:r>
            <a:r>
              <a:rPr lang="ru-RU" sz="1600" dirty="0" smtClean="0">
                <a:solidFill>
                  <a:schemeClr val="bg1"/>
                </a:solidFill>
              </a:rPr>
              <a:t> Арту</a:t>
            </a:r>
            <a:r>
              <a:rPr lang="ru-RU" sz="1600" dirty="0" smtClean="0"/>
              <a:t>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30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Arial Black" pitchFamily="34" charset="0"/>
              </a:rPr>
              <a:t>ЭКОЛОГИЧЕСКАЯ ВИЗУАЛЬНАЯ ЭКСПЕРТИЗА РАЙОНА </a:t>
            </a:r>
            <a:r>
              <a:rPr lang="ru-RU" sz="2800" b="1" i="1" dirty="0" smtClean="0">
                <a:latin typeface="Arial Black" pitchFamily="34" charset="0"/>
              </a:rPr>
              <a:t>ЗАВОДОВ «ПОБЕДИТ»И «ВВРЗ»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Завод «Победит» практически не работает по производству цветных металлов</a:t>
            </a:r>
          </a:p>
          <a:p>
            <a:pPr marL="0" indent="0">
              <a:buNone/>
            </a:pPr>
            <a:r>
              <a:rPr lang="ru-RU" sz="2800" dirty="0" smtClean="0"/>
              <a:t>Завод «ВВРЗ» - экологически чистое производство </a:t>
            </a:r>
            <a:endParaRPr lang="ru-RU" sz="2800" dirty="0"/>
          </a:p>
        </p:txBody>
      </p:sp>
      <p:pic>
        <p:nvPicPr>
          <p:cNvPr id="1027" name="Picture 3" descr="F:\Фото ВРЗ для экологии\Фото02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3" y="3455285"/>
            <a:ext cx="4516760" cy="33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ВРЗ для экологии\Фото02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365" y="3428999"/>
            <a:ext cx="4527375" cy="33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537857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«ВВРЗ»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3646714"/>
            <a:ext cx="131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«Победит» </a:t>
            </a:r>
          </a:p>
        </p:txBody>
      </p:sp>
    </p:spTree>
    <p:extLst>
      <p:ext uri="{BB962C8B-B14F-4D97-AF65-F5344CB8AC3E}">
        <p14:creationId xmlns:p14="http://schemas.microsoft.com/office/powerpoint/2010/main" xmlns="" val="16567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Наши выводы: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Почва в районе «</a:t>
            </a:r>
            <a:r>
              <a:rPr lang="ru-RU" sz="2800" dirty="0" err="1" smtClean="0"/>
              <a:t>Электроцинк</a:t>
            </a:r>
            <a:r>
              <a:rPr lang="ru-RU" sz="2800" dirty="0" smtClean="0"/>
              <a:t>» загрязнена тяжелыми металлами.</a:t>
            </a:r>
          </a:p>
          <a:p>
            <a:r>
              <a:rPr lang="ru-RU" sz="2800" dirty="0" smtClean="0"/>
              <a:t>Завод проводит работы по улучшению экологической обстановки в районе: заменен верхний слой почвы на территории в детских садов и больниц.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5724525" cy="36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27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/>
          <a:lstStyle/>
          <a:p>
            <a:r>
              <a:rPr lang="ru-RU" dirty="0" smtClean="0"/>
              <a:t>Очистительные сооружения и введение новых технологий производства практически ликвидировали выбросы в атмосферу окислов серы и азота</a:t>
            </a:r>
          </a:p>
          <a:p>
            <a:r>
              <a:rPr lang="ru-RU" dirty="0" smtClean="0"/>
              <a:t>Завод «Победит» не является источником загрязнения окружающей среды</a:t>
            </a:r>
          </a:p>
          <a:p>
            <a:r>
              <a:rPr lang="ru-RU" dirty="0" smtClean="0"/>
              <a:t>Завод «ВВРЗ» является современным экологически чистым предприятием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Наши выводы: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3507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ГЛАВНЫМ ЗАГРЯЗНИТЕЛЕМ ВОЗДУХА В РАЙОНЕ СКСВУ ЯВЛЯЕТЬСЯ ГОРОДСКОЙ ТРАНСПОРТ</a:t>
            </a:r>
            <a:endParaRPr lang="ru-RU" dirty="0"/>
          </a:p>
        </p:txBody>
      </p:sp>
      <p:pic>
        <p:nvPicPr>
          <p:cNvPr id="10243" name="Picture 3" descr="C:\Users\География\Desktop\Фото02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464496" cy="34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Наши выводы: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156593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0"/>
            <a:ext cx="7273925" cy="980728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ВТОРЫМ ЭТАПОМ ИССЛЕДОВАНИЯ ЯВЛЯЛСЯ ЭКОНОМИЧЕСКИЙ РОСТ ЗАВОДА «ВВРЗ»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14-01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763688" y="2332037"/>
            <a:ext cx="6034087" cy="4525963"/>
          </a:xfrm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9144000" cy="6858024"/>
            <a:chOff x="0" y="0"/>
            <a:chExt cx="9144000" cy="68580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71538" y="857232"/>
              <a:ext cx="8072462" cy="1428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1538" y="6715148"/>
              <a:ext cx="8072462" cy="1428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1071538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b"/>
            <a:lstStyle/>
            <a:p>
              <a:pPr algn="ctr"/>
              <a:endParaRPr lang="ru-RU" sz="11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ru-RU" sz="1100" b="1" dirty="0" smtClean="0">
                  <a:solidFill>
                    <a:prstClr val="white"/>
                  </a:solidFill>
                </a:rPr>
                <a:t>Летняя практика</a:t>
              </a:r>
            </a:p>
            <a:p>
              <a:pPr algn="ctr"/>
              <a:r>
                <a:rPr lang="ru-RU" sz="1100" b="1" dirty="0" smtClean="0">
                  <a:solidFill>
                    <a:prstClr val="white"/>
                  </a:solidFill>
                </a:rPr>
                <a:t>Июнь 2012 г.</a:t>
              </a:r>
              <a:endParaRPr lang="ru-RU" sz="1100" b="1" dirty="0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 descr="Круг 1 ОАО ВВРЗ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329217" y="71414"/>
              <a:ext cx="743377" cy="720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1000108"/>
              <a:ext cx="1071538" cy="28575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10" descr="IMG_3090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6000" y="1785926"/>
              <a:ext cx="1008000" cy="6724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Рисунок 11" descr="IMG_314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6000" y="2830380"/>
              <a:ext cx="1008000" cy="6700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Рисунок 12" descr="IMG_311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6000" y="3857628"/>
              <a:ext cx="1008000" cy="6700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" name="Содержимое 3" descr="Стенд для полувагонов 2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6000" y="4899186"/>
              <a:ext cx="1008000" cy="672954"/>
            </a:xfrm>
            <a:prstGeom prst="roundRect">
              <a:avLst>
                <a:gd name="adj" fmla="val 12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0" y="71414"/>
              <a:ext cx="10001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ОАО</a:t>
              </a:r>
            </a:p>
            <a:p>
              <a:pPr algn="ctr"/>
              <a:r>
                <a:rPr lang="ru-RU" sz="105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ВВРЗ имени С.М.Кирова</a:t>
              </a:r>
              <a:endParaRPr lang="ru-RU" sz="105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187624" y="980728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ЗАВОД  «ВВРЗ» ЯВЛЯЕТСЯ </a:t>
            </a:r>
            <a:r>
              <a:rPr lang="ru-RU" sz="2800" b="1" cap="all" dirty="0" smtClean="0"/>
              <a:t>экономически рентабельным </a:t>
            </a:r>
            <a:r>
              <a:rPr lang="ru-RU" sz="2800" b="1" dirty="0" smtClean="0"/>
              <a:t>ЭКОЛОГИЧЕКСИ ЧИСТЫМ СОВРЕМЕННЫМ 	 ПРОИЗВОДСТВОМ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805317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60000" y="3546000"/>
            <a:ext cx="2484000" cy="3312000"/>
          </a:xfrm>
          <a:prstGeom prst="rect">
            <a:avLst/>
          </a:prstGeom>
        </p:spPr>
      </p:pic>
      <p:pic>
        <p:nvPicPr>
          <p:cNvPr id="5" name="Рисунок 4" descr="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108" y="1543512"/>
            <a:ext cx="4676922" cy="36000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PDVD_000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223079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8"/>
          <p:cNvGrpSpPr/>
          <p:nvPr/>
        </p:nvGrpSpPr>
        <p:grpSpPr>
          <a:xfrm>
            <a:off x="2357422" y="142852"/>
            <a:ext cx="6572296" cy="1000132"/>
            <a:chOff x="2357422" y="214290"/>
            <a:chExt cx="6572296" cy="100013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357422" y="214314"/>
              <a:ext cx="6572296" cy="1000108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428860" y="214290"/>
              <a:ext cx="6357982" cy="95410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Владикавказский вагоноремонтный завод им. С.М. Кирова</a:t>
              </a:r>
              <a:endPara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0" y="2214554"/>
            <a:ext cx="2285984" cy="2000264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Основан в 1903 г.</a:t>
            </a:r>
          </a:p>
          <a:p>
            <a:pPr algn="ctr"/>
            <a:r>
              <a:rPr lang="ru-RU" dirty="0" smtClean="0"/>
              <a:t>Старейшее предприятие на Северном Кавказа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928662" y="1857364"/>
            <a:ext cx="428628" cy="28575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6578" y="1357298"/>
            <a:ext cx="2214578" cy="100013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Площадь земельного участка 25,3 га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86578" y="2428868"/>
            <a:ext cx="2214578" cy="100013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Стоимость основных фондов  более 1 млрд. руб.</a:t>
            </a:r>
            <a:endParaRPr lang="ru-RU" b="1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1928794" y="5214950"/>
            <a:ext cx="4714908" cy="1500198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Ремонт</a:t>
            </a:r>
            <a:r>
              <a:rPr lang="ru-RU" dirty="0" smtClean="0"/>
              <a:t> пассажирских вагонов (КР1, КР2, КВР)</a:t>
            </a:r>
          </a:p>
          <a:p>
            <a:r>
              <a:rPr lang="ru-RU" dirty="0" smtClean="0"/>
              <a:t>Ремонт грузовых вагонов</a:t>
            </a:r>
          </a:p>
          <a:p>
            <a:r>
              <a:rPr lang="ru-RU" dirty="0" smtClean="0"/>
              <a:t>Ремонт колесных пар</a:t>
            </a:r>
          </a:p>
          <a:p>
            <a:r>
              <a:rPr lang="ru-RU" dirty="0" smtClean="0"/>
              <a:t>Сборка колесных пар нового формирования</a:t>
            </a:r>
          </a:p>
          <a:p>
            <a:r>
              <a:rPr lang="ru-RU" dirty="0" smtClean="0"/>
              <a:t>Сборка тележек на грузовые вагоны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44" y="4357694"/>
            <a:ext cx="2000264" cy="100013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настоящее время производится:</a:t>
            </a:r>
            <a:endParaRPr lang="ru-RU" b="1" dirty="0"/>
          </a:p>
        </p:txBody>
      </p:sp>
      <p:sp>
        <p:nvSpPr>
          <p:cNvPr id="18" name="Стрелка углом 17"/>
          <p:cNvSpPr/>
          <p:nvPr/>
        </p:nvSpPr>
        <p:spPr>
          <a:xfrm rot="10800000" flipH="1">
            <a:off x="1071538" y="5429264"/>
            <a:ext cx="714380" cy="785818"/>
          </a:xfrm>
          <a:prstGeom prst="bentArrow">
            <a:avLst>
              <a:gd name="adj1" fmla="val 29271"/>
              <a:gd name="adj2" fmla="val 30467"/>
              <a:gd name="adj3" fmla="val 33797"/>
              <a:gd name="adj4" fmla="val 43750"/>
            </a:avLst>
          </a:prstGeom>
          <a:effectLst>
            <a:outerShdw blurRad="40000" dist="152400" dir="5400000" rotWithShape="0">
              <a:schemeClr val="bg1">
                <a:lumMod val="65000"/>
                <a:alpha val="35000"/>
              </a:scheme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6643702" y="3571876"/>
            <a:ext cx="2500298" cy="3286124"/>
          </a:xfrm>
          <a:prstGeom prst="snip2DiagRect">
            <a:avLst>
              <a:gd name="adj1" fmla="val 0"/>
              <a:gd name="adj2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2009 г. впервые в республике завершена аттестация рабочих мест. Получено положительное заключение Министерства труда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1528763" y="71438"/>
            <a:ext cx="7615237" cy="10001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Краткая история Компании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3000" y="1285875"/>
            <a:ext cx="8001000" cy="5357813"/>
          </a:xfrm>
        </p:spPr>
        <p:txBody>
          <a:bodyPr>
            <a:noAutofit/>
          </a:bodyPr>
          <a:lstStyle/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В январские дни 1913 года началась биография Владикавказских железнодорожных мастерских – ныне Открытого акционерного общества «Владикавказский вагоноремонтный завод им. С.М.Кирова. 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В годы гражданской войны коллектив предприятия в неимоверно тяжелых условиях восстанавливал вагоны и паровозы для нужд армии, изготавливал бронепоезда.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За время первых пятилеток железнодорожные мастерские с кустарным производством выросли в предприятие  способное  ремонтировать грузовые, пассажирские и служебные вагоны.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В 1941 году, когда началась война, завод в считанные дни перешел на выпуск продукции    для нужд фронта. На предприятии был налажен выпуск специальных поездов-заводов на рельсах для ремонта самолетов, увеличился также выпуск банно-прачечных, санитарных составов, которые сразу  же отправлялись на фронт. Один из цехов завода был переведен на выпуск 76-миллиметровых снарядов.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В послевоенные годы завод наращивал объемы  ремонта  грузовых, пассажирских вагонов и поставку запасных частей на линию.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В 1960 – 1970 годы  была произведена  частичная реконструкция сборно-пассажирского цеха и  цеха ремонта грузовых вагонов. Построено монтажное, редукторное, демонтажное и роликовое отделения колесного цеха.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В 1973 году построен цех ремонта </a:t>
            </a:r>
            <a:r>
              <a:rPr lang="ru-RU" sz="1000" dirty="0" err="1"/>
              <a:t>спеццистерн</a:t>
            </a:r>
            <a:r>
              <a:rPr lang="ru-RU" sz="1000" dirty="0"/>
              <a:t> и по решению МПС освоен их ремонт.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В 1978 – 1980 годах завод единственный в МПС освоил ремонт битумных полувагонов. В  этот период годовой выпуск грузовых вагонов составил более 3000 единиц, а пассажирских более 500  в объеме  КР-1.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 В 1985 году была начата, а 1987 закончена  реконструкция литейного цеха с установкой двух печей ДСП-1,5, что позволило увеличить выпуск запчастей на линию.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24.12.1993г. Владикавказский вагоноремонтный завод имени С.М. Кирова Министерства путей сообщения был переименован в Государственное Унитарное предприятие  Министерства путей сообщения «Владикавказский вагоноремонтный завод имени  С.М.Кирова»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В 2000 году МПС было принято решение специализировать завод на ремонте пассажирских вагонов с освоением новых для предприятия видов ремонта КР-2 и   КВР.  Уже в 2001 году первые вагоны,  отремонтированные в объеме КР-2 вышли с завода.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В связи с приватизацией имущества ГУП «Владикавказский вагоноремонтный завод им. С.М. Кирова», путем внесения в уставной капитал ОАО «Российские железные дороги», согласно постановлению правительства РФ №585 от 18.09.2003г.,  с  1 октября 2003 года завод стал именоваться Владикавказский  вагоноремонтный завод им. С.М. Кирова – филиал ОАО «Российские железные дороги».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Для дальнейшего наращивания объемов производства  и освоения новых видов ремонта, а также для перехода на выпуск  вагонов повышенной комфортности, МПС РФ в 2001 году было принято решение о реконструкции Владикавказского вагоноремонтного завода  со сносом существующего пассажирского цеха и других цехов,  попадающих в пятно застройки и строительства на их месте нового корпуса, оснащенного современным оборудованием.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В ноябре 2003 года новый вагоноремонтный цех был введен в эксплуатацию, его площадь составляет  19 368 м</a:t>
            </a:r>
            <a:r>
              <a:rPr lang="ru-RU" sz="1000" baseline="30000" dirty="0"/>
              <a:t>2</a:t>
            </a:r>
            <a:r>
              <a:rPr lang="ru-RU" sz="1000" dirty="0"/>
              <a:t>.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dirty="0"/>
              <a:t>1 июля 2007 года  на базе Владикавказского вагоноремонтного завода им. С.М. Кирова – филиала ОАО «РЖД» было создано  Открытое акционерное общество «Владикавказский вагоноремонтный завод им.       С.М. Кирова», в соответствии с договором  № 11 от 15.03.2007 г. ОАО «РЖД»</a:t>
            </a:r>
          </a:p>
          <a:p>
            <a:pPr marL="36000" indent="216000" algn="just">
              <a:spcBef>
                <a:spcPts val="0"/>
              </a:spcBef>
              <a:buNone/>
            </a:pPr>
            <a:r>
              <a:rPr lang="ru-RU" sz="1000" b="1" dirty="0"/>
              <a:t>ОАО «Владикавказский вагоноремонтный завод им. С.М. Кирова» производит ремонт пассажирских ЦМВО поступающих с Северо-Западной, Юго-Восточной, </a:t>
            </a:r>
            <a:r>
              <a:rPr lang="ru-RU" sz="1000" b="1" dirty="0" err="1"/>
              <a:t>Северо-Кавказской</a:t>
            </a:r>
            <a:r>
              <a:rPr lang="ru-RU" sz="1000" b="1" dirty="0"/>
              <a:t>, Московской, Октябрьской железных дорог  РФ.   Объекты  для ремонта, производимого в цехе ремонта грузовых вагонов поступают с  Горьковской, Октябрьской, Свердловской и </a:t>
            </a:r>
            <a:r>
              <a:rPr lang="ru-RU" sz="1000" b="1" dirty="0" err="1"/>
              <a:t>Северо-Кавказской</a:t>
            </a:r>
            <a:r>
              <a:rPr lang="ru-RU" sz="1000" b="1" dirty="0"/>
              <a:t> железных дорог.</a:t>
            </a:r>
          </a:p>
        </p:txBody>
      </p:sp>
      <p:grpSp>
        <p:nvGrpSpPr>
          <p:cNvPr id="2" name="Группа 4"/>
          <p:cNvGrpSpPr/>
          <p:nvPr/>
        </p:nvGrpSpPr>
        <p:grpSpPr>
          <a:xfrm>
            <a:off x="0" y="0"/>
            <a:ext cx="9144000" cy="6858024"/>
            <a:chOff x="0" y="0"/>
            <a:chExt cx="9144000" cy="68580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71538" y="1071546"/>
              <a:ext cx="8072462" cy="1428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1538" y="6715148"/>
              <a:ext cx="8072462" cy="1428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1071538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b"/>
            <a:lstStyle/>
            <a:p>
              <a:pPr algn="ctr"/>
              <a:endParaRPr lang="ru-RU" sz="1100" b="1" dirty="0" smtClean="0"/>
            </a:p>
            <a:p>
              <a:pPr algn="ctr"/>
              <a:r>
                <a:rPr lang="ru-RU" sz="1100" b="1" dirty="0" smtClean="0"/>
                <a:t>Летняя практика</a:t>
              </a:r>
            </a:p>
            <a:p>
              <a:pPr algn="ctr"/>
              <a:r>
                <a:rPr lang="ru-RU" sz="1100" b="1" dirty="0" smtClean="0"/>
                <a:t>Июнь 2012 г.</a:t>
              </a:r>
              <a:endParaRPr lang="ru-RU" sz="1100" b="1" dirty="0"/>
            </a:p>
          </p:txBody>
        </p:sp>
        <p:pic>
          <p:nvPicPr>
            <p:cNvPr id="9" name="Рисунок 8" descr="Круг 1 ОАО ВВРЗ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329217" y="71414"/>
              <a:ext cx="743377" cy="720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1000108"/>
              <a:ext cx="1071538" cy="28575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pic>
          <p:nvPicPr>
            <p:cNvPr id="11" name="Рисунок 10" descr="IMG_309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6000" y="1785926"/>
              <a:ext cx="1008000" cy="6724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Рисунок 11" descr="IMG_314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000" y="2830380"/>
              <a:ext cx="1008000" cy="6700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Рисунок 12" descr="IMG_311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6000" y="3857628"/>
              <a:ext cx="1008000" cy="6700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" name="Содержимое 3" descr="Стенд для полувагонов 2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6000" y="4899186"/>
              <a:ext cx="1008000" cy="672954"/>
            </a:xfrm>
            <a:prstGeom prst="roundRect">
              <a:avLst>
                <a:gd name="adj" fmla="val 12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0" y="71414"/>
              <a:ext cx="10001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ОАО</a:t>
              </a:r>
            </a:p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ВВРЗ имени С.М.Кирова</a:t>
              </a:r>
              <a:endParaRPr lang="ru-RU" sz="105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8858250" cy="7858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Цех ремонта грузовых вагонов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260430" y="857232"/>
            <a:ext cx="3240000" cy="5786478"/>
            <a:chOff x="1760628" y="857232"/>
            <a:chExt cx="3240000" cy="5786478"/>
          </a:xfrm>
        </p:grpSpPr>
        <p:pic>
          <p:nvPicPr>
            <p:cNvPr id="6" name="Рисунок 5" descr="Фасад реконструируемой части ЦРГВ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60628" y="1570504"/>
              <a:ext cx="3240000" cy="2430000"/>
            </a:xfrm>
            <a:prstGeom prst="rect">
              <a:avLst/>
            </a:prstGeom>
          </p:spPr>
        </p:pic>
        <p:pic>
          <p:nvPicPr>
            <p:cNvPr id="7" name="Рисунок 6" descr="Идёт реконструкция 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60628" y="4213710"/>
              <a:ext cx="3240000" cy="2430000"/>
            </a:xfrm>
            <a:prstGeom prst="rect">
              <a:avLst/>
            </a:prstGeom>
          </p:spPr>
        </p:pic>
        <p:sp>
          <p:nvSpPr>
            <p:cNvPr id="12" name="Выноска со стрелкой вниз 11"/>
            <p:cNvSpPr/>
            <p:nvPr/>
          </p:nvSpPr>
          <p:spPr>
            <a:xfrm>
              <a:off x="1785918" y="857232"/>
              <a:ext cx="3214710" cy="642942"/>
            </a:xfrm>
            <a:prstGeom prst="downArrowCallo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До реконструкции</a:t>
              </a:r>
              <a:endParaRPr lang="ru-RU" b="1" dirty="0"/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5689718" y="857232"/>
            <a:ext cx="3240000" cy="5786478"/>
            <a:chOff x="5429256" y="857232"/>
            <a:chExt cx="3240000" cy="5786478"/>
          </a:xfrm>
        </p:grpSpPr>
        <p:pic>
          <p:nvPicPr>
            <p:cNvPr id="8" name="Рисунок 7" descr="12082011090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429256" y="4213710"/>
              <a:ext cx="3240000" cy="2430000"/>
            </a:xfrm>
            <a:prstGeom prst="rect">
              <a:avLst/>
            </a:prstGeom>
          </p:spPr>
        </p:pic>
        <p:pic>
          <p:nvPicPr>
            <p:cNvPr id="9" name="Рисунок 8" descr="Фото0151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429256" y="1570504"/>
              <a:ext cx="3240000" cy="2430000"/>
            </a:xfrm>
            <a:prstGeom prst="rect">
              <a:avLst/>
            </a:prstGeom>
          </p:spPr>
        </p:pic>
        <p:sp>
          <p:nvSpPr>
            <p:cNvPr id="13" name="Выноска со стрелкой вниз 12"/>
            <p:cNvSpPr/>
            <p:nvPr/>
          </p:nvSpPr>
          <p:spPr>
            <a:xfrm>
              <a:off x="5429256" y="857232"/>
              <a:ext cx="3214710" cy="642942"/>
            </a:xfrm>
            <a:prstGeom prst="downArrowCallo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После реконструкции</a:t>
              </a:r>
              <a:endParaRPr lang="ru-RU" b="1" dirty="0"/>
            </a:p>
          </p:txBody>
        </p:sp>
      </p:grpSp>
      <p:grpSp>
        <p:nvGrpSpPr>
          <p:cNvPr id="10" name="Группа 18"/>
          <p:cNvGrpSpPr/>
          <p:nvPr/>
        </p:nvGrpSpPr>
        <p:grpSpPr>
          <a:xfrm>
            <a:off x="3500430" y="2285992"/>
            <a:ext cx="2143140" cy="3643338"/>
            <a:chOff x="3500430" y="2285992"/>
            <a:chExt cx="2143140" cy="3643338"/>
          </a:xfrm>
        </p:grpSpPr>
        <p:sp>
          <p:nvSpPr>
            <p:cNvPr id="17" name="Двойная стрелка влево/вправо 16"/>
            <p:cNvSpPr/>
            <p:nvPr/>
          </p:nvSpPr>
          <p:spPr>
            <a:xfrm>
              <a:off x="3500430" y="2285992"/>
              <a:ext cx="2143140" cy="1143008"/>
            </a:xfrm>
            <a:prstGeom prst="leftRightArrow">
              <a:avLst>
                <a:gd name="adj1" fmla="val 50000"/>
                <a:gd name="adj2" fmla="val 2932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Фасад</a:t>
              </a:r>
              <a:endParaRPr lang="ru-RU" b="1" dirty="0"/>
            </a:p>
          </p:txBody>
        </p:sp>
        <p:sp>
          <p:nvSpPr>
            <p:cNvPr id="18" name="Двойная стрелка влево/вправо 17"/>
            <p:cNvSpPr/>
            <p:nvPr/>
          </p:nvSpPr>
          <p:spPr>
            <a:xfrm>
              <a:off x="3500430" y="4786322"/>
              <a:ext cx="2143140" cy="1143008"/>
            </a:xfrm>
            <a:prstGeom prst="leftRightArrow">
              <a:avLst>
                <a:gd name="adj1" fmla="val 50000"/>
                <a:gd name="adj2" fmla="val 2932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Рабочая зона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798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8858250" cy="785812"/>
          </a:xfrm>
        </p:spPr>
        <p:txBody>
          <a:bodyPr>
            <a:normAutofit/>
          </a:bodyPr>
          <a:lstStyle/>
          <a:p>
            <a:r>
              <a:rPr lang="ru-RU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Цех ремонта грузовых вагонов</a:t>
            </a:r>
            <a:endParaRPr lang="ru-RU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-32" y="1071546"/>
            <a:ext cx="3643338" cy="2726786"/>
            <a:chOff x="-32" y="1071546"/>
            <a:chExt cx="3643338" cy="2726786"/>
          </a:xfrm>
        </p:grpSpPr>
        <p:pic>
          <p:nvPicPr>
            <p:cNvPr id="9" name="Рисунок 8" descr="Кровля до начала реконструкции 2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1071546"/>
              <a:ext cx="3600000" cy="24034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-32" y="3429000"/>
              <a:ext cx="36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Кровля до начала реконструкции</a:t>
              </a:r>
              <a:endParaRPr lang="ru-RU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-32" y="4158000"/>
            <a:ext cx="3600032" cy="2700000"/>
            <a:chOff x="-32" y="4158000"/>
            <a:chExt cx="3600032" cy="2700000"/>
          </a:xfrm>
        </p:grpSpPr>
        <p:pic>
          <p:nvPicPr>
            <p:cNvPr id="7" name="Рисунок 6" descr="Идёт реконструкция 5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4158000"/>
              <a:ext cx="3600000" cy="27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-32" y="4357694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</a:rPr>
                <a:t>Кровля, замененная в 2010 году</a:t>
              </a:r>
              <a:endParaRPr lang="ru-RU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544000" y="1000108"/>
            <a:ext cx="3600000" cy="2700000"/>
            <a:chOff x="5544000" y="1000108"/>
            <a:chExt cx="3600000" cy="2700000"/>
          </a:xfrm>
        </p:grpSpPr>
        <p:pic>
          <p:nvPicPr>
            <p:cNvPr id="8" name="Рисунок 7" descr="Газолучистое  отопление 3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544000" y="1000108"/>
              <a:ext cx="3600000" cy="27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786446" y="3000372"/>
              <a:ext cx="271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FF00"/>
                  </a:solidFill>
                </a:rPr>
                <a:t>Элемент системы </a:t>
              </a:r>
              <a:r>
                <a:rPr lang="ru-RU" b="1" dirty="0" err="1" smtClean="0">
                  <a:solidFill>
                    <a:srgbClr val="FFFF00"/>
                  </a:solidFill>
                </a:rPr>
                <a:t>газолучистого</a:t>
              </a:r>
              <a:r>
                <a:rPr lang="ru-RU" b="1" dirty="0" smtClean="0">
                  <a:solidFill>
                    <a:srgbClr val="FFFF00"/>
                  </a:solidFill>
                </a:rPr>
                <a:t> отопления</a:t>
              </a:r>
              <a:endParaRPr lang="ru-RU" b="1" dirty="0">
                <a:solidFill>
                  <a:srgbClr val="FFFF00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 flipH="1" flipV="1">
              <a:off x="6893735" y="2607463"/>
              <a:ext cx="571504" cy="3571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5544000" y="4158000"/>
            <a:ext cx="3600000" cy="2700000"/>
            <a:chOff x="5544000" y="4158000"/>
            <a:chExt cx="3600000" cy="2700000"/>
          </a:xfrm>
        </p:grpSpPr>
        <p:pic>
          <p:nvPicPr>
            <p:cNvPr id="15" name="Рисунок 14" descr="Реконструируемая часть ЦРГВ 2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544000" y="4158000"/>
              <a:ext cx="3600000" cy="27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5929322" y="5997379"/>
              <a:ext cx="3071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</a:rPr>
                <a:t>Фрагмент фронта работ по реконструкции на 2011 год</a:t>
              </a:r>
              <a:endParaRPr lang="ru-RU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242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1000125" cy="153988"/>
          </a:xfrm>
        </p:spPr>
        <p:txBody>
          <a:bodyPr>
            <a:normAutofit fontScale="90000"/>
          </a:bodyPr>
          <a:lstStyle/>
          <a:p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Фондоотдача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06" y="71414"/>
            <a:ext cx="4751753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Фото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67232" y="3143248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Выноска со стрелкой влево 9"/>
          <p:cNvSpPr/>
          <p:nvPr/>
        </p:nvSpPr>
        <p:spPr>
          <a:xfrm>
            <a:off x="4857752" y="285728"/>
            <a:ext cx="4143404" cy="2571768"/>
          </a:xfrm>
          <a:prstGeom prst="leftArrowCallout">
            <a:avLst>
              <a:gd name="adj1" fmla="val 28601"/>
              <a:gd name="adj2" fmla="val 25000"/>
              <a:gd name="adj3" fmla="val 14198"/>
              <a:gd name="adj4" fmla="val 82018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Цех ремонта пассажирских вагонов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Стоимость объектов основных средств </a:t>
            </a:r>
            <a:r>
              <a:rPr lang="ru-RU" dirty="0" smtClean="0">
                <a:solidFill>
                  <a:srgbClr val="FF0000"/>
                </a:solidFill>
              </a:rPr>
              <a:t>794</a:t>
            </a:r>
            <a:r>
              <a:rPr lang="ru-RU" dirty="0" smtClean="0">
                <a:solidFill>
                  <a:prstClr val="black"/>
                </a:solidFill>
              </a:rPr>
              <a:t> млн. руб.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Объем продукции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8,4</a:t>
            </a:r>
            <a:r>
              <a:rPr lang="ru-RU" dirty="0" smtClean="0">
                <a:solidFill>
                  <a:prstClr val="black"/>
                </a:solidFill>
              </a:rPr>
              <a:t> тыс. руб./кв. м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Фондоотдача </a:t>
            </a:r>
            <a:r>
              <a:rPr lang="ru-RU" dirty="0" smtClean="0">
                <a:solidFill>
                  <a:srgbClr val="FF0000"/>
                </a:solidFill>
              </a:rPr>
              <a:t>316</a:t>
            </a:r>
            <a:r>
              <a:rPr lang="ru-RU" dirty="0" smtClean="0">
                <a:solidFill>
                  <a:prstClr val="black"/>
                </a:solidFill>
              </a:rPr>
              <a:t> руб.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214282" y="4000504"/>
            <a:ext cx="3929090" cy="2571768"/>
          </a:xfrm>
          <a:prstGeom prst="rightArrowCallout">
            <a:avLst>
              <a:gd name="adj1" fmla="val 26800"/>
              <a:gd name="adj2" fmla="val 25000"/>
              <a:gd name="adj3" fmla="val 15999"/>
              <a:gd name="adj4" fmla="val 8452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Цех ремонта грузовых вагонов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Стоимость объектов основных средств </a:t>
            </a:r>
            <a:r>
              <a:rPr lang="ru-RU" dirty="0" smtClean="0">
                <a:solidFill>
                  <a:srgbClr val="FF0000"/>
                </a:solidFill>
              </a:rPr>
              <a:t>60</a:t>
            </a:r>
            <a:r>
              <a:rPr lang="ru-RU" dirty="0" smtClean="0">
                <a:solidFill>
                  <a:prstClr val="black"/>
                </a:solidFill>
              </a:rPr>
              <a:t> млн. руб.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Объем продукции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32</a:t>
            </a:r>
            <a:r>
              <a:rPr lang="ru-RU" dirty="0" smtClean="0">
                <a:solidFill>
                  <a:prstClr val="black"/>
                </a:solidFill>
              </a:rPr>
              <a:t> тыс. руб./кв. м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Фондоотдача </a:t>
            </a:r>
            <a:r>
              <a:rPr lang="ru-RU" dirty="0" smtClean="0">
                <a:solidFill>
                  <a:srgbClr val="FF0000"/>
                </a:solidFill>
              </a:rPr>
              <a:t>3 988</a:t>
            </a:r>
            <a:r>
              <a:rPr lang="ru-RU" dirty="0" smtClean="0">
                <a:solidFill>
                  <a:prstClr val="black"/>
                </a:solidFill>
              </a:rPr>
              <a:t> руб.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27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этап исследования – 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 обстановка в районе СКСВУ</a:t>
            </a:r>
            <a:endParaRPr lang="ru-RU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04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70075" y="-26988"/>
            <a:ext cx="7273925" cy="114300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Цех ремонта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пассажирских вагонов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09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1600200"/>
            <a:ext cx="6788150" cy="4525963"/>
          </a:xfrm>
        </p:spPr>
      </p:pic>
      <p:grpSp>
        <p:nvGrpSpPr>
          <p:cNvPr id="3" name="Группа 4"/>
          <p:cNvGrpSpPr/>
          <p:nvPr/>
        </p:nvGrpSpPr>
        <p:grpSpPr>
          <a:xfrm>
            <a:off x="0" y="0"/>
            <a:ext cx="9144000" cy="6858024"/>
            <a:chOff x="0" y="0"/>
            <a:chExt cx="9144000" cy="68580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71538" y="1071546"/>
              <a:ext cx="8072462" cy="1428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1538" y="6715148"/>
              <a:ext cx="8072462" cy="1428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1071538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b"/>
            <a:lstStyle/>
            <a:p>
              <a:pPr algn="ctr"/>
              <a:endParaRPr lang="ru-RU" sz="1100" b="1" dirty="0" smtClean="0"/>
            </a:p>
            <a:p>
              <a:pPr algn="ctr"/>
              <a:r>
                <a:rPr lang="ru-RU" sz="1100" b="1" dirty="0" smtClean="0"/>
                <a:t>Летняя практика</a:t>
              </a:r>
            </a:p>
            <a:p>
              <a:pPr algn="ctr"/>
              <a:r>
                <a:rPr lang="ru-RU" sz="1100" b="1" dirty="0" smtClean="0"/>
                <a:t>Июнь 2012 г.</a:t>
              </a:r>
              <a:endParaRPr lang="ru-RU" sz="1100" b="1" dirty="0"/>
            </a:p>
          </p:txBody>
        </p:sp>
        <p:pic>
          <p:nvPicPr>
            <p:cNvPr id="9" name="Рисунок 8" descr="Круг 1 ОАО ВВРЗ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329217" y="71414"/>
              <a:ext cx="743377" cy="720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1000108"/>
              <a:ext cx="1071538" cy="28575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pic>
          <p:nvPicPr>
            <p:cNvPr id="11" name="Рисунок 10" descr="IMG_3090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6000" y="1785926"/>
              <a:ext cx="1008000" cy="6724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Рисунок 11" descr="IMG_314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6000" y="2830380"/>
              <a:ext cx="1008000" cy="6700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Рисунок 12" descr="IMG_311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6000" y="3857628"/>
              <a:ext cx="1008000" cy="6700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" name="Содержимое 3" descr="Стенд для полувагонов 2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6000" y="4899186"/>
              <a:ext cx="1008000" cy="672954"/>
            </a:xfrm>
            <a:prstGeom prst="roundRect">
              <a:avLst>
                <a:gd name="adj" fmla="val 12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0" y="71414"/>
              <a:ext cx="10001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ОАО</a:t>
              </a:r>
            </a:p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ВВРЗ имени С.М.Кирова</a:t>
              </a:r>
              <a:endParaRPr lang="ru-RU" sz="105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8638" y="44450"/>
            <a:ext cx="7345362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Самый большой станок: обрабатывает колесные пары весом более 1,5 тонн!</a:t>
            </a:r>
            <a:endParaRPr lang="ru-RU" sz="3200" b="1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0" y="0"/>
            <a:ext cx="9144000" cy="6858024"/>
            <a:chOff x="0" y="0"/>
            <a:chExt cx="9144000" cy="68580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71538" y="1071546"/>
              <a:ext cx="8072462" cy="1428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1538" y="6715148"/>
              <a:ext cx="8072462" cy="1428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1071538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b"/>
            <a:lstStyle/>
            <a:p>
              <a:pPr algn="ctr"/>
              <a:endParaRPr lang="ru-RU" sz="1100" b="1" dirty="0" smtClean="0"/>
            </a:p>
            <a:p>
              <a:pPr algn="ctr"/>
              <a:r>
                <a:rPr lang="ru-RU" sz="1100" b="1" dirty="0" smtClean="0"/>
                <a:t>Летняя практика</a:t>
              </a:r>
            </a:p>
            <a:p>
              <a:pPr algn="ctr"/>
              <a:r>
                <a:rPr lang="ru-RU" sz="1100" b="1" dirty="0" smtClean="0"/>
                <a:t>Июнь 2012 г.</a:t>
              </a:r>
              <a:endParaRPr lang="ru-RU" sz="1100" b="1" dirty="0"/>
            </a:p>
          </p:txBody>
        </p:sp>
        <p:pic>
          <p:nvPicPr>
            <p:cNvPr id="9" name="Рисунок 8" descr="Круг 1 ОАО ВВРЗ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329217" y="71414"/>
              <a:ext cx="743377" cy="720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1000108"/>
              <a:ext cx="1071538" cy="28575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pic>
          <p:nvPicPr>
            <p:cNvPr id="11" name="Рисунок 10" descr="IMG_309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6000" y="1785926"/>
              <a:ext cx="1008000" cy="6724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Рисунок 11" descr="IMG_314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000" y="2830380"/>
              <a:ext cx="1008000" cy="6700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Рисунок 12" descr="IMG_311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6000" y="3857628"/>
              <a:ext cx="1008000" cy="6700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" name="Содержимое 3" descr="Стенд для полувагонов 2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6000" y="4899186"/>
              <a:ext cx="1008000" cy="672954"/>
            </a:xfrm>
            <a:prstGeom prst="roundRect">
              <a:avLst>
                <a:gd name="adj" fmla="val 12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0" y="71414"/>
              <a:ext cx="10001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ОАО</a:t>
              </a:r>
            </a:p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ВВРЗ имени С.М.Кирова</a:t>
              </a:r>
              <a:endParaRPr lang="ru-RU" sz="105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7" name="Рисунок 16" descr="SDC1249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03648" y="1268760"/>
            <a:ext cx="7152795" cy="536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9144000" cy="5111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Объем производства 2011 г.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14422"/>
            <a:ext cx="8715436" cy="46434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2982653"/>
            <a:ext cx="2786081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ru-RU" sz="1400" b="1" i="1" dirty="0" smtClean="0">
                <a:solidFill>
                  <a:prstClr val="black"/>
                </a:solidFill>
              </a:rPr>
              <a:t>Отремонтировано</a:t>
            </a:r>
          </a:p>
          <a:p>
            <a:pPr algn="ctr">
              <a:spcBef>
                <a:spcPts val="3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5706 колесных пар</a:t>
            </a:r>
          </a:p>
          <a:p>
            <a:pPr algn="ctr">
              <a:spcBef>
                <a:spcPts val="3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Для прочих организаций</a:t>
            </a:r>
          </a:p>
          <a:p>
            <a:pPr algn="ctr">
              <a:spcBef>
                <a:spcPts val="300"/>
              </a:spcBef>
              <a:defRPr/>
            </a:pPr>
            <a:r>
              <a:rPr lang="ru-RU" sz="1400" b="1" i="1" dirty="0" smtClean="0">
                <a:solidFill>
                  <a:prstClr val="black"/>
                </a:solidFill>
              </a:rPr>
              <a:t>изготовлено</a:t>
            </a:r>
            <a:r>
              <a:rPr lang="ru-RU" sz="1400" dirty="0" smtClean="0">
                <a:solidFill>
                  <a:prstClr val="black"/>
                </a:solidFill>
              </a:rPr>
              <a:t> 906 колесных пар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5" y="1305421"/>
            <a:ext cx="2157056" cy="1660365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Фото0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625285"/>
            <a:ext cx="2214577" cy="1660933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357158" y="3045183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Отремонтировано 152 пассажирских вагона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5286388"/>
            <a:ext cx="2428892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Отремонтировано 723</a:t>
            </a:r>
          </a:p>
          <a:p>
            <a:pPr algn="ctr">
              <a:spcBef>
                <a:spcPts val="3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грузовых вагона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9" name="Рисунок 18" descr="IMG_31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28733" y="1285861"/>
            <a:ext cx="2471755" cy="16430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 descr="IMG_31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28733" y="4071942"/>
            <a:ext cx="2471755" cy="16430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Овал 20"/>
          <p:cNvSpPr/>
          <p:nvPr/>
        </p:nvSpPr>
        <p:spPr>
          <a:xfrm>
            <a:off x="2857489" y="2369141"/>
            <a:ext cx="3071834" cy="21314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916,5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млн. руб.</a:t>
            </a:r>
            <a:endParaRPr lang="ru-RU" sz="32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6000768"/>
            <a:ext cx="4143404" cy="714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Производительность труда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1008 руб. на одного работника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6314" y="6000768"/>
            <a:ext cx="4143404" cy="714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Средняя заработная плата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19 071 руб.</a:t>
            </a:r>
            <a:endParaRPr lang="ru-RU" sz="2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9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429124" y="1714488"/>
            <a:ext cx="4500594" cy="4857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Традиционная продукция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714488"/>
            <a:ext cx="3857652" cy="4857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Освоение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новой продукции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на 2012 год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Фото009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4081474"/>
            <a:ext cx="1342221" cy="990000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367358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4774" y="4255194"/>
            <a:ext cx="1649192" cy="9900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 txBox="1">
            <a:spLocks noRot="1" noChangeArrowheads="1"/>
          </p:cNvSpPr>
          <p:nvPr/>
        </p:nvSpPr>
        <p:spPr>
          <a:xfrm>
            <a:off x="2428860" y="5581672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Вагоностроение. Изготовление полувагонов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9" name="Rectangle 11"/>
          <p:cNvSpPr txBox="1">
            <a:spLocks noRot="1" noChangeArrowheads="1"/>
          </p:cNvSpPr>
          <p:nvPr/>
        </p:nvSpPr>
        <p:spPr>
          <a:xfrm>
            <a:off x="2143108" y="4224350"/>
            <a:ext cx="1714512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Капитальный ремонт купейных пассажирских вагонов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5342295"/>
            <a:ext cx="1643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ru-RU" sz="1200" dirty="0" smtClean="0">
                <a:latin typeface="+mn-lt"/>
              </a:rPr>
              <a:t>Производство  новых сертифицированных  ходовых  тележек  грузовых  вагонов  модели  18-100</a:t>
            </a:r>
            <a:endParaRPr lang="ru-RU" sz="12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3336" y="3652067"/>
            <a:ext cx="1714512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ru-RU" sz="1200" dirty="0" smtClean="0"/>
              <a:t>Ремонт</a:t>
            </a:r>
          </a:p>
          <a:p>
            <a:pPr algn="ctr">
              <a:spcBef>
                <a:spcPts val="300"/>
              </a:spcBef>
              <a:defRPr/>
            </a:pPr>
            <a:r>
              <a:rPr lang="ru-RU" sz="1200" dirty="0" smtClean="0"/>
              <a:t>1</a:t>
            </a:r>
            <a:r>
              <a:rPr lang="ru-RU" sz="1200" dirty="0" smtClean="0">
                <a:latin typeface="+mn-lt"/>
              </a:rPr>
              <a:t>645 колесных пар</a:t>
            </a:r>
            <a:endParaRPr lang="ru-RU" sz="1200" dirty="0">
              <a:latin typeface="+mn-lt"/>
            </a:endParaRPr>
          </a:p>
        </p:txBody>
      </p:sp>
      <p:pic>
        <p:nvPicPr>
          <p:cNvPr id="12" name="Рисунок 11" descr="Платформа 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2724152"/>
            <a:ext cx="1857388" cy="1131846"/>
          </a:xfrm>
          <a:prstGeom prst="rect">
            <a:avLst/>
          </a:prstGeom>
        </p:spPr>
      </p:pic>
      <p:sp>
        <p:nvSpPr>
          <p:cNvPr id="14" name="Rectangle 11"/>
          <p:cNvSpPr txBox="1">
            <a:spLocks noRot="1" noChangeArrowheads="1"/>
          </p:cNvSpPr>
          <p:nvPr/>
        </p:nvSpPr>
        <p:spPr>
          <a:xfrm>
            <a:off x="2357422" y="3067032"/>
            <a:ext cx="1571636" cy="50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Капитальный ремонт платформ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20" name="Рисунок 19" descr="00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2571744"/>
            <a:ext cx="1440000" cy="1108421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Фото001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43438" y="4677654"/>
            <a:ext cx="1478400" cy="110880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4500562" y="3804467"/>
            <a:ext cx="171451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ru-RU" sz="1200" dirty="0" smtClean="0"/>
              <a:t>Ремонт</a:t>
            </a:r>
          </a:p>
          <a:p>
            <a:pPr algn="ctr">
              <a:spcBef>
                <a:spcPts val="300"/>
              </a:spcBef>
              <a:defRPr/>
            </a:pPr>
            <a:r>
              <a:rPr lang="ru-RU" sz="1200" dirty="0" smtClean="0"/>
              <a:t>130 пассажирских вагонов</a:t>
            </a:r>
            <a:endParaRPr lang="ru-RU" sz="1200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00562" y="5857821"/>
            <a:ext cx="1714512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ru-RU" sz="1200" dirty="0" smtClean="0"/>
              <a:t>Ремонт</a:t>
            </a:r>
          </a:p>
          <a:p>
            <a:pPr algn="ctr">
              <a:spcBef>
                <a:spcPts val="300"/>
              </a:spcBef>
              <a:defRPr/>
            </a:pPr>
            <a:r>
              <a:rPr lang="ru-RU" sz="1200" dirty="0" smtClean="0"/>
              <a:t>936 грузовых вагонов</a:t>
            </a:r>
            <a:endParaRPr lang="ru-RU" sz="1200" dirty="0">
              <a:latin typeface="+mn-lt"/>
            </a:endParaRPr>
          </a:p>
        </p:txBody>
      </p:sp>
      <p:pic>
        <p:nvPicPr>
          <p:cNvPr id="24" name="Рисунок 23" descr="IMG_311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60514" y="2571744"/>
            <a:ext cx="1612014" cy="107157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Наши выводы: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Завод «ВВРЗ» является современным модернизированным производством</a:t>
            </a:r>
          </a:p>
          <a:p>
            <a:r>
              <a:rPr lang="ru-RU" dirty="0" smtClean="0"/>
              <a:t>Обновленное </a:t>
            </a:r>
            <a:r>
              <a:rPr lang="ru-RU" dirty="0"/>
              <a:t>помещение и современное оборудование позволят значительно увеличить темпы производства. А это значит, что финансовые трудности ни заводу, ни его работникам не </a:t>
            </a:r>
            <a:r>
              <a:rPr lang="ru-RU" dirty="0" smtClean="0"/>
              <a:t>грозят</a:t>
            </a:r>
            <a:r>
              <a:rPr lang="ru-RU" dirty="0"/>
              <a:t> </a:t>
            </a:r>
            <a:r>
              <a:rPr lang="ru-RU" dirty="0" smtClean="0"/>
              <a:t>– увеличилось количество рабочих мест, повысилась заработная плата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8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9538" y="3500460"/>
            <a:ext cx="3810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8763" y="71438"/>
            <a:ext cx="7615237" cy="1000125"/>
          </a:xfrm>
        </p:spPr>
        <p:txBody>
          <a:bodyPr/>
          <a:lstStyle/>
          <a:p>
            <a:r>
              <a:rPr lang="ru-RU" dirty="0" smtClean="0"/>
              <a:t>Благодарим за внимание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24"/>
            <a:chOff x="0" y="0"/>
            <a:chExt cx="9144000" cy="685802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1538" y="1071546"/>
              <a:ext cx="8072462" cy="1428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71538" y="6715148"/>
              <a:ext cx="8072462" cy="1428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0"/>
              <a:ext cx="1071538" cy="685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b"/>
            <a:lstStyle/>
            <a:p>
              <a:pPr algn="ctr"/>
              <a:endParaRPr lang="ru-RU" sz="1100" b="1" dirty="0" smtClean="0"/>
            </a:p>
            <a:p>
              <a:pPr algn="ctr"/>
              <a:r>
                <a:rPr lang="ru-RU" sz="1100" b="1" dirty="0" smtClean="0"/>
                <a:t>Летняя практика</a:t>
              </a:r>
            </a:p>
            <a:p>
              <a:pPr algn="ctr"/>
              <a:r>
                <a:rPr lang="ru-RU" sz="1100" b="1" dirty="0" smtClean="0"/>
                <a:t>Июнь 2012 г.</a:t>
              </a:r>
              <a:endParaRPr lang="ru-RU" sz="1100" b="1" dirty="0"/>
            </a:p>
          </p:txBody>
        </p:sp>
        <p:pic>
          <p:nvPicPr>
            <p:cNvPr id="7" name="Рисунок 6" descr="Круг 1 ОАО ВВРЗ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329217" y="71414"/>
              <a:ext cx="743377" cy="720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1000108"/>
              <a:ext cx="1071538" cy="28575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/>
            </a:p>
          </p:txBody>
        </p:sp>
        <p:pic>
          <p:nvPicPr>
            <p:cNvPr id="9" name="Рисунок 8" descr="IMG_3090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6000" y="1785926"/>
              <a:ext cx="1008000" cy="6724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Рисунок 9" descr="IMG_3149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6000" y="2830380"/>
              <a:ext cx="1008000" cy="6700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Рисунок 10" descr="IMG_311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6000" y="3857628"/>
              <a:ext cx="1008000" cy="6700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Содержимое 3" descr="Стенд для полувагонов 2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6000" y="4899186"/>
              <a:ext cx="1008000" cy="672954"/>
            </a:xfrm>
            <a:prstGeom prst="roundRect">
              <a:avLst>
                <a:gd name="adj" fmla="val 12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0" y="71414"/>
              <a:ext cx="10001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ОАО</a:t>
              </a:r>
            </a:p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ВВРЗ имени С.М.Кирова</a:t>
              </a:r>
              <a:endParaRPr lang="ru-RU" sz="105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87625" y="270892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Презентацию готовили</a:t>
            </a:r>
          </a:p>
          <a:p>
            <a:pPr algn="ctr"/>
            <a:r>
              <a:rPr lang="ru-RU" b="1" dirty="0" smtClean="0"/>
              <a:t>суворовцы 1 взвода 2 курса</a:t>
            </a:r>
          </a:p>
        </p:txBody>
      </p:sp>
      <p:pic>
        <p:nvPicPr>
          <p:cNvPr id="18" name="Рисунок 17" descr="IMG115-0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040547" y="1000108"/>
            <a:ext cx="4032448" cy="3899078"/>
          </a:xfrm>
          <a:prstGeom prst="rect">
            <a:avLst/>
          </a:prstGeom>
        </p:spPr>
      </p:pic>
      <p:pic>
        <p:nvPicPr>
          <p:cNvPr id="15" name="Рисунок 14" descr="Завод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142976" y="1285860"/>
            <a:ext cx="3888000" cy="11652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0072" y="5157192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Барышников Александр</a:t>
            </a:r>
          </a:p>
          <a:p>
            <a:r>
              <a:rPr lang="ru-RU" b="1" dirty="0" err="1" smtClean="0"/>
              <a:t>Боташев</a:t>
            </a:r>
            <a:r>
              <a:rPr lang="ru-RU" b="1" dirty="0" smtClean="0"/>
              <a:t>  </a:t>
            </a:r>
            <a:r>
              <a:rPr lang="ru-RU" b="1" dirty="0" err="1" smtClean="0"/>
              <a:t>Таулан</a:t>
            </a:r>
            <a:endParaRPr lang="ru-RU" b="1" dirty="0" smtClean="0"/>
          </a:p>
          <a:p>
            <a:r>
              <a:rPr lang="ru-RU" b="1" dirty="0" err="1" smtClean="0"/>
              <a:t>Бисултанов</a:t>
            </a:r>
            <a:r>
              <a:rPr lang="ru-RU" b="1" dirty="0" smtClean="0"/>
              <a:t> Саид</a:t>
            </a:r>
          </a:p>
          <a:p>
            <a:r>
              <a:rPr lang="ru-RU" b="1" dirty="0" err="1" smtClean="0"/>
              <a:t>Губиев</a:t>
            </a:r>
            <a:r>
              <a:rPr lang="ru-RU" b="1" dirty="0" smtClean="0"/>
              <a:t> </a:t>
            </a:r>
            <a:r>
              <a:rPr lang="ru-RU" b="1" dirty="0" err="1" smtClean="0"/>
              <a:t>Азамат</a:t>
            </a:r>
            <a:endParaRPr lang="ru-RU" b="1" dirty="0" smtClean="0"/>
          </a:p>
          <a:p>
            <a:r>
              <a:rPr lang="ru-RU" b="1" dirty="0" err="1" smtClean="0"/>
              <a:t>Кокоев</a:t>
            </a:r>
            <a:r>
              <a:rPr lang="ru-RU" b="1" dirty="0" smtClean="0"/>
              <a:t> Артур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суворовцев с главным экологом Республики</a:t>
            </a:r>
            <a:endParaRPr lang="ru-RU" dirty="0"/>
          </a:p>
        </p:txBody>
      </p:sp>
      <p:pic>
        <p:nvPicPr>
          <p:cNvPr id="6147" name="Picture 3" descr="C:\Users\География\Desktop\Фото02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844823"/>
            <a:ext cx="5877272" cy="44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115" y="1556792"/>
            <a:ext cx="353873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 экологической обстановкой в республике и в районе СКСВУ нас познакомил </a:t>
            </a:r>
            <a:r>
              <a:rPr lang="ru-RU" dirty="0" err="1" smtClean="0"/>
              <a:t>Шалашвили</a:t>
            </a:r>
            <a:r>
              <a:rPr lang="ru-RU" dirty="0" smtClean="0"/>
              <a:t> Георгий Владимирович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723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Исследование почвы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262778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Практическая работа по определению количества тяжелых металлов в почве</a:t>
            </a:r>
          </a:p>
          <a:p>
            <a:endParaRPr lang="ru-RU" dirty="0"/>
          </a:p>
        </p:txBody>
      </p:sp>
      <p:pic>
        <p:nvPicPr>
          <p:cNvPr id="1026" name="Picture 2" descr="E:\Фото\Фото0258_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6284208" cy="50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97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районе  СКСВУ расположены: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287029"/>
            <a:ext cx="8229600" cy="178193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Завод «ЭЛЕКТРОЦИНК»</a:t>
            </a:r>
          </a:p>
          <a:p>
            <a:r>
              <a:rPr lang="ru-RU" dirty="0" smtClean="0"/>
              <a:t>ЗАВОД «ПОБЕДИТ»</a:t>
            </a:r>
          </a:p>
          <a:p>
            <a:r>
              <a:rPr lang="ru-RU" dirty="0" smtClean="0"/>
              <a:t>ЗАВОД «ВВРЗ»</a:t>
            </a:r>
          </a:p>
          <a:p>
            <a:r>
              <a:rPr lang="ru-RU" dirty="0" smtClean="0"/>
              <a:t>ОЖИВЛЕНЫЙ </a:t>
            </a:r>
            <a:r>
              <a:rPr lang="ru-RU" dirty="0"/>
              <a:t>ТРАНСПОРТНЫЙ ПЕРЕКРЕСТОК УЛИЦЫ ЧКАЛОВА И УЛИЦЫ МАРКОВА</a:t>
            </a:r>
          </a:p>
          <a:p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</p:txBody>
      </p:sp>
      <p:pic>
        <p:nvPicPr>
          <p:cNvPr id="1026" name="Picture 2" descr="C:\Users\География\Desktop\486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7"/>
            <a:ext cx="6408712" cy="39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760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ЭКОЛОГИЧЕСКАЯ ВИЗУАЛЬНАЯ ЭКСПЕРТИЗА РАЙОНА ЗАВОДА «ЭЛЕКТРОЦИНК»</a:t>
            </a:r>
            <a:br>
              <a:rPr lang="ru-RU" sz="3600" b="1" i="1" dirty="0" smtClean="0"/>
            </a:b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071570"/>
          </a:xfrm>
        </p:spPr>
        <p:txBody>
          <a:bodyPr>
            <a:noAutofit/>
          </a:bodyPr>
          <a:lstStyle/>
          <a:p>
            <a:r>
              <a:rPr lang="ru-RU" dirty="0" smtClean="0"/>
              <a:t> НЕ ОБНАРУЖЕНО МХОВ И ЛИШАЙНИКОВ- ГЛАВНОГО ИНДИКАТОРА ТЯЖЕЛЫХ МЕТАЛЛОВ</a:t>
            </a:r>
            <a:endParaRPr lang="ru-RU" dirty="0"/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Следовательно: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за многолетнею историю существования завода почва сильно загрязнена свинцом, </a:t>
            </a:r>
            <a:r>
              <a:rPr lang="ru-RU" sz="3600" dirty="0" err="1" smtClean="0">
                <a:solidFill>
                  <a:srgbClr val="FF0000"/>
                </a:solidFill>
              </a:rPr>
              <a:t>фольфрамом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и </a:t>
            </a:r>
            <a:r>
              <a:rPr lang="ru-RU" sz="3600" dirty="0" err="1" smtClean="0">
                <a:solidFill>
                  <a:srgbClr val="FF0000"/>
                </a:solidFill>
              </a:rPr>
              <a:t>молебденом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27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37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/>
              <a:t>ЭКОЛОГИЧЕСКАЯ ВИЗУАЛЬНАЯ ЭКСПЕРТИЗА РАЙОНА ЗАВОДА «</a:t>
            </a:r>
            <a:r>
              <a:rPr lang="ru-RU" sz="3600" b="1" i="1" dirty="0" smtClean="0"/>
              <a:t>ЭЛЕКТРОЦИНК»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627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dirty="0" smtClean="0"/>
              <a:t>НА ЖЕЛЕЗНОДОРОЖНОМ ПЕРЕЕЗДЕ в </a:t>
            </a:r>
            <a:r>
              <a:rPr lang="ru-RU" sz="2000" dirty="0"/>
              <a:t>100м  ОТ ЗАВОДА ВЫСАЖЕНЫ ПИХТЫ,КОТОРЫЕ </a:t>
            </a:r>
            <a:r>
              <a:rPr lang="ru-RU" sz="2000" dirty="0" smtClean="0"/>
              <a:t>ЯВЛЯЮТСЯ ИНДИКАТОРОМ ОКИСЛОВ АЗОТА И КИСЛОТНЫХ ДОЖДЕЙ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ПИХТЫ ЧУВСТВУЮТ СЕБЯ ОТЛИЧНО</a:t>
            </a:r>
            <a:endParaRPr lang="ru-RU" sz="2000" dirty="0"/>
          </a:p>
        </p:txBody>
      </p:sp>
      <p:pic>
        <p:nvPicPr>
          <p:cNvPr id="3075" name="Picture 3" descr="C:\Users\География\Desktop\IMG10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7875" y="2780928"/>
            <a:ext cx="5259371" cy="387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972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6" y="519261"/>
            <a:ext cx="8579296" cy="1325563"/>
          </a:xfrm>
        </p:spPr>
        <p:txBody>
          <a:bodyPr>
            <a:noAutofit/>
          </a:bodyPr>
          <a:lstStyle/>
          <a:p>
            <a:r>
              <a:rPr lang="ru-RU" sz="3600" b="1" i="1" dirty="0"/>
              <a:t>ЭКОЛОГИЧЕСКАЯ ВИЗУАЛЬНАЯ ЭКСПЕРТИЗА РАЙОНА ЗАВОДА «</a:t>
            </a:r>
            <a:r>
              <a:rPr lang="ru-RU" sz="3600" b="1" i="1" dirty="0" smtClean="0"/>
              <a:t>ЭЛЕКТРОЦИНК»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dirty="0"/>
          </a:p>
        </p:txBody>
      </p:sp>
      <p:pic>
        <p:nvPicPr>
          <p:cNvPr id="4" name="Picture 2" descr="C:\Users\География\Desktop\IMG102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852935"/>
            <a:ext cx="6215107" cy="39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8086" y="1844824"/>
            <a:ext cx="8229600" cy="233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ТЕРРИТОРИЯ ЗАВОДА «ЭЛЕКТРОЦИНК» ОКРУЖЕНА ЗЕЛЕНОЙ ЗОНОЙ ШИРОКОЛИВСТВЕННЫХ ДЕРЕВЬЕВ(ПЛАТАНОВ) ШИРОКОЛИВСТВЕННЫЕ ДЕРЕВЬЯ ХОРОШО ЗАДЕРЖИВАЮТ ПРОИЗВОДСТВЕНУЮ ПЫЛЬ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027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/>
              <a:t>ЭКОЛОГИЧЕСКАЯ ВИЗУАЛЬНАЯ ЭКСПЕРТИЗА РАЙОНА ЗАВОДА «ЭЛЕКТРОЦИНК»</a:t>
            </a:r>
            <a:endParaRPr lang="ru-RU" sz="2400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3"/>
            <a:ext cx="8229600" cy="86409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ВЫСАЖЕНО МНОГО ЦВЕТОВ,КОТОРЫЕ ТОЖЕ ЯВЛЯЮТСЯ ИНДИКОТОРАМИ ЭКОЛОГИИ НАШЕГО РАЙОНА </a:t>
            </a:r>
            <a:endParaRPr lang="ru-RU" sz="1600" b="1" dirty="0"/>
          </a:p>
        </p:txBody>
      </p:sp>
      <p:pic>
        <p:nvPicPr>
          <p:cNvPr id="5122" name="Picture 2" descr="Картинка 4 из 12318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35695" y="2852936"/>
            <a:ext cx="5076825" cy="33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37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1260</Words>
  <Application>Microsoft Office PowerPoint</Application>
  <PresentationFormat>Экран (4:3)</PresentationFormat>
  <Paragraphs>164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Первый этап исследования – Экологическая  обстановка в районе СКСВУ</vt:lpstr>
      <vt:lpstr>Встреча суворовцев с главным экологом Республики</vt:lpstr>
      <vt:lpstr>Исследование почвы</vt:lpstr>
      <vt:lpstr>В районе  СКСВУ расположены:</vt:lpstr>
      <vt:lpstr>ЭКОЛОГИЧЕСКАЯ ВИЗУАЛЬНАЯ ЭКСПЕРТИЗА РАЙОНА ЗАВОДА «ЭЛЕКТРОЦИНК» </vt:lpstr>
      <vt:lpstr>ЭКОЛОГИЧЕСКАЯ ВИЗУАЛЬНАЯ ЭКСПЕРТИЗА РАЙОНА ЗАВОДА «ЭЛЕКТРОЦИНК» </vt:lpstr>
      <vt:lpstr>ЭКОЛОГИЧЕСКАЯ ВИЗУАЛЬНАЯ ЭКСПЕРТИЗА РАЙОНА ЗАВОДА «ЭЛЕКТРОЦИНК» </vt:lpstr>
      <vt:lpstr>ЭКОЛОГИЧЕСКАЯ ВИЗУАЛЬНАЯ ЭКСПЕРТИЗА РАЙОНА ЗАВОДА «ЭЛЕКТРОЦИНК»</vt:lpstr>
      <vt:lpstr>ЭКОЛОГИЧЕСКАЯ ВИЗУАЛЬНАЯ ЭКСПЕРТИЗА РАЙОНА ЗАВОДОВ «ПОБЕДИТ»И «ВВРЗ»</vt:lpstr>
      <vt:lpstr>Наши выводы:</vt:lpstr>
      <vt:lpstr>Наши выводы:</vt:lpstr>
      <vt:lpstr>Наши выводы:</vt:lpstr>
      <vt:lpstr>ВТОРЫМ ЭТАПОМ ИССЛЕДОВАНИЯ ЯВЛЯЛСЯ ЭКОНОМИЧЕСКИЙ РОСТ ЗАВОДА «ВВРЗ»</vt:lpstr>
      <vt:lpstr>Слайд 15</vt:lpstr>
      <vt:lpstr>Краткая история Компании</vt:lpstr>
      <vt:lpstr>Цех ремонта грузовых вагонов</vt:lpstr>
      <vt:lpstr>Цех ремонта грузовых вагонов</vt:lpstr>
      <vt:lpstr>Фондоотдача</vt:lpstr>
      <vt:lpstr>Цех ремонта пассажирских вагонов</vt:lpstr>
      <vt:lpstr>Самый большой станок: обрабатывает колесные пары весом более 1,5 тонн!</vt:lpstr>
      <vt:lpstr>Объем производства 2011 г.</vt:lpstr>
      <vt:lpstr>Задачи на 2012 год</vt:lpstr>
      <vt:lpstr>Наши выводы: 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обстановка в районе СКСВУ</dc:title>
  <dc:creator>География</dc:creator>
  <cp:lastModifiedBy>ЖАННА</cp:lastModifiedBy>
  <cp:revision>50</cp:revision>
  <dcterms:created xsi:type="dcterms:W3CDTF">2012-05-31T11:41:48Z</dcterms:created>
  <dcterms:modified xsi:type="dcterms:W3CDTF">2013-02-08T07:27:42Z</dcterms:modified>
</cp:coreProperties>
</file>