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1" r:id="rId2"/>
    <p:sldId id="309" r:id="rId3"/>
    <p:sldId id="308" r:id="rId4"/>
    <p:sldId id="302" r:id="rId5"/>
    <p:sldId id="306" r:id="rId6"/>
    <p:sldId id="276" r:id="rId7"/>
    <p:sldId id="324" r:id="rId8"/>
    <p:sldId id="325" r:id="rId9"/>
    <p:sldId id="303" r:id="rId10"/>
    <p:sldId id="304" r:id="rId11"/>
    <p:sldId id="307" r:id="rId12"/>
    <p:sldId id="305" r:id="rId13"/>
    <p:sldId id="310" r:id="rId14"/>
    <p:sldId id="311" r:id="rId15"/>
    <p:sldId id="312" r:id="rId16"/>
    <p:sldId id="315" r:id="rId17"/>
    <p:sldId id="313" r:id="rId18"/>
    <p:sldId id="316" r:id="rId19"/>
    <p:sldId id="314" r:id="rId20"/>
    <p:sldId id="317" r:id="rId21"/>
    <p:sldId id="319" r:id="rId22"/>
    <p:sldId id="320" r:id="rId23"/>
    <p:sldId id="272" r:id="rId24"/>
    <p:sldId id="294" r:id="rId25"/>
    <p:sldId id="318" r:id="rId26"/>
    <p:sldId id="322" r:id="rId27"/>
    <p:sldId id="323" r:id="rId28"/>
    <p:sldId id="321" r:id="rId29"/>
    <p:sldId id="326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0F3514-CEB3-402B-ACBF-9705D8264628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6CC8C5-FC81-4BFF-A423-2D73861A5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0F3514-CEB3-402B-ACBF-9705D8264628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CC8C5-FC81-4BFF-A423-2D73861A5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0F3514-CEB3-402B-ACBF-9705D8264628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CC8C5-FC81-4BFF-A423-2D73861A5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0F3514-CEB3-402B-ACBF-9705D8264628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CC8C5-FC81-4BFF-A423-2D73861A5A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0F3514-CEB3-402B-ACBF-9705D8264628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CC8C5-FC81-4BFF-A423-2D73861A5A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0F3514-CEB3-402B-ACBF-9705D8264628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CC8C5-FC81-4BFF-A423-2D73861A5A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0F3514-CEB3-402B-ACBF-9705D8264628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CC8C5-FC81-4BFF-A423-2D73861A5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0F3514-CEB3-402B-ACBF-9705D8264628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CC8C5-FC81-4BFF-A423-2D73861A5A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0F3514-CEB3-402B-ACBF-9705D8264628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CC8C5-FC81-4BFF-A423-2D73861A5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50F3514-CEB3-402B-ACBF-9705D8264628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CC8C5-FC81-4BFF-A423-2D73861A5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0F3514-CEB3-402B-ACBF-9705D8264628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6CC8C5-FC81-4BFF-A423-2D73861A5A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50F3514-CEB3-402B-ACBF-9705D8264628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96CC8C5-FC81-4BFF-A423-2D73861A5A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D%D0%BB%D0%B5%D0%BA%D1%82%D1%80%D0%BE%D0%BB%D0%B8%D1%82" TargetMode="External"/><Relationship Id="rId2" Type="http://schemas.openxmlformats.org/officeDocument/2006/relationships/hyperlink" Target="http://ru.wikipedia.org/wiki/%D0%98%D0%BE%D0%BD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hyperlink" Target="http://ru.wikipedia.org/wiki/%D0%9E%D0%B1%D1%80%D0%B0%D1%82%D0%B8%D0%BC%D1%8B%D0%B5_%D1%80%D0%B5%D0%B0%D0%BA%D1%86%D0%B8%D0%B8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D%D1%82%D0%B0%D0%BD%D0%BE%D0%BB" TargetMode="External"/><Relationship Id="rId3" Type="http://schemas.openxmlformats.org/officeDocument/2006/relationships/hyperlink" Target="http://ru.wikipedia.org/wiki/%D0%A9%D1%91%D0%BB%D0%BE%D1%87%D0%B8" TargetMode="External"/><Relationship Id="rId7" Type="http://schemas.openxmlformats.org/officeDocument/2006/relationships/hyperlink" Target="http://ru.wikipedia.org/wiki/%D0%96%D0%B8%D1%80%D0%BD%D1%8B%D0%B5_%D0%BA%D0%B8%D1%81%D0%BB%D0%BE%D1%82%D1%8B" TargetMode="External"/><Relationship Id="rId12" Type="http://schemas.openxmlformats.org/officeDocument/2006/relationships/hyperlink" Target="http://ru.wikipedia.org/wiki/%D0%A3%D0%B4%D0%BE%D0%B1%D1%80%D0%B5%D0%BD%D0%B8%D0%B5" TargetMode="External"/><Relationship Id="rId2" Type="http://schemas.openxmlformats.org/officeDocument/2006/relationships/hyperlink" Target="http://ru.wikipedia.org/wiki/%D0%96%D0%B8%D1%80%D1%8B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3%D0%BB%D0%B8%D1%86%D0%B5%D1%80%D0%B8%D0%BD" TargetMode="External"/><Relationship Id="rId11" Type="http://schemas.openxmlformats.org/officeDocument/2006/relationships/hyperlink" Target="http://ru.wikipedia.org/wiki/%D0%92%D0%BE%D1%81%D0%BA" TargetMode="External"/><Relationship Id="rId5" Type="http://schemas.openxmlformats.org/officeDocument/2006/relationships/hyperlink" Target="http://ru.wikipedia.org/wiki/%D0%9A%D0%B0%D1%82%D0%B0%D0%BB%D0%B8%D0%B7%D0%B0%D1%82%D0%BE%D1%80" TargetMode="External"/><Relationship Id="rId10" Type="http://schemas.openxmlformats.org/officeDocument/2006/relationships/hyperlink" Target="http://ru.wikipedia.org/wiki/%D0%94%D1%80%D0%BE%D0%B6%D0%B6%D0%B8" TargetMode="External"/><Relationship Id="rId4" Type="http://schemas.openxmlformats.org/officeDocument/2006/relationships/hyperlink" Target="http://ru.wikipedia.org/wiki/%D0%9C%D1%8B%D0%BB%D0%BE" TargetMode="External"/><Relationship Id="rId9" Type="http://schemas.openxmlformats.org/officeDocument/2006/relationships/hyperlink" Target="http://ru.wikipedia.org/wiki/%D0%93%D0%B8%D0%B4%D1%80%D0%BE%D0%BB%D0%B8%D0%B7_%D1%82%D0%BE%D1%80%D1%84%D0%B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0" i="1" dirty="0" smtClean="0"/>
              <a:t>ГИДРОЛИЗ</a:t>
            </a:r>
            <a:endParaRPr lang="ru-RU" sz="5400" b="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B050"/>
                </a:solidFill>
              </a:rPr>
              <a:t>ГИДРОЛИЗ ОРГАНИЧЕСКИХ И НЕОРГАНИЧЕСКИХ ВЕЩЕСТВ</a:t>
            </a:r>
            <a:endParaRPr lang="ru-RU" sz="3200" b="1" i="1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1908" y="5949280"/>
            <a:ext cx="4362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УЧИТЕЛЬ ХИМИИ:  МАКАРКИНА М.А.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661919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Гидролиз солей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— разновидность реакций гидролиза, обусловленного протеканием реакций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ионного обмена в растворах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(водных) растворимых солей-электролитов. </a:t>
            </a:r>
            <a:endParaRPr lang="en-US" sz="24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Движущей силой процесса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является взаимодействие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2" tooltip="Ион"/>
              </a:rPr>
              <a:t>ионов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 водой, приводящее к образованию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слабого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3" tooltip="Электролит"/>
              </a:rPr>
              <a:t>электролита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ионном 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или молекулярном виде («</a:t>
            </a:r>
            <a:r>
              <a:rPr lang="ru-RU" sz="24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связывание ионов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»).</a:t>
            </a:r>
            <a:endParaRPr lang="ru-RU" sz="2400" dirty="0" smtClean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Различают обратимый и необратимый гидролиз солей.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75768" y="188640"/>
            <a:ext cx="61302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/>
              <a:t>Г И Д Р О Л И З      С О Л Е Й </a:t>
            </a:r>
            <a:endParaRPr lang="ru-RU" sz="3200" b="1" i="1" dirty="0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-407804"/>
            <a:ext cx="184731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3209783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Гидролиз соли слабой кислоты и сильного основания (гидролиз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 аниону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0" y="3805154"/>
            <a:ext cx="901618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Гидролиз соли сильной кислоты и слабого основания (гидролиз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 катиону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4489230"/>
            <a:ext cx="747339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Гидролиз соли слабой кислоты и слабого основания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необратимый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589240"/>
            <a:ext cx="6840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Соль сильной кислоты и сильного основания </a:t>
            </a:r>
            <a:r>
              <a:rPr lang="ru-RU" sz="2400" b="1" dirty="0" smtClean="0">
                <a:solidFill>
                  <a:srgbClr val="FF0000"/>
                </a:solidFill>
              </a:rPr>
              <a:t>не подвергается </a:t>
            </a:r>
            <a:r>
              <a:rPr lang="ru-RU" sz="2400" dirty="0" smtClean="0"/>
              <a:t>гидролизу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/>
      <p:bldP spid="36871" grpId="0"/>
      <p:bldP spid="36872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табл индик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9189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Рисунок 1" descr="\mathsf{CO_3^{2-} + H_2O \rightarrow HCO_3^- + OH^-}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412776"/>
            <a:ext cx="3913478" cy="360040"/>
          </a:xfrm>
          <a:prstGeom prst="rect">
            <a:avLst/>
          </a:prstGeom>
          <a:noFill/>
        </p:spPr>
      </p:pic>
      <p:pic>
        <p:nvPicPr>
          <p:cNvPr id="35841" name="Рисунок 2" descr="\mathsf{Na_2CO_3 + H_2O \rightarrow NaHCO_3 + NaOH}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1007" y="1988840"/>
            <a:ext cx="5082917" cy="288032"/>
          </a:xfrm>
          <a:prstGeom prst="rect">
            <a:avLst/>
          </a:prstGeom>
          <a:noFill/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282134"/>
            <a:ext cx="91440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Гидролиз соли слабой кислоты и сильного основания (гидролиз по аниону):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457200" y="219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2436277"/>
            <a:ext cx="91440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(раствор имеет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щелочную среду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реакция протекает </a:t>
            </a:r>
            <a:r>
              <a:rPr lang="ru-RU" sz="2800" b="1" dirty="0" smtClean="0">
                <a:solidFill>
                  <a:srgbClr val="0000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hlinkClick r:id="rId4" tooltip="Обратимые реакции"/>
              </a:rPr>
              <a:t>обратимо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гидролиз по второй ступени протекает в ничтожной степени)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5847" name="Рисунок 3" descr="\mathsf{Cu^{2+} + H_2O \rightarrow CuOH^+ + H^+}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728" y="4437112"/>
            <a:ext cx="4999413" cy="432048"/>
          </a:xfrm>
          <a:prstGeom prst="rect">
            <a:avLst/>
          </a:prstGeom>
          <a:noFill/>
        </p:spPr>
      </p:pic>
      <p:pic>
        <p:nvPicPr>
          <p:cNvPr id="35846" name="Рисунок 4" descr="\mathsf{CuCl_2 + H_2O \rightarrow CuOHCl + HCl}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91680" y="5013176"/>
            <a:ext cx="6048672" cy="397017"/>
          </a:xfrm>
          <a:prstGeom prst="rect">
            <a:avLst/>
          </a:prstGeom>
          <a:noFill/>
        </p:spPr>
      </p:pic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3215009"/>
            <a:ext cx="91440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Гидролиз соли сильной кислоты и слабого основания (гидролиз по катиону):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457200" y="200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5414447"/>
            <a:ext cx="91440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(раствор имеет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кислую среду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реакция протекает 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обратимо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гидролиз по второй ступени протекает в ничтожной степени)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Рисунок 5" descr="\mathsf{2Al^{3+} + 3S^{2-} +6H_2O \rightarrow 2Al(OH)_3\downarrow + 3H_2S\uparrow}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124744"/>
            <a:ext cx="5995449" cy="360040"/>
          </a:xfrm>
          <a:prstGeom prst="rect">
            <a:avLst/>
          </a:prstGeom>
          <a:noFill/>
        </p:spPr>
      </p:pic>
      <p:pic>
        <p:nvPicPr>
          <p:cNvPr id="59393" name="Рисунок 6" descr="\mathsf{Al_2S_3 +6H_2O \rightarrow 2Al(OH)_3\downarrow + 3H_2S\uparrow}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700808"/>
            <a:ext cx="5434890" cy="360040"/>
          </a:xfrm>
          <a:prstGeom prst="rect">
            <a:avLst/>
          </a:prstGeom>
          <a:noFill/>
        </p:spPr>
      </p:pic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0" y="8208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Гидролиз соли слабой кислоты и слабого основания: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457200" y="219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457200" y="419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1" y="2204864"/>
            <a:ext cx="91440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(равновесие смещено в сторону продуктов,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гидролиз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протекает</a:t>
            </a:r>
            <a:r>
              <a:rPr lang="ru-RU" sz="2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практически полностью</a:t>
            </a:r>
            <a:r>
              <a:rPr lang="ru-RU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так как оба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продукта реакции уходят из зоны реакции в виде осадка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или газа).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Соль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сильной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кислоты 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сильного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основания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не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</a:rPr>
              <a:t>подвергает-ся</a:t>
            </a:r>
            <a:r>
              <a:rPr lang="ru-RU" sz="2400" dirty="0" smtClean="0">
                <a:latin typeface="Arial" pitchFamily="34" charset="0"/>
                <a:ea typeface="Times New Roman" pitchFamily="18" charset="0"/>
              </a:rPr>
              <a:t> гидролизу, и раствор нейтрален.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20688"/>
            <a:ext cx="747672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СХЕМА ГИДРОЛИЗА КАРБОНАТА НАТРИЯ</a:t>
            </a:r>
          </a:p>
          <a:p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sz="2800" dirty="0" smtClean="0">
                <a:solidFill>
                  <a:srgbClr val="FF0000"/>
                </a:solidFill>
              </a:rPr>
              <a:t>                          </a:t>
            </a:r>
            <a:r>
              <a:rPr lang="en-US" sz="2800" dirty="0" err="1" smtClean="0"/>
              <a:t>Na</a:t>
            </a:r>
            <a:r>
              <a:rPr lang="en-US" sz="2800" dirty="0" err="1" smtClean="0">
                <a:latin typeface="Calibri"/>
              </a:rPr>
              <a:t>₂</a:t>
            </a:r>
            <a:r>
              <a:rPr lang="en-US" sz="2800" dirty="0" err="1" smtClean="0"/>
              <a:t>CO</a:t>
            </a:r>
            <a:r>
              <a:rPr lang="en-US" sz="2800" dirty="0" smtClean="0">
                <a:latin typeface="Calibri"/>
              </a:rPr>
              <a:t>₃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Calibri"/>
              </a:rPr>
              <a:t>                                   ↙          ↘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Calibri"/>
              </a:rPr>
              <a:t>                   </a:t>
            </a:r>
            <a:r>
              <a:rPr lang="en-US" sz="2800" dirty="0" err="1" smtClean="0">
                <a:latin typeface="Calibri"/>
              </a:rPr>
              <a:t>NaOH</a:t>
            </a:r>
            <a:r>
              <a:rPr lang="en-US" sz="2800" dirty="0" smtClean="0">
                <a:latin typeface="Calibri"/>
              </a:rPr>
              <a:t>                         H₂CO₃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2780928"/>
            <a:ext cx="6633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сильное основание            слабая кислота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3429000"/>
            <a:ext cx="6984776" cy="267765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libri"/>
              </a:rPr>
              <a:t>                </a:t>
            </a:r>
            <a:r>
              <a:rPr lang="ru-RU" sz="2800" dirty="0" smtClean="0">
                <a:solidFill>
                  <a:srgbClr val="FF0000"/>
                </a:solidFill>
                <a:latin typeface="Calibri"/>
              </a:rPr>
              <a:t>[</a:t>
            </a:r>
            <a:r>
              <a:rPr lang="en-US" sz="2800" dirty="0" smtClean="0">
                <a:solidFill>
                  <a:srgbClr val="FF0000"/>
                </a:solidFill>
                <a:latin typeface="Calibri"/>
              </a:rPr>
              <a:t>OH</a:t>
            </a:r>
            <a:r>
              <a:rPr lang="ru-RU" sz="2800" dirty="0" smtClean="0">
                <a:solidFill>
                  <a:srgbClr val="FF0000"/>
                </a:solidFill>
                <a:latin typeface="Calibri"/>
              </a:rPr>
              <a:t>]⁻</a:t>
            </a:r>
            <a:r>
              <a:rPr lang="ru-RU" sz="2800" dirty="0" smtClean="0">
                <a:latin typeface="Calibri"/>
              </a:rPr>
              <a:t>              </a:t>
            </a:r>
            <a:r>
              <a:rPr lang="en-US" sz="2800" dirty="0" smtClean="0">
                <a:latin typeface="Calibri"/>
              </a:rPr>
              <a:t>      </a:t>
            </a:r>
            <a:r>
              <a:rPr lang="ru-RU" sz="2800" dirty="0" smtClean="0">
                <a:latin typeface="Calibri"/>
              </a:rPr>
              <a:t> &gt;             [</a:t>
            </a:r>
            <a:r>
              <a:rPr lang="en-US" sz="2800" dirty="0" smtClean="0">
                <a:latin typeface="Calibri"/>
              </a:rPr>
              <a:t>H</a:t>
            </a:r>
            <a:r>
              <a:rPr lang="ru-RU" sz="2800" dirty="0" smtClean="0">
                <a:latin typeface="Calibri"/>
              </a:rPr>
              <a:t>]⁺</a:t>
            </a:r>
            <a:endParaRPr lang="en-US" sz="2800" dirty="0" smtClean="0">
              <a:latin typeface="Calibri"/>
            </a:endParaRPr>
          </a:p>
          <a:p>
            <a:r>
              <a:rPr lang="ru-RU" sz="2800" dirty="0" smtClean="0">
                <a:latin typeface="Calibri"/>
              </a:rPr>
              <a:t>                </a:t>
            </a:r>
          </a:p>
          <a:p>
            <a:r>
              <a:rPr lang="ru-RU" sz="2800" dirty="0" smtClean="0">
                <a:latin typeface="Calibri"/>
              </a:rPr>
              <a:t>                        </a:t>
            </a:r>
            <a:r>
              <a:rPr lang="ru-RU" sz="2800" b="1" i="1" dirty="0" smtClean="0">
                <a:solidFill>
                  <a:srgbClr val="0070C0"/>
                </a:solidFill>
                <a:latin typeface="Calibri"/>
              </a:rPr>
              <a:t>ЩЕЛОЧНАЯ СРЕДА</a:t>
            </a:r>
          </a:p>
          <a:p>
            <a:endParaRPr lang="ru-RU" sz="2800" b="1" i="1" dirty="0" smtClean="0">
              <a:solidFill>
                <a:schemeClr val="accent2"/>
              </a:solidFill>
              <a:latin typeface="Calibri"/>
            </a:endParaRPr>
          </a:p>
          <a:p>
            <a:r>
              <a:rPr lang="ru-RU" sz="2800" b="1" i="1" dirty="0" smtClean="0">
                <a:solidFill>
                  <a:schemeClr val="accent2"/>
                </a:solidFill>
                <a:latin typeface="Calibri"/>
              </a:rPr>
              <a:t>  СОЛЬ    КИСЛАЯ,     гидролиз   по  АНИОНУ </a:t>
            </a:r>
            <a:endParaRPr lang="en-US" sz="2800" dirty="0" smtClean="0">
              <a:latin typeface="Calibri"/>
            </a:endParaRP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557" y="260648"/>
            <a:ext cx="901844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             </a:t>
            </a:r>
          </a:p>
          <a:p>
            <a:r>
              <a:rPr lang="en-US" sz="2400" dirty="0" smtClean="0"/>
              <a:t>               </a:t>
            </a:r>
            <a:r>
              <a:rPr lang="en-US" sz="2400" dirty="0" err="1" smtClean="0"/>
              <a:t>Na</a:t>
            </a:r>
            <a:r>
              <a:rPr lang="en-US" sz="2400" dirty="0" err="1" smtClean="0">
                <a:latin typeface="Calibri"/>
              </a:rPr>
              <a:t>₂</a:t>
            </a:r>
            <a:r>
              <a:rPr lang="en-US" sz="2800" dirty="0" err="1" smtClean="0">
                <a:latin typeface="Calibri"/>
              </a:rPr>
              <a:t>CO</a:t>
            </a:r>
            <a:r>
              <a:rPr lang="en-US" sz="2800" dirty="0" smtClean="0">
                <a:latin typeface="Calibri"/>
              </a:rPr>
              <a:t>₃   +   H₂O   ↔  </a:t>
            </a:r>
            <a:r>
              <a:rPr lang="en-US" sz="2800" dirty="0" err="1" smtClean="0">
                <a:latin typeface="Calibri"/>
              </a:rPr>
              <a:t>NaOH</a:t>
            </a:r>
            <a:r>
              <a:rPr lang="en-US" sz="2800" dirty="0" smtClean="0">
                <a:latin typeface="Calibri"/>
              </a:rPr>
              <a:t>   +  </a:t>
            </a:r>
            <a:r>
              <a:rPr lang="en-US" sz="2800" dirty="0" err="1" smtClean="0">
                <a:latin typeface="Calibri"/>
              </a:rPr>
              <a:t>NaHCO</a:t>
            </a:r>
            <a:r>
              <a:rPr lang="en-US" sz="2800" dirty="0" smtClean="0">
                <a:latin typeface="Calibri"/>
              </a:rPr>
              <a:t>₃</a:t>
            </a:r>
          </a:p>
          <a:p>
            <a:r>
              <a:rPr lang="ru-RU" sz="2400" dirty="0" smtClean="0">
                <a:latin typeface="Calibri"/>
              </a:rPr>
              <a:t>                </a:t>
            </a:r>
          </a:p>
          <a:p>
            <a:r>
              <a:rPr lang="ru-RU" sz="2800" dirty="0" smtClean="0">
                <a:latin typeface="Calibri"/>
              </a:rPr>
              <a:t>         </a:t>
            </a:r>
            <a:r>
              <a:rPr lang="en-US" sz="2800" u="sng" dirty="0" smtClean="0">
                <a:latin typeface="Calibri"/>
              </a:rPr>
              <a:t>2Na⁺  </a:t>
            </a:r>
            <a:r>
              <a:rPr lang="en-US" sz="2800" dirty="0" smtClean="0">
                <a:latin typeface="Calibri"/>
              </a:rPr>
              <a:t>+   </a:t>
            </a:r>
            <a:r>
              <a:rPr lang="en-US" sz="2800" dirty="0" smtClean="0">
                <a:solidFill>
                  <a:srgbClr val="FF0000"/>
                </a:solidFill>
                <a:latin typeface="Calibri"/>
              </a:rPr>
              <a:t>CO₃⁻²  </a:t>
            </a:r>
            <a:r>
              <a:rPr lang="en-US" sz="2800" dirty="0" smtClean="0">
                <a:latin typeface="Calibri"/>
              </a:rPr>
              <a:t>+   </a:t>
            </a:r>
            <a:r>
              <a:rPr lang="en-US" sz="2800" u="sng" dirty="0" smtClean="0">
                <a:latin typeface="Calibri"/>
              </a:rPr>
              <a:t>H₂O</a:t>
            </a:r>
            <a:r>
              <a:rPr lang="en-US" sz="2800" dirty="0" smtClean="0">
                <a:latin typeface="Calibri"/>
              </a:rPr>
              <a:t> ↔  </a:t>
            </a:r>
            <a:r>
              <a:rPr lang="en-US" sz="2800" u="sng" dirty="0" smtClean="0">
                <a:latin typeface="Calibri"/>
              </a:rPr>
              <a:t>Na⁺  </a:t>
            </a:r>
            <a:r>
              <a:rPr lang="en-US" sz="2800" dirty="0" smtClean="0">
                <a:latin typeface="Calibri"/>
              </a:rPr>
              <a:t>+  </a:t>
            </a:r>
            <a:r>
              <a:rPr lang="en-US" sz="2800" dirty="0" smtClean="0">
                <a:solidFill>
                  <a:srgbClr val="FF0000"/>
                </a:solidFill>
                <a:latin typeface="Calibri"/>
              </a:rPr>
              <a:t>OH⁻   </a:t>
            </a:r>
            <a:r>
              <a:rPr lang="en-US" sz="2800" dirty="0" smtClean="0">
                <a:latin typeface="Calibri"/>
              </a:rPr>
              <a:t>+  </a:t>
            </a:r>
            <a:r>
              <a:rPr lang="en-US" sz="2800" u="sng" dirty="0" smtClean="0">
                <a:latin typeface="Calibri"/>
              </a:rPr>
              <a:t>Na⁺</a:t>
            </a:r>
            <a:r>
              <a:rPr lang="en-US" sz="2800" dirty="0" smtClean="0">
                <a:latin typeface="Calibri"/>
              </a:rPr>
              <a:t> + </a:t>
            </a:r>
            <a:r>
              <a:rPr lang="en-US" sz="2800" dirty="0" smtClean="0">
                <a:solidFill>
                  <a:srgbClr val="FF0000"/>
                </a:solidFill>
                <a:latin typeface="Calibri"/>
              </a:rPr>
              <a:t>HCO₃⁻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5696" y="2132856"/>
            <a:ext cx="54441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CO</a:t>
            </a:r>
            <a:r>
              <a:rPr lang="en-US" sz="2800" dirty="0" smtClean="0">
                <a:solidFill>
                  <a:srgbClr val="FF0000"/>
                </a:solidFill>
                <a:latin typeface="Calibri"/>
              </a:rPr>
              <a:t>₃⁻²   </a:t>
            </a:r>
            <a:r>
              <a:rPr lang="en-US" sz="2800" dirty="0" smtClean="0">
                <a:latin typeface="Calibri"/>
              </a:rPr>
              <a:t>+   H₂O   ↔   </a:t>
            </a:r>
            <a:r>
              <a:rPr lang="en-US" sz="2800" dirty="0" smtClean="0">
                <a:solidFill>
                  <a:srgbClr val="FF0000"/>
                </a:solidFill>
                <a:latin typeface="Calibri"/>
              </a:rPr>
              <a:t>OH⁻   </a:t>
            </a:r>
            <a:r>
              <a:rPr lang="en-US" sz="2800" dirty="0" smtClean="0">
                <a:latin typeface="Calibri"/>
              </a:rPr>
              <a:t>+   </a:t>
            </a:r>
            <a:r>
              <a:rPr lang="en-US" sz="2800" dirty="0" smtClean="0">
                <a:solidFill>
                  <a:srgbClr val="FF0000"/>
                </a:solidFill>
                <a:latin typeface="Calibri"/>
              </a:rPr>
              <a:t>HCO₃⁻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332656"/>
            <a:ext cx="3251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Первая ступень гидролиза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619672" y="2852936"/>
            <a:ext cx="3336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Вторая ступень гидролиза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573016"/>
            <a:ext cx="860444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NaHCO</a:t>
            </a:r>
            <a:r>
              <a:rPr lang="en-US" sz="2400" dirty="0" smtClean="0">
                <a:latin typeface="Calibri"/>
              </a:rPr>
              <a:t>₃</a:t>
            </a:r>
            <a:r>
              <a:rPr lang="en-US" sz="2800" dirty="0" smtClean="0">
                <a:latin typeface="Calibri"/>
              </a:rPr>
              <a:t>   +   H₂O =   </a:t>
            </a:r>
            <a:r>
              <a:rPr lang="en-US" sz="2800" dirty="0" err="1" smtClean="0">
                <a:latin typeface="Calibri"/>
              </a:rPr>
              <a:t>NaOH</a:t>
            </a:r>
            <a:r>
              <a:rPr lang="en-US" sz="2800" dirty="0" smtClean="0">
                <a:latin typeface="Calibri"/>
              </a:rPr>
              <a:t>   +   H₂CO ₃</a:t>
            </a:r>
          </a:p>
          <a:p>
            <a:pPr algn="ctr"/>
            <a:r>
              <a:rPr lang="en-US" sz="2800" dirty="0" smtClean="0">
                <a:latin typeface="Calibri"/>
              </a:rPr>
              <a:t>                                                            ↙     ↘</a:t>
            </a:r>
          </a:p>
          <a:p>
            <a:pPr algn="ctr"/>
            <a:r>
              <a:rPr lang="en-US" sz="2800" dirty="0" smtClean="0">
                <a:latin typeface="Calibri"/>
              </a:rPr>
              <a:t>                                                      CO₂↑     H₂O</a:t>
            </a:r>
            <a:endParaRPr lang="ru-RU" sz="2800" dirty="0" smtClean="0">
              <a:latin typeface="Calibri"/>
            </a:endParaRPr>
          </a:p>
          <a:p>
            <a:pPr algn="ctr"/>
            <a:r>
              <a:rPr lang="en-US" sz="2800" u="sng" dirty="0" smtClean="0">
                <a:latin typeface="Calibri"/>
              </a:rPr>
              <a:t>Na⁺</a:t>
            </a:r>
            <a:r>
              <a:rPr lang="en-US" sz="2800" dirty="0" smtClean="0">
                <a:latin typeface="Calibri"/>
              </a:rPr>
              <a:t>  +  </a:t>
            </a:r>
            <a:r>
              <a:rPr lang="en-US" sz="2800" dirty="0" smtClean="0">
                <a:solidFill>
                  <a:srgbClr val="FF0000"/>
                </a:solidFill>
                <a:latin typeface="Calibri"/>
              </a:rPr>
              <a:t>HCO₃⁻  </a:t>
            </a:r>
            <a:r>
              <a:rPr lang="en-US" sz="2800" dirty="0" smtClean="0">
                <a:latin typeface="Calibri"/>
              </a:rPr>
              <a:t>+  </a:t>
            </a:r>
            <a:r>
              <a:rPr lang="en-US" sz="2800" u="sng" dirty="0" smtClean="0">
                <a:latin typeface="Calibri"/>
              </a:rPr>
              <a:t>H₂O</a:t>
            </a:r>
            <a:r>
              <a:rPr lang="en-US" sz="2800" dirty="0" smtClean="0">
                <a:latin typeface="Calibri"/>
              </a:rPr>
              <a:t>  = </a:t>
            </a:r>
            <a:r>
              <a:rPr lang="en-US" sz="2800" u="sng" dirty="0" smtClean="0">
                <a:latin typeface="Calibri"/>
              </a:rPr>
              <a:t>Na⁺</a:t>
            </a:r>
            <a:r>
              <a:rPr lang="en-US" sz="2800" dirty="0" smtClean="0">
                <a:latin typeface="Calibri"/>
              </a:rPr>
              <a:t> + </a:t>
            </a:r>
            <a:r>
              <a:rPr lang="en-US" sz="2800" u="sng" dirty="0" smtClean="0">
                <a:solidFill>
                  <a:srgbClr val="FF0000"/>
                </a:solidFill>
                <a:latin typeface="Calibri"/>
              </a:rPr>
              <a:t>OH⁻  </a:t>
            </a:r>
            <a:r>
              <a:rPr lang="en-US" sz="2800" dirty="0" smtClean="0">
                <a:latin typeface="Calibri"/>
              </a:rPr>
              <a:t>+  CO₂↑ + H₂O</a:t>
            </a:r>
          </a:p>
          <a:p>
            <a:pPr algn="ctr"/>
            <a:endParaRPr lang="en-US" sz="2400" dirty="0" smtClean="0">
              <a:latin typeface="Calibri"/>
            </a:endParaRPr>
          </a:p>
          <a:p>
            <a:pPr algn="ctr"/>
            <a:r>
              <a:rPr lang="en-US" sz="2800" dirty="0" smtClean="0">
                <a:solidFill>
                  <a:srgbClr val="FF0000"/>
                </a:solidFill>
                <a:latin typeface="Calibri"/>
              </a:rPr>
              <a:t>           HCO₃⁻   </a:t>
            </a:r>
            <a:r>
              <a:rPr lang="en-US" sz="2800" dirty="0" smtClean="0">
                <a:latin typeface="Calibri"/>
              </a:rPr>
              <a:t>+   H₂O  =  </a:t>
            </a:r>
            <a:r>
              <a:rPr lang="en-US" sz="2800" dirty="0" smtClean="0">
                <a:solidFill>
                  <a:srgbClr val="FF0000"/>
                </a:solidFill>
                <a:latin typeface="Calibri"/>
              </a:rPr>
              <a:t>OH⁻</a:t>
            </a:r>
            <a:r>
              <a:rPr lang="en-US" sz="2800" dirty="0" smtClean="0">
                <a:latin typeface="Calibri"/>
              </a:rPr>
              <a:t>   +  CO₂↑   +   H₂O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692697"/>
            <a:ext cx="73677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СХЕМА ГИДРОЛИЗА ХЛОРИДА МЕДИ ( </a:t>
            </a:r>
            <a:r>
              <a:rPr lang="en-US" sz="2800" dirty="0" smtClean="0"/>
              <a:t>II)</a:t>
            </a:r>
          </a:p>
          <a:p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412776"/>
            <a:ext cx="80648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CuCl</a:t>
            </a:r>
            <a:r>
              <a:rPr lang="en-US" sz="2800" dirty="0" smtClean="0">
                <a:latin typeface="Calibri"/>
              </a:rPr>
              <a:t>₂</a:t>
            </a:r>
          </a:p>
          <a:p>
            <a:r>
              <a:rPr lang="en-US" sz="2800" dirty="0" smtClean="0">
                <a:latin typeface="Calibri"/>
              </a:rPr>
              <a:t>                           </a:t>
            </a:r>
            <a:r>
              <a:rPr lang="ru-RU" sz="2800" dirty="0" smtClean="0">
                <a:latin typeface="Calibri"/>
              </a:rPr>
              <a:t>          </a:t>
            </a:r>
            <a:r>
              <a:rPr lang="en-US" sz="2800" dirty="0" smtClean="0">
                <a:solidFill>
                  <a:srgbClr val="FF0000"/>
                </a:solidFill>
                <a:latin typeface="Calibri"/>
              </a:rPr>
              <a:t>↙   </a:t>
            </a:r>
            <a:r>
              <a:rPr lang="ru-RU" sz="2800" dirty="0" smtClean="0">
                <a:solidFill>
                  <a:srgbClr val="FF0000"/>
                </a:solidFill>
                <a:latin typeface="Calibri"/>
              </a:rPr>
              <a:t>      </a:t>
            </a:r>
            <a:r>
              <a:rPr lang="en-US" sz="2800" dirty="0" smtClean="0">
                <a:solidFill>
                  <a:srgbClr val="FF0000"/>
                </a:solidFill>
                <a:latin typeface="Calibri"/>
              </a:rPr>
              <a:t>   ↘</a:t>
            </a:r>
          </a:p>
          <a:p>
            <a:r>
              <a:rPr lang="en-US" sz="2800" dirty="0" smtClean="0">
                <a:latin typeface="Calibri"/>
              </a:rPr>
              <a:t>              </a:t>
            </a:r>
            <a:r>
              <a:rPr lang="ru-RU" sz="2800" dirty="0" smtClean="0">
                <a:latin typeface="Calibri"/>
              </a:rPr>
              <a:t>       </a:t>
            </a:r>
            <a:r>
              <a:rPr lang="en-US" sz="2800" dirty="0" smtClean="0">
                <a:latin typeface="Calibri"/>
              </a:rPr>
              <a:t>Cu(OH)₂↓   </a:t>
            </a:r>
            <a:r>
              <a:rPr lang="ru-RU" sz="2800" dirty="0" smtClean="0">
                <a:latin typeface="Calibri"/>
              </a:rPr>
              <a:t>           </a:t>
            </a:r>
            <a:r>
              <a:rPr lang="en-US" sz="2800" dirty="0" smtClean="0">
                <a:latin typeface="Calibri"/>
              </a:rPr>
              <a:t>   </a:t>
            </a:r>
            <a:r>
              <a:rPr lang="en-US" sz="2800" dirty="0" err="1" smtClean="0">
                <a:latin typeface="Calibri"/>
              </a:rPr>
              <a:t>HCl</a:t>
            </a:r>
            <a:endParaRPr lang="en-US" sz="2800" dirty="0" smtClean="0">
              <a:latin typeface="Calibri"/>
            </a:endParaRPr>
          </a:p>
          <a:p>
            <a:r>
              <a:rPr lang="ru-RU" sz="2800" dirty="0" smtClean="0">
                <a:latin typeface="Calibri"/>
              </a:rPr>
              <a:t>       слабое основание              сильная кислота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3356992"/>
            <a:ext cx="7776864" cy="323165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Calibri"/>
              </a:rPr>
              <a:t>          [</a:t>
            </a:r>
            <a:r>
              <a:rPr lang="en-US" sz="2800" dirty="0" smtClean="0">
                <a:latin typeface="Calibri"/>
              </a:rPr>
              <a:t>OH</a:t>
            </a:r>
            <a:r>
              <a:rPr lang="ru-RU" sz="2800" dirty="0" smtClean="0">
                <a:latin typeface="Calibri"/>
              </a:rPr>
              <a:t>]⁻</a:t>
            </a:r>
            <a:r>
              <a:rPr lang="en-US" sz="2800" dirty="0" smtClean="0">
                <a:latin typeface="Calibri"/>
              </a:rPr>
              <a:t>                       </a:t>
            </a:r>
            <a:r>
              <a:rPr lang="en-US" sz="2800" dirty="0" smtClean="0">
                <a:solidFill>
                  <a:srgbClr val="FF0000"/>
                </a:solidFill>
                <a:latin typeface="Calibri"/>
              </a:rPr>
              <a:t>&lt;           [ H ]⁺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Calibri"/>
              </a:rPr>
              <a:t>                  </a:t>
            </a:r>
            <a:endParaRPr lang="ru-RU" sz="2800" dirty="0" smtClean="0">
              <a:latin typeface="Calibri"/>
            </a:endParaRPr>
          </a:p>
          <a:p>
            <a:endParaRPr lang="ru-RU" sz="2800" dirty="0" smtClean="0">
              <a:latin typeface="Calibri"/>
            </a:endParaRPr>
          </a:p>
          <a:p>
            <a:r>
              <a:rPr lang="ru-RU" sz="2800" dirty="0" smtClean="0">
                <a:latin typeface="Calibri"/>
              </a:rPr>
              <a:t>                           </a:t>
            </a:r>
            <a:r>
              <a:rPr lang="ru-RU" sz="3200" b="1" i="1" dirty="0" smtClean="0">
                <a:solidFill>
                  <a:srgbClr val="0070C0"/>
                </a:solidFill>
                <a:latin typeface="Calibri"/>
              </a:rPr>
              <a:t>КИСЛАЯ   СРЕДА</a:t>
            </a:r>
          </a:p>
          <a:p>
            <a:endParaRPr lang="ru-RU" sz="3200" b="1" i="1" dirty="0" smtClean="0">
              <a:solidFill>
                <a:schemeClr val="accent2"/>
              </a:solidFill>
              <a:latin typeface="Calibri"/>
            </a:endParaRPr>
          </a:p>
          <a:p>
            <a:r>
              <a:rPr lang="ru-RU" sz="3200" b="1" dirty="0" smtClean="0">
                <a:solidFill>
                  <a:schemeClr val="accent2"/>
                </a:solidFill>
                <a:latin typeface="Calibri"/>
              </a:rPr>
              <a:t>СОЛЬ ОСНОВНАЯ,  </a:t>
            </a:r>
            <a:r>
              <a:rPr lang="ru-RU" sz="2800" b="1" dirty="0" smtClean="0">
                <a:solidFill>
                  <a:schemeClr val="accent2"/>
                </a:solidFill>
                <a:latin typeface="Calibri"/>
              </a:rPr>
              <a:t>гидролиз по  </a:t>
            </a:r>
            <a:r>
              <a:rPr lang="ru-RU" sz="3200" b="1" dirty="0" smtClean="0">
                <a:solidFill>
                  <a:schemeClr val="accent2"/>
                </a:solidFill>
                <a:latin typeface="Calibri"/>
              </a:rPr>
              <a:t>КАТИОНУ</a:t>
            </a:r>
            <a:endParaRPr lang="en-US" sz="2800" b="1" dirty="0" smtClean="0">
              <a:latin typeface="Calibri"/>
            </a:endParaRPr>
          </a:p>
          <a:p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980728"/>
            <a:ext cx="6164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</a:t>
            </a:r>
            <a:r>
              <a:rPr lang="en-US" sz="2800" dirty="0" err="1" smtClean="0"/>
              <a:t>CuCl</a:t>
            </a:r>
            <a:r>
              <a:rPr lang="en-US" sz="2800" dirty="0" smtClean="0">
                <a:latin typeface="Calibri"/>
              </a:rPr>
              <a:t>₂   +   H₂O  ↔  (</a:t>
            </a:r>
            <a:r>
              <a:rPr lang="en-US" sz="2800" dirty="0" err="1" smtClean="0">
                <a:latin typeface="Calibri"/>
              </a:rPr>
              <a:t>CuOH</a:t>
            </a:r>
            <a:r>
              <a:rPr lang="en-US" sz="2800" dirty="0" smtClean="0">
                <a:latin typeface="Calibri"/>
              </a:rPr>
              <a:t>)</a:t>
            </a:r>
            <a:r>
              <a:rPr lang="en-US" sz="2800" dirty="0" err="1" smtClean="0">
                <a:latin typeface="Calibri"/>
              </a:rPr>
              <a:t>Cl</a:t>
            </a:r>
            <a:r>
              <a:rPr lang="en-US" sz="2800" dirty="0" smtClean="0">
                <a:latin typeface="Calibri"/>
              </a:rPr>
              <a:t>   +  </a:t>
            </a:r>
            <a:r>
              <a:rPr lang="en-US" sz="2800" dirty="0" err="1" smtClean="0">
                <a:latin typeface="Calibri"/>
              </a:rPr>
              <a:t>HCl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844824"/>
            <a:ext cx="784862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Cu</a:t>
            </a:r>
            <a:r>
              <a:rPr lang="en-US" sz="2400" dirty="0" smtClean="0">
                <a:solidFill>
                  <a:schemeClr val="accent2"/>
                </a:solidFill>
                <a:latin typeface="Calibri"/>
              </a:rPr>
              <a:t>⁺²   </a:t>
            </a:r>
            <a:r>
              <a:rPr lang="en-US" sz="2800" dirty="0" smtClean="0">
                <a:latin typeface="Calibri"/>
              </a:rPr>
              <a:t>+  </a:t>
            </a:r>
            <a:r>
              <a:rPr lang="en-US" sz="2800" u="sng" dirty="0" smtClean="0">
                <a:latin typeface="Calibri"/>
              </a:rPr>
              <a:t>2 </a:t>
            </a:r>
            <a:r>
              <a:rPr lang="en-US" sz="2800" u="sng" dirty="0" err="1" smtClean="0">
                <a:latin typeface="Calibri"/>
              </a:rPr>
              <a:t>Cl</a:t>
            </a:r>
            <a:r>
              <a:rPr lang="en-US" sz="2800" u="sng" dirty="0" smtClean="0">
                <a:latin typeface="Calibri"/>
              </a:rPr>
              <a:t>⁻  </a:t>
            </a:r>
            <a:r>
              <a:rPr lang="en-US" sz="2800" dirty="0" smtClean="0">
                <a:latin typeface="Calibri"/>
              </a:rPr>
              <a:t>+  H₂O  ↔  </a:t>
            </a:r>
            <a:r>
              <a:rPr lang="en-US" sz="2800" dirty="0" smtClean="0">
                <a:solidFill>
                  <a:schemeClr val="accent2"/>
                </a:solidFill>
                <a:latin typeface="Calibri"/>
              </a:rPr>
              <a:t>(</a:t>
            </a:r>
            <a:r>
              <a:rPr lang="en-US" sz="2800" dirty="0" err="1" smtClean="0">
                <a:solidFill>
                  <a:schemeClr val="accent2"/>
                </a:solidFill>
                <a:latin typeface="Calibri"/>
              </a:rPr>
              <a:t>CuOH</a:t>
            </a:r>
            <a:r>
              <a:rPr lang="en-US" sz="2800" dirty="0" smtClean="0">
                <a:solidFill>
                  <a:schemeClr val="accent2"/>
                </a:solidFill>
                <a:latin typeface="Calibri"/>
              </a:rPr>
              <a:t>)⁺  </a:t>
            </a:r>
            <a:r>
              <a:rPr lang="en-US" sz="2800" dirty="0" smtClean="0">
                <a:latin typeface="Calibri"/>
              </a:rPr>
              <a:t>+  </a:t>
            </a:r>
            <a:r>
              <a:rPr lang="en-US" sz="2800" u="sng" dirty="0" err="1" smtClean="0">
                <a:latin typeface="Calibri"/>
              </a:rPr>
              <a:t>Cl</a:t>
            </a:r>
            <a:r>
              <a:rPr lang="en-US" sz="2800" u="sng" dirty="0" smtClean="0">
                <a:latin typeface="Calibri"/>
              </a:rPr>
              <a:t>⁻  </a:t>
            </a:r>
            <a:r>
              <a:rPr lang="en-US" sz="2800" dirty="0" smtClean="0">
                <a:latin typeface="Calibri"/>
              </a:rPr>
              <a:t>+   </a:t>
            </a:r>
            <a:r>
              <a:rPr lang="en-US" sz="2800" dirty="0" smtClean="0">
                <a:solidFill>
                  <a:schemeClr val="accent2"/>
                </a:solidFill>
                <a:latin typeface="Calibri"/>
              </a:rPr>
              <a:t>H⁺</a:t>
            </a:r>
            <a:r>
              <a:rPr lang="en-US" sz="2800" dirty="0" smtClean="0">
                <a:latin typeface="Calibri"/>
              </a:rPr>
              <a:t>  +  </a:t>
            </a:r>
            <a:r>
              <a:rPr lang="en-US" sz="2800" u="sng" dirty="0" err="1" smtClean="0">
                <a:latin typeface="Calibri"/>
              </a:rPr>
              <a:t>Cl</a:t>
            </a:r>
            <a:r>
              <a:rPr lang="en-US" sz="2800" u="sng" dirty="0" smtClean="0">
                <a:latin typeface="Calibri"/>
              </a:rPr>
              <a:t>⁻</a:t>
            </a:r>
          </a:p>
          <a:p>
            <a:endParaRPr lang="en-US" sz="2800" u="sng" dirty="0" smtClean="0">
              <a:latin typeface="Calibri"/>
            </a:endParaRPr>
          </a:p>
          <a:p>
            <a:r>
              <a:rPr lang="en-US" sz="2800" dirty="0" smtClean="0">
                <a:solidFill>
                  <a:schemeClr val="accent2"/>
                </a:solidFill>
                <a:latin typeface="Calibri"/>
              </a:rPr>
              <a:t>              Cu⁺²   </a:t>
            </a:r>
            <a:r>
              <a:rPr lang="en-US" sz="2800" dirty="0" smtClean="0">
                <a:latin typeface="Calibri"/>
              </a:rPr>
              <a:t>+  H₂O   ↔ </a:t>
            </a:r>
            <a:r>
              <a:rPr lang="en-US" sz="2800" dirty="0" smtClean="0">
                <a:solidFill>
                  <a:schemeClr val="accent2"/>
                </a:solidFill>
                <a:latin typeface="Calibri"/>
              </a:rPr>
              <a:t>(</a:t>
            </a:r>
            <a:r>
              <a:rPr lang="en-US" sz="2800" dirty="0" err="1" smtClean="0">
                <a:solidFill>
                  <a:schemeClr val="accent2"/>
                </a:solidFill>
                <a:latin typeface="Calibri"/>
              </a:rPr>
              <a:t>CuOH</a:t>
            </a:r>
            <a:r>
              <a:rPr lang="en-US" sz="2800" dirty="0" smtClean="0">
                <a:solidFill>
                  <a:schemeClr val="accent2"/>
                </a:solidFill>
                <a:latin typeface="Calibri"/>
              </a:rPr>
              <a:t>)⁺  </a:t>
            </a:r>
            <a:r>
              <a:rPr lang="en-US" sz="2800" dirty="0" smtClean="0">
                <a:latin typeface="Calibri"/>
              </a:rPr>
              <a:t>+  H⁺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404664"/>
            <a:ext cx="35894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Первая ступень гидролиза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3356992"/>
            <a:ext cx="784887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Вторая ступень гидролиза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    </a:t>
            </a:r>
            <a:r>
              <a:rPr lang="ru-RU" sz="2400" dirty="0" smtClean="0"/>
              <a:t>(С</a:t>
            </a:r>
            <a:r>
              <a:rPr lang="en-US" sz="2400" dirty="0" err="1" smtClean="0"/>
              <a:t>uOH</a:t>
            </a:r>
            <a:r>
              <a:rPr lang="en-US" sz="2400" dirty="0" smtClean="0"/>
              <a:t>)</a:t>
            </a:r>
            <a:r>
              <a:rPr lang="en-US" sz="2400" dirty="0" err="1" smtClean="0"/>
              <a:t>Cl</a:t>
            </a:r>
            <a:r>
              <a:rPr lang="en-US" sz="2400" dirty="0" smtClean="0"/>
              <a:t>    +  H</a:t>
            </a:r>
            <a:r>
              <a:rPr lang="en-US" sz="2400" dirty="0" smtClean="0">
                <a:latin typeface="Calibri"/>
              </a:rPr>
              <a:t>₂</a:t>
            </a:r>
            <a:r>
              <a:rPr lang="en-US" sz="2400" dirty="0" smtClean="0"/>
              <a:t>O </a:t>
            </a:r>
            <a:r>
              <a:rPr lang="en-US" sz="2400" dirty="0" smtClean="0">
                <a:latin typeface="Calibri"/>
              </a:rPr>
              <a:t>↔</a:t>
            </a:r>
            <a:r>
              <a:rPr lang="en-US" sz="2400" dirty="0" smtClean="0"/>
              <a:t>  </a:t>
            </a:r>
            <a:r>
              <a:rPr lang="en-US" sz="2800" dirty="0" smtClean="0">
                <a:latin typeface="Calibri"/>
              </a:rPr>
              <a:t>Cu(OH)₂↓  +  </a:t>
            </a:r>
            <a:r>
              <a:rPr lang="en-US" sz="2800" dirty="0" err="1" smtClean="0">
                <a:latin typeface="Calibri"/>
              </a:rPr>
              <a:t>HCl</a:t>
            </a:r>
            <a:r>
              <a:rPr lang="en-US" sz="2800" dirty="0" smtClean="0"/>
              <a:t>   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4653136"/>
            <a:ext cx="8748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 </a:t>
            </a:r>
            <a:r>
              <a:rPr lang="en-US" sz="2400" dirty="0" smtClean="0">
                <a:solidFill>
                  <a:schemeClr val="accent2"/>
                </a:solidFill>
              </a:rPr>
              <a:t>(Cu OH)</a:t>
            </a:r>
            <a:r>
              <a:rPr lang="en-US" sz="2400" dirty="0" smtClean="0">
                <a:solidFill>
                  <a:schemeClr val="accent2"/>
                </a:solidFill>
                <a:latin typeface="Calibri"/>
              </a:rPr>
              <a:t>⁺  </a:t>
            </a:r>
            <a:r>
              <a:rPr lang="en-US" sz="2400" dirty="0" smtClean="0">
                <a:latin typeface="Calibri"/>
              </a:rPr>
              <a:t>+  </a:t>
            </a:r>
            <a:r>
              <a:rPr lang="en-US" sz="2800" u="sng" dirty="0" err="1" smtClean="0">
                <a:latin typeface="Calibri"/>
              </a:rPr>
              <a:t>Cl</a:t>
            </a:r>
            <a:r>
              <a:rPr lang="en-US" sz="2800" u="sng" dirty="0" smtClean="0">
                <a:latin typeface="Calibri"/>
              </a:rPr>
              <a:t>⁻</a:t>
            </a:r>
            <a:r>
              <a:rPr lang="en-US" sz="2800" dirty="0" smtClean="0">
                <a:latin typeface="Calibri"/>
              </a:rPr>
              <a:t>  +  H₂O   ↔   Cu(OH)₂↓  +    </a:t>
            </a:r>
            <a:r>
              <a:rPr lang="en-US" sz="2800" dirty="0" smtClean="0">
                <a:solidFill>
                  <a:schemeClr val="accent2"/>
                </a:solidFill>
                <a:latin typeface="Calibri"/>
              </a:rPr>
              <a:t>H⁺    </a:t>
            </a:r>
            <a:r>
              <a:rPr lang="en-US" sz="2800" dirty="0" smtClean="0">
                <a:latin typeface="Calibri"/>
              </a:rPr>
              <a:t>+  </a:t>
            </a:r>
            <a:r>
              <a:rPr lang="en-US" sz="2800" u="sng" dirty="0" err="1" smtClean="0">
                <a:latin typeface="Calibri"/>
              </a:rPr>
              <a:t>Cl</a:t>
            </a:r>
            <a:r>
              <a:rPr lang="en-US" sz="2800" u="sng" dirty="0" smtClean="0">
                <a:latin typeface="Calibri"/>
              </a:rPr>
              <a:t>⁻</a:t>
            </a:r>
            <a:r>
              <a:rPr lang="en-US" sz="2800" dirty="0" smtClean="0">
                <a:latin typeface="Calibri"/>
              </a:rPr>
              <a:t> 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187624" y="5229200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(</a:t>
            </a:r>
            <a:r>
              <a:rPr lang="en-US" sz="2800" dirty="0" err="1" smtClean="0">
                <a:solidFill>
                  <a:schemeClr val="accent2"/>
                </a:solidFill>
              </a:rPr>
              <a:t>CuOH</a:t>
            </a:r>
            <a:r>
              <a:rPr lang="en-US" sz="2800" dirty="0" smtClean="0">
                <a:solidFill>
                  <a:schemeClr val="accent2"/>
                </a:solidFill>
              </a:rPr>
              <a:t>)</a:t>
            </a:r>
            <a:r>
              <a:rPr lang="en-US" sz="2800" dirty="0" smtClean="0">
                <a:solidFill>
                  <a:schemeClr val="accent2"/>
                </a:solidFill>
                <a:latin typeface="Calibri"/>
              </a:rPr>
              <a:t>⁺   </a:t>
            </a:r>
            <a:r>
              <a:rPr lang="en-US" sz="2800" dirty="0" smtClean="0">
                <a:latin typeface="Calibri"/>
              </a:rPr>
              <a:t>+     H₂O    ↔  Cu(OH)₂↓   +   </a:t>
            </a:r>
            <a:r>
              <a:rPr lang="en-US" sz="2800" dirty="0" smtClean="0">
                <a:solidFill>
                  <a:schemeClr val="accent2"/>
                </a:solidFill>
                <a:latin typeface="Calibri"/>
              </a:rPr>
              <a:t>H⁺ </a:t>
            </a:r>
            <a:endParaRPr lang="ru-RU" sz="2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9" y="620688"/>
            <a:ext cx="856895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СХЕМА ГИДРОЛИЗА СУЛЬФИДА  АЛЮМИНИЯ</a:t>
            </a:r>
          </a:p>
          <a:p>
            <a:endParaRPr lang="ru-RU" sz="2800" dirty="0" smtClean="0"/>
          </a:p>
          <a:p>
            <a:r>
              <a:rPr lang="ru-RU" sz="2800" dirty="0" smtClean="0"/>
              <a:t>                               </a:t>
            </a:r>
            <a:r>
              <a:rPr lang="en-US" sz="2800" dirty="0" err="1" smtClean="0"/>
              <a:t>Al</a:t>
            </a:r>
            <a:r>
              <a:rPr lang="en-US" sz="2800" dirty="0" err="1" smtClean="0">
                <a:latin typeface="Calibri"/>
              </a:rPr>
              <a:t>₂</a:t>
            </a:r>
            <a:r>
              <a:rPr lang="en-US" sz="3200" dirty="0" err="1" smtClean="0">
                <a:latin typeface="Calibri"/>
              </a:rPr>
              <a:t>S</a:t>
            </a:r>
            <a:r>
              <a:rPr lang="en-US" sz="2800" dirty="0" smtClean="0">
                <a:latin typeface="Calibri"/>
              </a:rPr>
              <a:t>₃</a:t>
            </a:r>
          </a:p>
          <a:p>
            <a:r>
              <a:rPr lang="en-US" sz="2800" dirty="0" smtClean="0">
                <a:latin typeface="Calibri"/>
              </a:rPr>
              <a:t>                                    </a:t>
            </a:r>
            <a:r>
              <a:rPr lang="en-US" sz="2800" dirty="0" smtClean="0">
                <a:solidFill>
                  <a:schemeClr val="accent2"/>
                </a:solidFill>
                <a:latin typeface="Calibri"/>
              </a:rPr>
              <a:t>↙            ↘    </a:t>
            </a:r>
          </a:p>
          <a:p>
            <a:r>
              <a:rPr lang="en-US" sz="2800" dirty="0" smtClean="0">
                <a:solidFill>
                  <a:schemeClr val="accent2"/>
                </a:solidFill>
                <a:latin typeface="Calibri"/>
              </a:rPr>
              <a:t>                            </a:t>
            </a:r>
            <a:r>
              <a:rPr lang="en-US" sz="2800" dirty="0" smtClean="0">
                <a:latin typeface="Calibri"/>
              </a:rPr>
              <a:t>Al(OH)₃↓          H₂S↑</a:t>
            </a:r>
          </a:p>
          <a:p>
            <a:r>
              <a:rPr lang="en-US" sz="2800" dirty="0" smtClean="0">
                <a:latin typeface="Calibri"/>
              </a:rPr>
              <a:t>             </a:t>
            </a:r>
            <a:r>
              <a:rPr lang="ru-RU" sz="2800" dirty="0" smtClean="0">
                <a:latin typeface="Calibri"/>
              </a:rPr>
              <a:t>слабое основание     слабая кислота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3717032"/>
            <a:ext cx="8280920" cy="206210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alibri"/>
              </a:rPr>
              <a:t>[</a:t>
            </a:r>
            <a:r>
              <a:rPr lang="en-US" sz="2800" dirty="0" smtClean="0"/>
              <a:t>OH</a:t>
            </a:r>
            <a:r>
              <a:rPr lang="ru-RU" sz="2800" dirty="0" smtClean="0">
                <a:latin typeface="Calibri"/>
              </a:rPr>
              <a:t>]⁻</a:t>
            </a:r>
            <a:r>
              <a:rPr lang="en-US" sz="2800" dirty="0" smtClean="0">
                <a:latin typeface="Calibri"/>
              </a:rPr>
              <a:t>          =     [H]⁺</a:t>
            </a:r>
            <a:endParaRPr lang="ru-RU" sz="2800" dirty="0" smtClean="0">
              <a:latin typeface="Calibri"/>
            </a:endParaRPr>
          </a:p>
          <a:p>
            <a:pPr algn="ctr"/>
            <a:endParaRPr lang="en-US" sz="2800" dirty="0" smtClean="0">
              <a:latin typeface="Calibri"/>
            </a:endParaRPr>
          </a:p>
          <a:p>
            <a:pPr algn="ctr"/>
            <a:r>
              <a:rPr lang="ru-RU" sz="3200" b="1" i="1" dirty="0" smtClean="0">
                <a:solidFill>
                  <a:srgbClr val="0070C0"/>
                </a:solidFill>
                <a:latin typeface="Calibri"/>
              </a:rPr>
              <a:t>НЕЙТРАЛЬНАЯ РЕАКЦИЯ СРЕДЫ</a:t>
            </a:r>
            <a:r>
              <a:rPr lang="en-US" sz="3200" b="1" i="1" dirty="0" smtClean="0">
                <a:solidFill>
                  <a:srgbClr val="0070C0"/>
                </a:solidFill>
                <a:latin typeface="Calibri"/>
              </a:rPr>
              <a:t>  </a:t>
            </a:r>
            <a:endParaRPr lang="ru-RU" sz="3200" b="1" i="1" dirty="0" smtClean="0">
              <a:solidFill>
                <a:srgbClr val="0070C0"/>
              </a:solidFill>
              <a:latin typeface="Calibri"/>
            </a:endParaRPr>
          </a:p>
          <a:p>
            <a:pPr algn="ctr"/>
            <a:r>
              <a:rPr lang="en-US" sz="3200" b="1" i="1" dirty="0" smtClean="0">
                <a:solidFill>
                  <a:schemeClr val="accent2"/>
                </a:solidFill>
                <a:latin typeface="Calibri"/>
              </a:rPr>
              <a:t> </a:t>
            </a:r>
            <a:r>
              <a:rPr lang="ru-RU" sz="3200" b="1" i="1" dirty="0" smtClean="0">
                <a:solidFill>
                  <a:schemeClr val="accent2"/>
                </a:solidFill>
                <a:latin typeface="Calibri"/>
              </a:rPr>
              <a:t>гидролиз </a:t>
            </a:r>
            <a:r>
              <a:rPr lang="ru-RU" sz="4000" b="1" i="1" dirty="0" smtClean="0">
                <a:solidFill>
                  <a:schemeClr val="accent2"/>
                </a:solidFill>
                <a:latin typeface="Calibri"/>
              </a:rPr>
              <a:t>необратимый</a:t>
            </a:r>
            <a:endParaRPr lang="ru-RU" sz="4000" b="1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548680"/>
            <a:ext cx="81759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Al</a:t>
            </a:r>
            <a:r>
              <a:rPr lang="en-US" sz="2800" dirty="0" err="1" smtClean="0">
                <a:latin typeface="Calibri"/>
              </a:rPr>
              <a:t>₂</a:t>
            </a:r>
            <a:r>
              <a:rPr lang="en-US" sz="2800" dirty="0" err="1" smtClean="0"/>
              <a:t>S</a:t>
            </a:r>
            <a:r>
              <a:rPr lang="en-US" sz="2800" dirty="0" smtClean="0">
                <a:latin typeface="Calibri"/>
              </a:rPr>
              <a:t>₃    </a:t>
            </a:r>
            <a:r>
              <a:rPr lang="en-US" sz="3200" dirty="0" smtClean="0">
                <a:latin typeface="Calibri"/>
              </a:rPr>
              <a:t>+    6 H₂O   </a:t>
            </a:r>
            <a:r>
              <a:rPr lang="en-US" sz="3600" b="1" i="1" u="sng" dirty="0" smtClean="0">
                <a:latin typeface="Calibri"/>
              </a:rPr>
              <a:t>=   2Al(OH)₃↓   +  3H₂S↑</a:t>
            </a:r>
            <a:endParaRPr lang="ru-RU" sz="3600" b="1" i="1" u="sng" dirty="0" smtClean="0">
              <a:latin typeface="Calibri"/>
            </a:endParaRPr>
          </a:p>
          <a:p>
            <a:endParaRPr lang="ru-RU" sz="3200" dirty="0" smtClean="0">
              <a:latin typeface="Calibri"/>
            </a:endParaRPr>
          </a:p>
          <a:p>
            <a:r>
              <a:rPr lang="en-US" sz="3200" dirty="0" smtClean="0">
                <a:latin typeface="Calibri"/>
              </a:rPr>
              <a:t>  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5517232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       </a:t>
            </a:r>
            <a:r>
              <a:rPr lang="en-US" sz="2800" dirty="0" err="1" smtClean="0"/>
              <a:t>NaCl</a:t>
            </a:r>
            <a:r>
              <a:rPr lang="en-US" sz="2800" dirty="0" smtClean="0"/>
              <a:t>   +   H</a:t>
            </a:r>
            <a:r>
              <a:rPr lang="en-US" sz="2800" dirty="0" smtClean="0">
                <a:latin typeface="Calibri"/>
              </a:rPr>
              <a:t>₂</a:t>
            </a:r>
            <a:r>
              <a:rPr lang="en-US" sz="2800" dirty="0" smtClean="0"/>
              <a:t>O    =   </a:t>
            </a:r>
            <a:r>
              <a:rPr lang="en-US" sz="2800" dirty="0" err="1" smtClean="0"/>
              <a:t>NaOH</a:t>
            </a:r>
            <a:r>
              <a:rPr lang="en-US" sz="2800" dirty="0" smtClean="0"/>
              <a:t>   +   </a:t>
            </a:r>
            <a:r>
              <a:rPr lang="en-US" sz="2800" dirty="0" err="1" smtClean="0"/>
              <a:t>HCl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196752"/>
            <a:ext cx="79208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ГИДРОЛИЗ  ХЛОРИДА  НАТРИЯ</a:t>
            </a:r>
          </a:p>
          <a:p>
            <a:pPr algn="ctr"/>
            <a:endParaRPr lang="ru-RU" sz="2800" dirty="0" smtClean="0"/>
          </a:p>
          <a:p>
            <a:pPr algn="ctr"/>
            <a:r>
              <a:rPr lang="en-US" sz="2800" dirty="0" err="1" smtClean="0"/>
              <a:t>NaCl</a:t>
            </a:r>
            <a:endParaRPr lang="en-US" sz="2800" dirty="0" smtClean="0"/>
          </a:p>
          <a:p>
            <a:pPr algn="ctr"/>
            <a:r>
              <a:rPr lang="en-US" sz="2800" dirty="0" smtClean="0">
                <a:latin typeface="Calibri"/>
              </a:rPr>
              <a:t>↙          ↘</a:t>
            </a:r>
          </a:p>
          <a:p>
            <a:pPr algn="ctr"/>
            <a:r>
              <a:rPr lang="en-US" sz="2800" dirty="0" err="1" smtClean="0">
                <a:latin typeface="Calibri"/>
              </a:rPr>
              <a:t>NaOH</a:t>
            </a:r>
            <a:r>
              <a:rPr lang="en-US" sz="2800" dirty="0" smtClean="0">
                <a:latin typeface="Calibri"/>
              </a:rPr>
              <a:t>            </a:t>
            </a:r>
            <a:r>
              <a:rPr lang="en-US" sz="2800" dirty="0" err="1" smtClean="0">
                <a:latin typeface="Calibri"/>
              </a:rPr>
              <a:t>HCl</a:t>
            </a:r>
            <a:endParaRPr lang="en-US" sz="2800" dirty="0" smtClean="0">
              <a:latin typeface="Calibri"/>
            </a:endParaRPr>
          </a:p>
          <a:p>
            <a:pPr algn="ctr"/>
            <a:r>
              <a:rPr lang="ru-RU" sz="2800" dirty="0" smtClean="0">
                <a:latin typeface="Calibri"/>
              </a:rPr>
              <a:t>сильное основание          сильная кислота</a:t>
            </a:r>
          </a:p>
          <a:p>
            <a:pPr algn="ctr"/>
            <a:r>
              <a:rPr lang="ru-RU" sz="2800" dirty="0" smtClean="0">
                <a:latin typeface="Calibri"/>
              </a:rPr>
              <a:t>[</a:t>
            </a:r>
            <a:r>
              <a:rPr lang="en-US" sz="2800" dirty="0" smtClean="0">
                <a:latin typeface="Calibri"/>
              </a:rPr>
              <a:t>OH</a:t>
            </a:r>
            <a:r>
              <a:rPr lang="ru-RU" sz="2800" dirty="0" smtClean="0">
                <a:latin typeface="Calibri"/>
              </a:rPr>
              <a:t>]⁻</a:t>
            </a:r>
            <a:r>
              <a:rPr lang="en-US" sz="2800" dirty="0" smtClean="0">
                <a:latin typeface="Calibri"/>
              </a:rPr>
              <a:t>  =  [ H ]⁺</a:t>
            </a:r>
          </a:p>
          <a:p>
            <a:pPr algn="ctr"/>
            <a:r>
              <a:rPr lang="ru-RU" sz="3200" b="1" i="1" dirty="0" smtClean="0">
                <a:solidFill>
                  <a:schemeClr val="accent2"/>
                </a:solidFill>
                <a:latin typeface="Calibri"/>
              </a:rPr>
              <a:t>НЕЙТРАЛЬНАЯ РЕАКЦИЯ СРЕДЫ</a:t>
            </a:r>
          </a:p>
          <a:p>
            <a:pPr algn="ctr"/>
            <a:endParaRPr lang="en-US" sz="3200" b="1" i="1" dirty="0" smtClean="0">
              <a:solidFill>
                <a:schemeClr val="accent2"/>
              </a:solidFill>
            </a:endParaRPr>
          </a:p>
          <a:p>
            <a:pPr algn="ctr"/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627784" y="4797152"/>
            <a:ext cx="38427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chemeClr val="accent2"/>
                </a:solidFill>
              </a:rPr>
              <a:t>гидролиз не идет</a:t>
            </a:r>
            <a:endParaRPr lang="ru-RU" sz="3200" b="1" i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5696" y="6093296"/>
            <a:ext cx="72555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Na</a:t>
            </a:r>
            <a:r>
              <a:rPr lang="en-US" sz="2800" u="sng" dirty="0" smtClean="0">
                <a:latin typeface="Calibri"/>
              </a:rPr>
              <a:t>⁺  </a:t>
            </a:r>
            <a:r>
              <a:rPr lang="en-US" sz="2800" dirty="0" smtClean="0">
                <a:latin typeface="Calibri"/>
              </a:rPr>
              <a:t>+  </a:t>
            </a:r>
            <a:r>
              <a:rPr lang="en-US" sz="2800" u="sng" dirty="0" err="1" smtClean="0">
                <a:latin typeface="Calibri"/>
              </a:rPr>
              <a:t>Cl</a:t>
            </a:r>
            <a:r>
              <a:rPr lang="en-US" sz="2800" u="sng" dirty="0" smtClean="0">
                <a:latin typeface="Calibri"/>
              </a:rPr>
              <a:t>⁻   </a:t>
            </a:r>
            <a:r>
              <a:rPr lang="en-US" sz="2800" dirty="0" smtClean="0">
                <a:latin typeface="Calibri"/>
              </a:rPr>
              <a:t>+   H₂O   =  </a:t>
            </a:r>
            <a:r>
              <a:rPr lang="en-US" sz="2800" u="sng" dirty="0" smtClean="0">
                <a:latin typeface="Calibri"/>
              </a:rPr>
              <a:t>Na⁺</a:t>
            </a:r>
            <a:r>
              <a:rPr lang="en-US" sz="2800" dirty="0" smtClean="0">
                <a:latin typeface="Calibri"/>
              </a:rPr>
              <a:t>   +   OH⁻   +   H⁺  +  </a:t>
            </a:r>
            <a:r>
              <a:rPr lang="en-US" sz="2800" u="sng" dirty="0" err="1" smtClean="0">
                <a:latin typeface="Calibri"/>
              </a:rPr>
              <a:t>Cl</a:t>
            </a:r>
            <a:r>
              <a:rPr lang="en-US" sz="2800" u="sng" dirty="0" smtClean="0">
                <a:latin typeface="Calibri"/>
              </a:rPr>
              <a:t>⁻</a:t>
            </a:r>
            <a:endParaRPr lang="ru-RU" sz="28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332656"/>
            <a:ext cx="9144000" cy="483209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2800" b="1" dirty="0" err="1" smtClean="0"/>
              <a:t>Гидро́лиз</a:t>
            </a:r>
            <a:r>
              <a:rPr lang="ru-RU" sz="2800" dirty="0" smtClean="0"/>
              <a:t>    (  от  древне греческого «</a:t>
            </a:r>
            <a:r>
              <a:rPr lang="ru-RU" sz="2800" dirty="0" err="1" smtClean="0"/>
              <a:t>ὕδωρ</a:t>
            </a:r>
            <a:r>
              <a:rPr lang="ru-RU" sz="2800" dirty="0" smtClean="0"/>
              <a:t>»— вода  и   «</a:t>
            </a:r>
            <a:r>
              <a:rPr lang="ru-RU" sz="2800" dirty="0" err="1" smtClean="0"/>
              <a:t>λύσις</a:t>
            </a:r>
            <a:r>
              <a:rPr lang="ru-RU" sz="2800" dirty="0" smtClean="0"/>
              <a:t>» — разложение) </a:t>
            </a:r>
          </a:p>
          <a:p>
            <a:r>
              <a:rPr lang="ru-RU" sz="2800" dirty="0" smtClean="0"/>
              <a:t>— один из видов химических реакций, где при взаимодействии веществ с  водой  происходит разложение исходного вещества с образованием новых соединений.</a:t>
            </a:r>
          </a:p>
          <a:p>
            <a:endParaRPr lang="ru-RU" sz="2800" dirty="0" smtClean="0"/>
          </a:p>
          <a:p>
            <a:r>
              <a:rPr lang="ru-RU" sz="2800" dirty="0" smtClean="0"/>
              <a:t> Механизм гидролиза соединений различных классов: </a:t>
            </a:r>
          </a:p>
          <a:p>
            <a:r>
              <a:rPr lang="ru-RU" sz="2800" dirty="0" smtClean="0"/>
              <a:t>- </a:t>
            </a:r>
            <a:r>
              <a:rPr lang="ru-RU" sz="2800" u="sng" dirty="0" smtClean="0"/>
              <a:t>соли, углеводы, жиры, сложные эфиры</a:t>
            </a:r>
            <a:r>
              <a:rPr lang="ru-RU" sz="2800" dirty="0" smtClean="0"/>
              <a:t> и др.     имеет существенные различия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481329"/>
            <a:ext cx="8640960" cy="137160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Преобразование земной коры</a:t>
            </a:r>
          </a:p>
          <a:p>
            <a:pPr>
              <a:buNone/>
            </a:pPr>
            <a:r>
              <a:rPr lang="ru-RU" dirty="0" smtClean="0"/>
              <a:t>Обеспечение слабощелочной среды морской воды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РОЛЬ  ГИДРОЛИЗА В ПРИРОДЕ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140968"/>
            <a:ext cx="9144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РОЛЬ ГИДРОЛИЗА  В  ЖИЗНИ  ЧЕЛОВЕКА</a:t>
            </a:r>
          </a:p>
          <a:p>
            <a:endParaRPr lang="ru-RU" sz="3200" b="1" dirty="0" smtClean="0"/>
          </a:p>
          <a:p>
            <a:pPr algn="ctr"/>
            <a:r>
              <a:rPr lang="ru-RU" sz="2800" dirty="0" smtClean="0"/>
              <a:t>Стирка                  Умывание с мылом</a:t>
            </a:r>
          </a:p>
          <a:p>
            <a:pPr algn="ctr"/>
            <a:r>
              <a:rPr lang="ru-RU" sz="2800" dirty="0" smtClean="0"/>
              <a:t>Мытье посуды      Процессы пищеварения   </a:t>
            </a:r>
          </a:p>
          <a:p>
            <a:endParaRPr lang="ru-RU" sz="3200" b="1" dirty="0" smtClean="0"/>
          </a:p>
          <a:p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1"/>
            <a:ext cx="856895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Напишите уравнения гидролиза:</a:t>
            </a:r>
          </a:p>
          <a:p>
            <a:r>
              <a:rPr lang="ru-RU" sz="2400" dirty="0" smtClean="0"/>
              <a:t>А) К</a:t>
            </a:r>
            <a:r>
              <a:rPr lang="ru-RU" sz="2400" dirty="0" smtClean="0">
                <a:latin typeface="Calibri"/>
              </a:rPr>
              <a:t>₂</a:t>
            </a:r>
            <a:r>
              <a:rPr lang="en-US" sz="2400" dirty="0" smtClean="0"/>
              <a:t>S         </a:t>
            </a:r>
            <a:r>
              <a:rPr lang="ru-RU" sz="2400" dirty="0" smtClean="0"/>
              <a:t>Б</a:t>
            </a:r>
            <a:r>
              <a:rPr lang="en-US" sz="2400" dirty="0" smtClean="0"/>
              <a:t>)</a:t>
            </a:r>
            <a:r>
              <a:rPr lang="en-US" sz="2400" dirty="0" err="1" smtClean="0"/>
              <a:t>FeCl</a:t>
            </a:r>
            <a:r>
              <a:rPr lang="en-US" sz="2400" dirty="0" smtClean="0">
                <a:latin typeface="Calibri"/>
              </a:rPr>
              <a:t>₂            </a:t>
            </a:r>
            <a:r>
              <a:rPr lang="ru-RU" sz="2400" dirty="0" smtClean="0">
                <a:latin typeface="Calibri"/>
              </a:rPr>
              <a:t>В</a:t>
            </a:r>
            <a:r>
              <a:rPr lang="en-US" sz="2400" dirty="0" smtClean="0">
                <a:latin typeface="Calibri"/>
              </a:rPr>
              <a:t>) (NH₄)₂S           </a:t>
            </a:r>
            <a:r>
              <a:rPr lang="ru-RU" sz="2400" dirty="0" smtClean="0">
                <a:latin typeface="Calibri"/>
              </a:rPr>
              <a:t>Г</a:t>
            </a:r>
            <a:r>
              <a:rPr lang="en-US" sz="2400" dirty="0" smtClean="0">
                <a:latin typeface="Calibri"/>
              </a:rPr>
              <a:t>)</a:t>
            </a:r>
            <a:r>
              <a:rPr lang="ru-RU" sz="2400" dirty="0" smtClean="0">
                <a:latin typeface="Calibri"/>
              </a:rPr>
              <a:t> </a:t>
            </a:r>
            <a:r>
              <a:rPr lang="en-US" sz="2400" dirty="0" err="1" smtClean="0">
                <a:latin typeface="Calibri"/>
              </a:rPr>
              <a:t>BaI</a:t>
            </a:r>
            <a:r>
              <a:rPr lang="en-US" sz="2400" dirty="0" smtClean="0">
                <a:latin typeface="Calibri"/>
              </a:rPr>
              <a:t>₂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340768"/>
            <a:ext cx="93634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r>
              <a:rPr lang="en-US" sz="2400" dirty="0" smtClean="0">
                <a:latin typeface="Calibri"/>
              </a:rPr>
              <a:t>₂</a:t>
            </a:r>
            <a:r>
              <a:rPr lang="en-US" sz="2400" dirty="0" smtClean="0"/>
              <a:t>S</a:t>
            </a:r>
            <a:r>
              <a:rPr lang="ru-RU" sz="2400" dirty="0" smtClean="0"/>
              <a:t>: </a:t>
            </a:r>
            <a:r>
              <a:rPr lang="en-US" sz="2400" dirty="0" smtClean="0"/>
              <a:t>KOH</a:t>
            </a:r>
            <a:r>
              <a:rPr lang="ru-RU" sz="2400" dirty="0" smtClean="0"/>
              <a:t> - сильное  основание </a:t>
            </a:r>
            <a:r>
              <a:rPr lang="en-US" sz="2400" dirty="0" smtClean="0"/>
              <a:t>  </a:t>
            </a:r>
            <a:r>
              <a:rPr lang="ru-RU" sz="2400" dirty="0" smtClean="0"/>
              <a:t>   </a:t>
            </a:r>
            <a:r>
              <a:rPr lang="en-US" sz="2400" dirty="0" smtClean="0"/>
              <a:t>  H</a:t>
            </a:r>
            <a:r>
              <a:rPr lang="en-US" sz="2400" dirty="0" smtClean="0">
                <a:latin typeface="Calibri"/>
              </a:rPr>
              <a:t>₂</a:t>
            </a:r>
            <a:r>
              <a:rPr lang="en-US" sz="2400" dirty="0" smtClean="0"/>
              <a:t>S</a:t>
            </a:r>
            <a:r>
              <a:rPr lang="en-US" sz="2400" dirty="0" smtClean="0">
                <a:latin typeface="Calibri"/>
              </a:rPr>
              <a:t>↑</a:t>
            </a:r>
            <a:r>
              <a:rPr lang="en-US" sz="2400" dirty="0" smtClean="0"/>
              <a:t>  </a:t>
            </a:r>
            <a:r>
              <a:rPr lang="ru-RU" sz="2400" dirty="0" smtClean="0"/>
              <a:t>– </a:t>
            </a:r>
            <a:r>
              <a:rPr lang="en-US" sz="2400" dirty="0" smtClean="0"/>
              <a:t> </a:t>
            </a:r>
            <a:r>
              <a:rPr lang="ru-RU" sz="2400" dirty="0" smtClean="0"/>
              <a:t>слабая кислота</a:t>
            </a:r>
            <a:endParaRPr lang="en-US" sz="2400" dirty="0" smtClean="0"/>
          </a:p>
          <a:p>
            <a:r>
              <a:rPr lang="en-US" dirty="0" smtClean="0"/>
              <a:t>     </a:t>
            </a:r>
            <a:r>
              <a:rPr lang="ru-RU" sz="2000" dirty="0" smtClean="0">
                <a:solidFill>
                  <a:srgbClr val="FF0000"/>
                </a:solidFill>
              </a:rPr>
              <a:t>ГИДРОЛИЗ ПО АНИОНУ     СОЛЬ  КИСЛАЯ</a:t>
            </a:r>
            <a:r>
              <a:rPr lang="en-US" sz="2000" dirty="0" smtClean="0">
                <a:solidFill>
                  <a:srgbClr val="FF0000"/>
                </a:solidFill>
              </a:rPr>
              <a:t>      </a:t>
            </a:r>
            <a:r>
              <a:rPr lang="ru-RU" sz="2000" dirty="0" smtClean="0">
                <a:solidFill>
                  <a:srgbClr val="FF0000"/>
                </a:solidFill>
              </a:rPr>
              <a:t>СРЕДА ЩЕЛОЧНАЯ</a:t>
            </a:r>
            <a:r>
              <a:rPr lang="en-US" sz="2000" dirty="0" smtClean="0">
                <a:solidFill>
                  <a:srgbClr val="FF0000"/>
                </a:solidFill>
              </a:rPr>
              <a:t>   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1988840"/>
            <a:ext cx="66319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      </a:t>
            </a:r>
            <a:r>
              <a:rPr lang="en-US" sz="2800" dirty="0" smtClean="0"/>
              <a:t>K</a:t>
            </a:r>
            <a:r>
              <a:rPr lang="en-US" sz="2800" dirty="0" smtClean="0">
                <a:latin typeface="Calibri"/>
              </a:rPr>
              <a:t>₂</a:t>
            </a:r>
            <a:r>
              <a:rPr lang="en-US" sz="2800" dirty="0" smtClean="0"/>
              <a:t>S   +  H</a:t>
            </a:r>
            <a:r>
              <a:rPr lang="en-US" sz="2800" dirty="0" smtClean="0">
                <a:latin typeface="Calibri"/>
              </a:rPr>
              <a:t>₂</a:t>
            </a:r>
            <a:r>
              <a:rPr lang="en-US" sz="2800" dirty="0" smtClean="0"/>
              <a:t>O  </a:t>
            </a:r>
            <a:r>
              <a:rPr lang="en-US" sz="2800" dirty="0" smtClean="0">
                <a:latin typeface="Calibri"/>
              </a:rPr>
              <a:t>↔</a:t>
            </a:r>
            <a:r>
              <a:rPr lang="en-US" sz="2800" dirty="0" smtClean="0"/>
              <a:t>   KHS    +   KOH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21740" y="2492896"/>
            <a:ext cx="8722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2K</a:t>
            </a:r>
            <a:r>
              <a:rPr lang="en-US" sz="2800" u="sng" dirty="0" smtClean="0">
                <a:latin typeface="Calibri"/>
              </a:rPr>
              <a:t>⁺</a:t>
            </a:r>
            <a:r>
              <a:rPr lang="en-US" sz="2800" dirty="0" smtClean="0"/>
              <a:t>  +  </a:t>
            </a:r>
            <a:r>
              <a:rPr lang="en-US" sz="2800" dirty="0" smtClean="0">
                <a:solidFill>
                  <a:srgbClr val="FF0000"/>
                </a:solidFill>
              </a:rPr>
              <a:t>S</a:t>
            </a:r>
            <a:r>
              <a:rPr lang="en-US" sz="2800" dirty="0" smtClean="0">
                <a:solidFill>
                  <a:srgbClr val="FF0000"/>
                </a:solidFill>
                <a:latin typeface="Calibri"/>
              </a:rPr>
              <a:t>⁻²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en-US" sz="2800" dirty="0" smtClean="0"/>
              <a:t>+  </a:t>
            </a:r>
            <a:r>
              <a:rPr lang="en-US" sz="2800" u="sng" dirty="0" smtClean="0"/>
              <a:t>H</a:t>
            </a:r>
            <a:r>
              <a:rPr lang="en-US" sz="2800" u="sng" dirty="0" smtClean="0">
                <a:latin typeface="Calibri"/>
              </a:rPr>
              <a:t>₂</a:t>
            </a:r>
            <a:r>
              <a:rPr lang="en-US" sz="2800" u="sng" dirty="0" smtClean="0"/>
              <a:t>O</a:t>
            </a:r>
            <a:r>
              <a:rPr lang="en-US" sz="2800" dirty="0" smtClean="0"/>
              <a:t>   </a:t>
            </a:r>
            <a:r>
              <a:rPr lang="en-US" sz="2800" dirty="0" smtClean="0">
                <a:latin typeface="Calibri"/>
              </a:rPr>
              <a:t>↔</a:t>
            </a:r>
            <a:r>
              <a:rPr lang="en-US" sz="2800" dirty="0" smtClean="0"/>
              <a:t>   </a:t>
            </a:r>
            <a:r>
              <a:rPr lang="en-US" sz="2800" u="sng" dirty="0" smtClean="0"/>
              <a:t>K</a:t>
            </a:r>
            <a:r>
              <a:rPr lang="en-US" sz="2800" u="sng" dirty="0" smtClean="0">
                <a:latin typeface="Calibri"/>
              </a:rPr>
              <a:t>⁺</a:t>
            </a:r>
            <a:r>
              <a:rPr lang="en-US" sz="2800" dirty="0" smtClean="0"/>
              <a:t>  +  </a:t>
            </a:r>
            <a:r>
              <a:rPr lang="en-US" sz="2800" dirty="0" smtClean="0">
                <a:solidFill>
                  <a:srgbClr val="FF0000"/>
                </a:solidFill>
              </a:rPr>
              <a:t>HS</a:t>
            </a:r>
            <a:r>
              <a:rPr lang="en-US" sz="2800" dirty="0" smtClean="0">
                <a:solidFill>
                  <a:srgbClr val="FF0000"/>
                </a:solidFill>
                <a:latin typeface="Calibri"/>
              </a:rPr>
              <a:t>⁻</a:t>
            </a:r>
            <a:r>
              <a:rPr lang="en-US" sz="2800" dirty="0" smtClean="0"/>
              <a:t>  +  </a:t>
            </a:r>
            <a:r>
              <a:rPr lang="en-US" sz="2800" u="sng" dirty="0" smtClean="0"/>
              <a:t>K</a:t>
            </a:r>
            <a:r>
              <a:rPr lang="en-US" sz="2800" u="sng" dirty="0" smtClean="0">
                <a:latin typeface="Calibri"/>
              </a:rPr>
              <a:t>⁺</a:t>
            </a:r>
            <a:r>
              <a:rPr lang="en-US" sz="2800" u="sng" dirty="0" smtClean="0"/>
              <a:t> </a:t>
            </a:r>
            <a:r>
              <a:rPr lang="en-US" sz="2800" dirty="0" smtClean="0"/>
              <a:t> +  </a:t>
            </a:r>
            <a:r>
              <a:rPr lang="en-US" sz="2800" dirty="0" smtClean="0">
                <a:solidFill>
                  <a:srgbClr val="FF0000"/>
                </a:solidFill>
              </a:rPr>
              <a:t>OH</a:t>
            </a:r>
            <a:r>
              <a:rPr lang="en-US" sz="2800" dirty="0" smtClean="0">
                <a:solidFill>
                  <a:srgbClr val="FF0000"/>
                </a:solidFill>
                <a:latin typeface="Calibri"/>
              </a:rPr>
              <a:t>⁻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5696" y="2996952"/>
            <a:ext cx="4834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</a:t>
            </a:r>
            <a:r>
              <a:rPr lang="en-US" sz="2800" dirty="0" smtClean="0">
                <a:latin typeface="Calibri"/>
              </a:rPr>
              <a:t>⁻²</a:t>
            </a:r>
            <a:r>
              <a:rPr lang="en-US" sz="2800" dirty="0" smtClean="0"/>
              <a:t>  +  H</a:t>
            </a:r>
            <a:r>
              <a:rPr lang="en-US" sz="2800" dirty="0" smtClean="0">
                <a:latin typeface="Calibri"/>
              </a:rPr>
              <a:t>₂</a:t>
            </a:r>
            <a:r>
              <a:rPr lang="en-US" sz="2800" dirty="0" smtClean="0"/>
              <a:t>O  </a:t>
            </a:r>
            <a:r>
              <a:rPr lang="en-US" sz="2800" dirty="0" smtClean="0">
                <a:latin typeface="Calibri"/>
              </a:rPr>
              <a:t>↔</a:t>
            </a:r>
            <a:r>
              <a:rPr lang="en-US" sz="2800" dirty="0" smtClean="0"/>
              <a:t> HS</a:t>
            </a:r>
            <a:r>
              <a:rPr lang="en-US" sz="2800" dirty="0" smtClean="0">
                <a:latin typeface="Calibri"/>
              </a:rPr>
              <a:t>⁻</a:t>
            </a:r>
            <a:r>
              <a:rPr lang="en-US" sz="2800" dirty="0" smtClean="0"/>
              <a:t>  +  OH</a:t>
            </a:r>
            <a:r>
              <a:rPr lang="en-US" sz="2800" dirty="0" smtClean="0">
                <a:latin typeface="Calibri"/>
              </a:rPr>
              <a:t>⁻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3645024"/>
            <a:ext cx="95133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FeCl</a:t>
            </a:r>
            <a:r>
              <a:rPr lang="en-US" sz="2400" dirty="0" smtClean="0">
                <a:latin typeface="Calibri"/>
              </a:rPr>
              <a:t>₂ </a:t>
            </a:r>
            <a:r>
              <a:rPr lang="ru-RU" sz="2400" dirty="0" smtClean="0">
                <a:latin typeface="Calibri"/>
              </a:rPr>
              <a:t>:</a:t>
            </a:r>
            <a:r>
              <a:rPr lang="en-US" sz="2400" dirty="0" smtClean="0">
                <a:latin typeface="Calibri"/>
              </a:rPr>
              <a:t>    Fe(OH)₂ ↓  -  </a:t>
            </a:r>
            <a:r>
              <a:rPr lang="ru-RU" sz="2400" dirty="0" smtClean="0">
                <a:latin typeface="Calibri"/>
              </a:rPr>
              <a:t>слабое основание</a:t>
            </a:r>
            <a:r>
              <a:rPr lang="en-US" sz="2400" dirty="0" smtClean="0">
                <a:latin typeface="Calibri"/>
              </a:rPr>
              <a:t>         HCL  -</a:t>
            </a:r>
            <a:r>
              <a:rPr lang="ru-RU" sz="2400" dirty="0" smtClean="0">
                <a:latin typeface="Calibri"/>
              </a:rPr>
              <a:t>   сильная кислота</a:t>
            </a:r>
          </a:p>
          <a:p>
            <a:r>
              <a:rPr lang="ru-RU" sz="2000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Calibri"/>
              </a:rPr>
              <a:t>ГИДРОЛИЗ  ПО  КАТИОНУ         СОЛЬ   ОСНОВНАЯ         СРЕДА  КИСЛАЯ</a:t>
            </a:r>
            <a:r>
              <a:rPr lang="en-US" sz="2400" dirty="0" smtClean="0">
                <a:solidFill>
                  <a:srgbClr val="FF0000"/>
                </a:solidFill>
                <a:latin typeface="Calibri"/>
              </a:rPr>
              <a:t> 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4437112"/>
            <a:ext cx="7560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FeCl</a:t>
            </a:r>
            <a:r>
              <a:rPr lang="en-US" sz="2800" dirty="0" smtClean="0">
                <a:latin typeface="Calibri"/>
              </a:rPr>
              <a:t>₂</a:t>
            </a:r>
            <a:r>
              <a:rPr lang="en-US" sz="2800" dirty="0" smtClean="0"/>
              <a:t>   +   H</a:t>
            </a:r>
            <a:r>
              <a:rPr lang="en-US" sz="2800" dirty="0" smtClean="0">
                <a:latin typeface="Calibri"/>
              </a:rPr>
              <a:t>₂</a:t>
            </a:r>
            <a:r>
              <a:rPr lang="en-US" sz="2800" dirty="0" smtClean="0"/>
              <a:t>O  </a:t>
            </a:r>
            <a:r>
              <a:rPr lang="en-US" sz="2800" dirty="0" smtClean="0">
                <a:latin typeface="Calibri"/>
              </a:rPr>
              <a:t>↔</a:t>
            </a:r>
            <a:r>
              <a:rPr lang="en-US" sz="2800" dirty="0" smtClean="0"/>
              <a:t> (</a:t>
            </a:r>
            <a:r>
              <a:rPr lang="en-US" sz="2800" dirty="0" err="1" smtClean="0"/>
              <a:t>FeOH</a:t>
            </a:r>
            <a:r>
              <a:rPr lang="en-US" sz="2800" dirty="0" smtClean="0"/>
              <a:t>)</a:t>
            </a:r>
            <a:r>
              <a:rPr lang="en-US" sz="2800" dirty="0" err="1" smtClean="0"/>
              <a:t>Cl</a:t>
            </a:r>
            <a:r>
              <a:rPr lang="en-US" sz="2800" dirty="0" smtClean="0"/>
              <a:t>   +  </a:t>
            </a:r>
            <a:r>
              <a:rPr lang="en-US" sz="2800" dirty="0" err="1" smtClean="0"/>
              <a:t>HCl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4941168"/>
            <a:ext cx="89130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Fe</a:t>
            </a:r>
            <a:r>
              <a:rPr lang="en-US" sz="2800" dirty="0" smtClean="0">
                <a:solidFill>
                  <a:srgbClr val="FF0000"/>
                </a:solidFill>
                <a:latin typeface="Calibri"/>
              </a:rPr>
              <a:t>⁺²</a:t>
            </a:r>
            <a:r>
              <a:rPr lang="en-US" sz="2800" dirty="0" smtClean="0"/>
              <a:t>  + </a:t>
            </a:r>
            <a:r>
              <a:rPr lang="en-US" sz="2800" u="sng" dirty="0" smtClean="0"/>
              <a:t>2Cl</a:t>
            </a:r>
            <a:r>
              <a:rPr lang="en-US" sz="2800" u="sng" dirty="0" smtClean="0">
                <a:latin typeface="Calibri"/>
              </a:rPr>
              <a:t>⁻</a:t>
            </a:r>
            <a:r>
              <a:rPr lang="en-US" sz="2800" dirty="0" smtClean="0"/>
              <a:t> + H</a:t>
            </a:r>
            <a:r>
              <a:rPr lang="en-US" sz="2800" dirty="0" smtClean="0">
                <a:latin typeface="Calibri"/>
              </a:rPr>
              <a:t>₂</a:t>
            </a:r>
            <a:r>
              <a:rPr lang="en-US" sz="2800" dirty="0" smtClean="0"/>
              <a:t>O  </a:t>
            </a:r>
            <a:r>
              <a:rPr lang="en-US" sz="2800" dirty="0" smtClean="0">
                <a:latin typeface="Calibri"/>
              </a:rPr>
              <a:t>↔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FeOH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>
                <a:solidFill>
                  <a:srgbClr val="FF0000"/>
                </a:solidFill>
                <a:latin typeface="Calibri"/>
              </a:rPr>
              <a:t>⁺</a:t>
            </a:r>
            <a:r>
              <a:rPr lang="en-US" sz="2800" dirty="0" smtClean="0"/>
              <a:t> +  </a:t>
            </a:r>
            <a:r>
              <a:rPr lang="en-US" sz="2800" u="sng" dirty="0" err="1" smtClean="0"/>
              <a:t>Cl</a:t>
            </a:r>
            <a:r>
              <a:rPr lang="en-US" sz="2800" u="sng" dirty="0" smtClean="0">
                <a:latin typeface="Calibri"/>
              </a:rPr>
              <a:t>⁻</a:t>
            </a:r>
            <a:r>
              <a:rPr lang="en-US" sz="2800" u="sng" dirty="0" smtClean="0"/>
              <a:t>  </a:t>
            </a:r>
            <a:r>
              <a:rPr lang="en-US" sz="2800" dirty="0" smtClean="0"/>
              <a:t>+  </a:t>
            </a:r>
            <a:r>
              <a:rPr lang="en-US" sz="2800" dirty="0" smtClean="0">
                <a:solidFill>
                  <a:srgbClr val="FF0000"/>
                </a:solidFill>
              </a:rPr>
              <a:t>H</a:t>
            </a:r>
            <a:r>
              <a:rPr lang="en-US" sz="2800" dirty="0" smtClean="0">
                <a:solidFill>
                  <a:srgbClr val="FF0000"/>
                </a:solidFill>
                <a:latin typeface="Calibri"/>
              </a:rPr>
              <a:t>⁺</a:t>
            </a:r>
            <a:r>
              <a:rPr lang="en-US" sz="2800" dirty="0" smtClean="0"/>
              <a:t>  +  </a:t>
            </a:r>
            <a:r>
              <a:rPr lang="en-US" sz="2800" u="sng" dirty="0" err="1" smtClean="0"/>
              <a:t>Cl</a:t>
            </a:r>
            <a:r>
              <a:rPr lang="en-US" sz="2800" u="sng" dirty="0" smtClean="0">
                <a:latin typeface="Calibri"/>
              </a:rPr>
              <a:t>⁻</a:t>
            </a:r>
            <a:endParaRPr lang="ru-RU" sz="2800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467544" y="5445224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Fe </a:t>
            </a:r>
            <a:r>
              <a:rPr lang="en-US" sz="2800" dirty="0" smtClean="0">
                <a:latin typeface="Calibri"/>
              </a:rPr>
              <a:t>⁺²</a:t>
            </a:r>
            <a:r>
              <a:rPr lang="en-US" sz="2800" dirty="0" smtClean="0"/>
              <a:t>  + H</a:t>
            </a:r>
            <a:r>
              <a:rPr lang="en-US" sz="2800" dirty="0" smtClean="0">
                <a:latin typeface="Calibri"/>
              </a:rPr>
              <a:t>₂</a:t>
            </a:r>
            <a:r>
              <a:rPr lang="en-US" sz="2800" dirty="0" smtClean="0"/>
              <a:t>O </a:t>
            </a:r>
            <a:r>
              <a:rPr lang="en-US" sz="2800" dirty="0" smtClean="0">
                <a:latin typeface="Calibri"/>
              </a:rPr>
              <a:t>↔ </a:t>
            </a:r>
            <a:r>
              <a:rPr lang="en-US" sz="2800" dirty="0" smtClean="0"/>
              <a:t>(</a:t>
            </a:r>
            <a:r>
              <a:rPr lang="en-US" sz="2800" dirty="0" err="1" smtClean="0"/>
              <a:t>FeOH</a:t>
            </a:r>
            <a:r>
              <a:rPr lang="en-US" sz="2800" dirty="0" smtClean="0"/>
              <a:t>)</a:t>
            </a:r>
            <a:r>
              <a:rPr lang="en-US" sz="2800" dirty="0" smtClean="0">
                <a:latin typeface="Calibri"/>
              </a:rPr>
              <a:t>⁺</a:t>
            </a:r>
            <a:r>
              <a:rPr lang="en-US" sz="2800" dirty="0" smtClean="0"/>
              <a:t>  +  H</a:t>
            </a:r>
            <a:r>
              <a:rPr lang="en-US" sz="2800" dirty="0" smtClean="0">
                <a:latin typeface="Calibri"/>
              </a:rPr>
              <a:t>⁺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9" grpId="0"/>
      <p:bldP spid="10" grpId="0"/>
      <p:bldP spid="11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196752"/>
            <a:ext cx="783900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(NH</a:t>
            </a:r>
            <a:r>
              <a:rPr lang="en-US" sz="2800" dirty="0" smtClean="0">
                <a:latin typeface="Calibri"/>
              </a:rPr>
              <a:t>₄</a:t>
            </a:r>
            <a:r>
              <a:rPr lang="en-US" sz="2800" dirty="0" smtClean="0"/>
              <a:t>)</a:t>
            </a:r>
            <a:r>
              <a:rPr lang="en-US" sz="2800" dirty="0" smtClean="0">
                <a:latin typeface="Calibri"/>
              </a:rPr>
              <a:t>₂</a:t>
            </a:r>
            <a:r>
              <a:rPr lang="en-US" sz="2800" dirty="0" smtClean="0"/>
              <a:t>S   +  2H</a:t>
            </a:r>
            <a:r>
              <a:rPr lang="en-US" sz="2800" dirty="0" smtClean="0">
                <a:latin typeface="Calibri"/>
              </a:rPr>
              <a:t>₂</a:t>
            </a:r>
            <a:r>
              <a:rPr lang="en-US" sz="2800" dirty="0" smtClean="0"/>
              <a:t>O   = H</a:t>
            </a:r>
            <a:r>
              <a:rPr lang="en-US" sz="2800" dirty="0" smtClean="0">
                <a:latin typeface="Calibri"/>
              </a:rPr>
              <a:t>₂</a:t>
            </a:r>
            <a:r>
              <a:rPr lang="en-US" sz="2800" dirty="0" smtClean="0"/>
              <a:t>S</a:t>
            </a:r>
            <a:r>
              <a:rPr lang="en-US" sz="2800" dirty="0" smtClean="0">
                <a:latin typeface="Calibri"/>
              </a:rPr>
              <a:t>↑</a:t>
            </a:r>
            <a:r>
              <a:rPr lang="en-US" sz="2800" dirty="0" smtClean="0"/>
              <a:t>   +   2NH</a:t>
            </a:r>
            <a:r>
              <a:rPr lang="en-US" sz="2800" dirty="0" smtClean="0">
                <a:latin typeface="Calibri"/>
              </a:rPr>
              <a:t>₄</a:t>
            </a:r>
            <a:r>
              <a:rPr lang="en-US" sz="2800" dirty="0" smtClean="0"/>
              <a:t>OH</a:t>
            </a:r>
          </a:p>
          <a:p>
            <a:r>
              <a:rPr lang="en-US" sz="2800" dirty="0" smtClean="0"/>
              <a:t>                                               </a:t>
            </a:r>
            <a:r>
              <a:rPr lang="en-US" sz="2800" dirty="0" smtClean="0">
                <a:latin typeface="Calibri"/>
              </a:rPr>
              <a:t>↙        ↘</a:t>
            </a:r>
          </a:p>
          <a:p>
            <a:r>
              <a:rPr lang="en-US" sz="2800" dirty="0" smtClean="0">
                <a:latin typeface="Calibri"/>
              </a:rPr>
              <a:t>                                                                2NH₃↑       2H₂O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66862" y="188640"/>
            <a:ext cx="93586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(NH</a:t>
            </a:r>
            <a:r>
              <a:rPr lang="en-US" sz="2400" dirty="0" smtClean="0">
                <a:latin typeface="Calibri"/>
              </a:rPr>
              <a:t>₄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Calibri"/>
              </a:rPr>
              <a:t>₂</a:t>
            </a:r>
            <a:r>
              <a:rPr lang="en-US" sz="2400" dirty="0" smtClean="0"/>
              <a:t>S </a:t>
            </a:r>
            <a:r>
              <a:rPr lang="ru-RU" sz="2400" dirty="0" smtClean="0"/>
              <a:t>:</a:t>
            </a:r>
            <a:r>
              <a:rPr lang="en-US" sz="2400" dirty="0" smtClean="0"/>
              <a:t> NH</a:t>
            </a:r>
            <a:r>
              <a:rPr lang="en-US" sz="2400" dirty="0" smtClean="0">
                <a:latin typeface="Calibri"/>
              </a:rPr>
              <a:t>₄</a:t>
            </a:r>
            <a:r>
              <a:rPr lang="en-US" sz="2400" dirty="0" smtClean="0"/>
              <a:t>OH</a:t>
            </a:r>
            <a:r>
              <a:rPr lang="ru-RU" sz="2400" dirty="0" smtClean="0"/>
              <a:t> - слабое основание;</a:t>
            </a:r>
            <a:r>
              <a:rPr lang="en-US" sz="2400" dirty="0" smtClean="0"/>
              <a:t> H</a:t>
            </a:r>
            <a:r>
              <a:rPr lang="en-US" sz="2400" dirty="0" smtClean="0">
                <a:latin typeface="Calibri"/>
              </a:rPr>
              <a:t>₂</a:t>
            </a:r>
            <a:r>
              <a:rPr lang="en-US" sz="2400" dirty="0" smtClean="0"/>
              <a:t>S </a:t>
            </a:r>
            <a:r>
              <a:rPr lang="ru-RU" sz="2400" dirty="0" smtClean="0"/>
              <a:t>- слабая кислота</a:t>
            </a:r>
          </a:p>
          <a:p>
            <a:r>
              <a:rPr lang="ru-RU" sz="2000" dirty="0" smtClean="0"/>
              <a:t>                     </a:t>
            </a:r>
            <a:r>
              <a:rPr lang="ru-RU" sz="2400" dirty="0" smtClean="0">
                <a:solidFill>
                  <a:srgbClr val="FF0000"/>
                </a:solidFill>
              </a:rPr>
              <a:t>ГИДРОЛИЗ      НЕОБРАТИМЫЙ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284984"/>
            <a:ext cx="90268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r>
              <a:rPr lang="en-US" sz="2400" dirty="0" err="1" smtClean="0"/>
              <a:t>BaI</a:t>
            </a:r>
            <a:r>
              <a:rPr lang="en-US" sz="2400" dirty="0" smtClean="0">
                <a:latin typeface="Calibri"/>
              </a:rPr>
              <a:t>₂ </a:t>
            </a:r>
            <a:r>
              <a:rPr lang="ru-RU" sz="2400" dirty="0" smtClean="0">
                <a:latin typeface="Calibri"/>
              </a:rPr>
              <a:t>:</a:t>
            </a:r>
            <a:r>
              <a:rPr lang="en-US" sz="2400" dirty="0" smtClean="0">
                <a:latin typeface="Calibri"/>
              </a:rPr>
              <a:t>   </a:t>
            </a:r>
            <a:r>
              <a:rPr lang="en-US" sz="2400" dirty="0" err="1" smtClean="0">
                <a:latin typeface="Calibri"/>
              </a:rPr>
              <a:t>Ba</a:t>
            </a:r>
            <a:r>
              <a:rPr lang="en-US" sz="2400" dirty="0" smtClean="0">
                <a:latin typeface="Calibri"/>
              </a:rPr>
              <a:t>(OH)₂  -</a:t>
            </a:r>
            <a:r>
              <a:rPr lang="ru-RU" sz="2400" dirty="0" smtClean="0"/>
              <a:t> сильное  основание; </a:t>
            </a:r>
            <a:r>
              <a:rPr lang="en-US" sz="2400" dirty="0" smtClean="0"/>
              <a:t>HI - </a:t>
            </a:r>
            <a:r>
              <a:rPr lang="ru-RU" sz="2400" dirty="0" smtClean="0"/>
              <a:t>сильная  кислота</a:t>
            </a:r>
          </a:p>
          <a:p>
            <a:r>
              <a:rPr lang="ru-RU" sz="2400" dirty="0" smtClean="0"/>
              <a:t>                   </a:t>
            </a:r>
            <a:r>
              <a:rPr lang="ru-RU" sz="2400" dirty="0" smtClean="0">
                <a:solidFill>
                  <a:srgbClr val="FF0000"/>
                </a:solidFill>
              </a:rPr>
              <a:t>ГИДРОЛИЗА       НЕТ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контр тест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5576" y="5877272"/>
            <a:ext cx="6933308" cy="52322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ОТВЕТ:      1   -   Б                 2   -    Б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тест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6174" y="5949280"/>
            <a:ext cx="8917826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ОТВЕТ:  3  -   А      4   -   В      5   -   Б     6    -  Г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9" y="836712"/>
            <a:ext cx="882047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7. Водный раствор какой из солей имеет нейтральную среду?</a:t>
            </a:r>
          </a:p>
          <a:p>
            <a:endParaRPr lang="ru-RU" sz="2400" dirty="0" smtClean="0"/>
          </a:p>
          <a:p>
            <a:r>
              <a:rPr lang="ru-RU" sz="2400" dirty="0" smtClean="0"/>
              <a:t>    а) </a:t>
            </a:r>
            <a:r>
              <a:rPr lang="en-US" sz="2400" dirty="0" smtClean="0"/>
              <a:t>Al(NO</a:t>
            </a:r>
            <a:r>
              <a:rPr lang="en-US" sz="2400" dirty="0" smtClean="0">
                <a:latin typeface="Calibri"/>
              </a:rPr>
              <a:t>₃)₃</a:t>
            </a:r>
            <a:r>
              <a:rPr lang="ru-RU" sz="2400" dirty="0" smtClean="0"/>
              <a:t>     </a:t>
            </a:r>
            <a:r>
              <a:rPr lang="en-US" sz="2400" dirty="0" smtClean="0"/>
              <a:t>     </a:t>
            </a:r>
            <a:r>
              <a:rPr lang="ru-RU" sz="2400" dirty="0" smtClean="0"/>
              <a:t>б)</a:t>
            </a:r>
            <a:r>
              <a:rPr lang="en-US" sz="2400" dirty="0" smtClean="0"/>
              <a:t> </a:t>
            </a:r>
            <a:r>
              <a:rPr lang="en-US" sz="2400" dirty="0" err="1" smtClean="0"/>
              <a:t>ZnCl</a:t>
            </a:r>
            <a:r>
              <a:rPr lang="en-US" sz="2400" dirty="0" smtClean="0">
                <a:latin typeface="Calibri"/>
              </a:rPr>
              <a:t>₂        </a:t>
            </a:r>
            <a:r>
              <a:rPr lang="ru-RU" sz="2400" dirty="0" smtClean="0"/>
              <a:t>    в)</a:t>
            </a:r>
            <a:r>
              <a:rPr lang="en-US" sz="2400" dirty="0" smtClean="0"/>
              <a:t>  </a:t>
            </a:r>
            <a:r>
              <a:rPr lang="en-US" sz="2400" dirty="0" err="1" smtClean="0"/>
              <a:t>BaCl</a:t>
            </a:r>
            <a:r>
              <a:rPr lang="en-US" sz="2400" dirty="0" smtClean="0">
                <a:latin typeface="Calibri"/>
              </a:rPr>
              <a:t>₂</a:t>
            </a:r>
            <a:r>
              <a:rPr lang="ru-RU" sz="2400" dirty="0" smtClean="0"/>
              <a:t>  </a:t>
            </a:r>
            <a:r>
              <a:rPr lang="en-US" sz="2400" dirty="0" smtClean="0"/>
              <a:t>   </a:t>
            </a:r>
            <a:r>
              <a:rPr lang="ru-RU" sz="2400" dirty="0" smtClean="0"/>
              <a:t>  г)</a:t>
            </a:r>
            <a:r>
              <a:rPr lang="en-US" sz="2400" dirty="0" smtClean="0"/>
              <a:t> Fe(NO</a:t>
            </a:r>
            <a:r>
              <a:rPr lang="en-US" sz="2400" dirty="0" smtClean="0">
                <a:latin typeface="Calibri"/>
              </a:rPr>
              <a:t>₃)₂  </a:t>
            </a:r>
            <a:endParaRPr lang="ru-RU" sz="2400" dirty="0" smtClean="0">
              <a:latin typeface="Calibri"/>
            </a:endParaRPr>
          </a:p>
          <a:p>
            <a:r>
              <a:rPr lang="en-US" sz="2400" dirty="0" smtClean="0">
                <a:latin typeface="Calibri"/>
              </a:rPr>
              <a:t>  </a:t>
            </a:r>
          </a:p>
          <a:p>
            <a:r>
              <a:rPr lang="ru-RU" sz="2800" dirty="0" smtClean="0">
                <a:latin typeface="Calibri"/>
              </a:rPr>
              <a:t> </a:t>
            </a:r>
            <a:r>
              <a:rPr lang="en-US" sz="2800" dirty="0" smtClean="0">
                <a:latin typeface="Calibri"/>
              </a:rPr>
              <a:t>8</a:t>
            </a:r>
            <a:r>
              <a:rPr lang="ru-RU" sz="2800" dirty="0" smtClean="0">
                <a:latin typeface="Calibri"/>
              </a:rPr>
              <a:t>. В каком растворе  цвет  лакмуса  будет  синим?</a:t>
            </a:r>
          </a:p>
          <a:p>
            <a:endParaRPr lang="ru-RU" sz="2800" dirty="0" smtClean="0">
              <a:latin typeface="Calibri"/>
            </a:endParaRPr>
          </a:p>
          <a:p>
            <a:r>
              <a:rPr lang="ru-RU" sz="2800" dirty="0" smtClean="0">
                <a:latin typeface="Calibri"/>
              </a:rPr>
              <a:t> а) </a:t>
            </a:r>
            <a:r>
              <a:rPr lang="en-US" sz="2800" dirty="0" smtClean="0">
                <a:latin typeface="Calibri"/>
              </a:rPr>
              <a:t>Fe₂(SO₄)₃    </a:t>
            </a:r>
            <a:r>
              <a:rPr lang="ru-RU" sz="2800" dirty="0" smtClean="0">
                <a:latin typeface="Calibri"/>
              </a:rPr>
              <a:t>       б)</a:t>
            </a:r>
            <a:r>
              <a:rPr lang="en-US" sz="2800" dirty="0" smtClean="0">
                <a:latin typeface="Calibri"/>
              </a:rPr>
              <a:t>  K₂S            </a:t>
            </a:r>
            <a:r>
              <a:rPr lang="ru-RU" sz="2800" dirty="0" smtClean="0">
                <a:latin typeface="Calibri"/>
              </a:rPr>
              <a:t> в)</a:t>
            </a:r>
            <a:r>
              <a:rPr lang="en-US" sz="2800" dirty="0" smtClean="0">
                <a:latin typeface="Calibri"/>
              </a:rPr>
              <a:t>  </a:t>
            </a:r>
            <a:r>
              <a:rPr lang="en-US" sz="2800" dirty="0" err="1" smtClean="0">
                <a:latin typeface="Calibri"/>
              </a:rPr>
              <a:t>CuCl</a:t>
            </a:r>
            <a:r>
              <a:rPr lang="en-US" sz="2800" dirty="0" smtClean="0">
                <a:latin typeface="Calibri"/>
              </a:rPr>
              <a:t>₂          </a:t>
            </a:r>
            <a:r>
              <a:rPr lang="ru-RU" sz="2800" dirty="0" smtClean="0">
                <a:latin typeface="Calibri"/>
              </a:rPr>
              <a:t> г)</a:t>
            </a:r>
            <a:r>
              <a:rPr lang="en-US" sz="2800" dirty="0" smtClean="0">
                <a:latin typeface="Calibri"/>
              </a:rPr>
              <a:t>  (NH₄)₂SO₄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4581128"/>
            <a:ext cx="7273145" cy="52322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ОТВЕТ:     7   -    В                     8   -    Б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2656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9. Гидролизу не подвергаются</a:t>
            </a:r>
          </a:p>
          <a:p>
            <a:r>
              <a:rPr lang="ru-RU" sz="2400" dirty="0" smtClean="0"/>
              <a:t>     1) карбонат калия       2) этан        3) хлорид цинка</a:t>
            </a:r>
          </a:p>
          <a:p>
            <a:r>
              <a:rPr lang="ru-RU" sz="2400" dirty="0" smtClean="0"/>
              <a:t>     4) жир           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556792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10. При гидролизе  клетчатки ( крахмала ) могут   образовываться:</a:t>
            </a:r>
          </a:p>
          <a:p>
            <a:r>
              <a:rPr lang="ru-RU" sz="2400" dirty="0" smtClean="0"/>
              <a:t>1) глюкоза       2) только сахароза       3) только фруктоза       4) углекислый газ и вода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140968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11. Среда раствора в результате гидролиза карбоната натрия</a:t>
            </a:r>
          </a:p>
          <a:p>
            <a:r>
              <a:rPr lang="ru-RU" sz="2400" dirty="0" smtClean="0"/>
              <a:t>1) щёлочная           2) сильно кислая         3) кислая              4) нейтральная</a:t>
            </a:r>
            <a:endParaRPr lang="ru-RU" sz="24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653136"/>
            <a:ext cx="91440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Гидролизу подвергается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1) CH</a:t>
            </a:r>
            <a:r>
              <a:rPr kumimoji="0" lang="ru-RU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COOK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2)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KCI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3)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CaCO</a:t>
            </a:r>
            <a:r>
              <a:rPr kumimoji="0" lang="ru-RU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4)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Na</a:t>
            </a:r>
            <a:r>
              <a:rPr kumimoji="0" lang="ru-RU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SO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9672" y="5733256"/>
            <a:ext cx="7200800" cy="46166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ОТВЕТ:  9  -  2;   10  -  1;  11  -  1;  12  -  1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13.Гидролизу не подвергаются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1) сульфат железа                   2) спирты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3) хлорид аммония                4) сложные эфиры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64288" y="980728"/>
            <a:ext cx="1481496" cy="646331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ОТВЕТ</a:t>
            </a:r>
            <a:r>
              <a:rPr lang="ru-RU" sz="2400" b="1" dirty="0" smtClean="0"/>
              <a:t>: </a:t>
            </a:r>
            <a:r>
              <a:rPr lang="ru-RU" sz="3600" b="1" i="1" dirty="0" smtClean="0"/>
              <a:t>2</a:t>
            </a:r>
            <a:endParaRPr lang="ru-RU" sz="3600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556792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14.Среда раствора в результате гидролиза хлорида     </a:t>
            </a:r>
          </a:p>
          <a:p>
            <a:r>
              <a:rPr lang="ru-RU" sz="2000" dirty="0" smtClean="0"/>
              <a:t>     аммония:</a:t>
            </a:r>
          </a:p>
          <a:p>
            <a:r>
              <a:rPr lang="ru-RU" sz="2000" dirty="0" smtClean="0"/>
              <a:t>    1) слабощёлочная                  2) сильнощёлочная                  </a:t>
            </a:r>
          </a:p>
          <a:p>
            <a:r>
              <a:rPr lang="ru-RU" sz="2000" dirty="0" smtClean="0"/>
              <a:t>    3) кислая                                4) нейтральная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164288" y="2708920"/>
            <a:ext cx="1417376" cy="584775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ОТВЕТ: </a:t>
            </a:r>
            <a:r>
              <a:rPr lang="ru-RU" sz="3200" b="1" i="1" dirty="0" smtClean="0"/>
              <a:t>3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628800"/>
            <a:ext cx="693568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Объясните почему при сливании растворов - </a:t>
            </a:r>
            <a:r>
              <a:rPr lang="en-US" sz="2400" dirty="0" err="1" smtClean="0"/>
              <a:t>FeCl</a:t>
            </a:r>
            <a:r>
              <a:rPr lang="en-US" sz="2400" dirty="0" smtClean="0">
                <a:latin typeface="Calibri"/>
              </a:rPr>
              <a:t>₃ </a:t>
            </a:r>
            <a:endParaRPr lang="ru-RU" sz="2400" dirty="0" smtClean="0">
              <a:latin typeface="Calibri"/>
            </a:endParaRPr>
          </a:p>
          <a:p>
            <a:r>
              <a:rPr lang="en-US" sz="2400" dirty="0" smtClean="0">
                <a:latin typeface="Calibri"/>
              </a:rPr>
              <a:t>  </a:t>
            </a:r>
            <a:r>
              <a:rPr lang="ru-RU" sz="2400" dirty="0" smtClean="0">
                <a:latin typeface="Calibri"/>
              </a:rPr>
              <a:t>и</a:t>
            </a:r>
            <a:r>
              <a:rPr lang="en-US" sz="2400" dirty="0" smtClean="0">
                <a:latin typeface="Calibri"/>
              </a:rPr>
              <a:t>  </a:t>
            </a:r>
            <a:r>
              <a:rPr lang="en-US" sz="2400" dirty="0" err="1" smtClean="0">
                <a:latin typeface="Calibri"/>
              </a:rPr>
              <a:t>Na₂CO</a:t>
            </a:r>
            <a:r>
              <a:rPr lang="en-US" sz="2400" dirty="0" smtClean="0">
                <a:latin typeface="Calibri"/>
              </a:rPr>
              <a:t>₃  -</a:t>
            </a:r>
            <a:r>
              <a:rPr lang="ru-RU" sz="2400" dirty="0" smtClean="0">
                <a:latin typeface="Calibri"/>
              </a:rPr>
              <a:t>  выпадает  осадок и выделяется газ?</a:t>
            </a:r>
            <a:r>
              <a:rPr lang="en-US" sz="2400" dirty="0" smtClean="0">
                <a:latin typeface="Calibri"/>
              </a:rPr>
              <a:t>   </a:t>
            </a:r>
            <a:r>
              <a:rPr lang="ru-RU" sz="2400" dirty="0" smtClean="0"/>
              <a:t> </a:t>
            </a:r>
          </a:p>
          <a:p>
            <a:r>
              <a:rPr lang="ru-RU" sz="2400" dirty="0" smtClean="0">
                <a:latin typeface="Calibri"/>
              </a:rPr>
              <a:t> </a:t>
            </a:r>
            <a:endParaRPr lang="ru-RU" sz="2400" dirty="0" smtClean="0"/>
          </a:p>
          <a:p>
            <a:endParaRPr lang="ru-RU" sz="2400" dirty="0" smtClean="0"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4" y="548680"/>
            <a:ext cx="21387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ПРОБЛЕМА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501008"/>
            <a:ext cx="9151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2FeCl</a:t>
            </a:r>
            <a:r>
              <a:rPr lang="en-US" sz="2400" dirty="0" smtClean="0">
                <a:latin typeface="Calibri"/>
              </a:rPr>
              <a:t>₃</a:t>
            </a:r>
            <a:r>
              <a:rPr lang="en-US" sz="2400" dirty="0" smtClean="0"/>
              <a:t>  + 3Na</a:t>
            </a:r>
            <a:r>
              <a:rPr lang="en-US" sz="2400" dirty="0" smtClean="0">
                <a:latin typeface="Calibri"/>
              </a:rPr>
              <a:t>₂</a:t>
            </a:r>
            <a:r>
              <a:rPr lang="en-US" sz="2400" dirty="0" smtClean="0"/>
              <a:t>CO</a:t>
            </a:r>
            <a:r>
              <a:rPr lang="en-US" sz="2400" dirty="0" smtClean="0">
                <a:latin typeface="Calibri"/>
              </a:rPr>
              <a:t>₃  </a:t>
            </a:r>
            <a:r>
              <a:rPr lang="en-US" sz="2800" dirty="0" smtClean="0">
                <a:latin typeface="Calibri"/>
              </a:rPr>
              <a:t>+ 3H₂O  = 2Fe(OH)₃↓ +  6NaCl  + 3CO₂↑</a:t>
            </a:r>
            <a:endParaRPr lang="ru-RU" sz="2800" dirty="0"/>
          </a:p>
        </p:txBody>
      </p:sp>
      <p:pic>
        <p:nvPicPr>
          <p:cNvPr id="1027" name="Picture 3" descr="C:\Documents and Settings\RockNRolf\Мои документы\Марина\картинки(фото)\картинка для презен\фото\8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59421" y="0"/>
            <a:ext cx="2384579" cy="33327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980728"/>
            <a:ext cx="705678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Fe</a:t>
            </a:r>
            <a:r>
              <a:rPr lang="en-US" sz="3200" dirty="0" smtClean="0">
                <a:latin typeface="Calibri"/>
              </a:rPr>
              <a:t>⁺³  + H₂O</a:t>
            </a:r>
            <a:r>
              <a:rPr lang="en-US" sz="3600" dirty="0" smtClean="0">
                <a:latin typeface="Calibri"/>
              </a:rPr>
              <a:t> </a:t>
            </a:r>
            <a:r>
              <a:rPr lang="en-US" sz="3200" dirty="0" smtClean="0">
                <a:latin typeface="Calibri"/>
              </a:rPr>
              <a:t>  ↔ (</a:t>
            </a:r>
            <a:r>
              <a:rPr lang="en-US" sz="3200" dirty="0" err="1" smtClean="0">
                <a:latin typeface="Calibri"/>
              </a:rPr>
              <a:t>FeOH</a:t>
            </a:r>
            <a:r>
              <a:rPr lang="en-US" sz="3200" dirty="0" smtClean="0">
                <a:latin typeface="Calibri"/>
              </a:rPr>
              <a:t>)⁺²  +   H⁺</a:t>
            </a:r>
          </a:p>
          <a:p>
            <a:endParaRPr lang="ru-RU" sz="2800" dirty="0" smtClean="0">
              <a:latin typeface="Calibri"/>
            </a:endParaRPr>
          </a:p>
          <a:p>
            <a:endParaRPr lang="en-US" sz="2800" dirty="0" smtClean="0">
              <a:latin typeface="Calibri"/>
            </a:endParaRPr>
          </a:p>
          <a:p>
            <a:r>
              <a:rPr lang="en-US" sz="3200" dirty="0" smtClean="0">
                <a:latin typeface="Calibri"/>
              </a:rPr>
              <a:t>CO₃⁻²  + H₂O ↔ HCO₃⁻   +  OH⁻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4149080"/>
            <a:ext cx="26356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CO</a:t>
            </a:r>
            <a:r>
              <a:rPr lang="en-US" sz="3200" b="1" dirty="0" smtClean="0">
                <a:latin typeface="Calibri"/>
              </a:rPr>
              <a:t>₂↑  +  </a:t>
            </a:r>
            <a:r>
              <a:rPr lang="en-US" sz="3600" b="1" dirty="0" smtClean="0">
                <a:latin typeface="Calibri"/>
              </a:rPr>
              <a:t>H₂O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300192" y="4365104"/>
            <a:ext cx="20297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Fe(OH)</a:t>
            </a:r>
            <a:r>
              <a:rPr lang="en-US" sz="3200" b="1" dirty="0" smtClean="0">
                <a:latin typeface="Calibri"/>
              </a:rPr>
              <a:t>₃↓</a:t>
            </a:r>
            <a:endParaRPr lang="ru-RU" sz="3200" b="1" dirty="0"/>
          </a:p>
        </p:txBody>
      </p:sp>
      <p:sp>
        <p:nvSpPr>
          <p:cNvPr id="5" name="Стрелка вниз 4"/>
          <p:cNvSpPr/>
          <p:nvPr/>
        </p:nvSpPr>
        <p:spPr>
          <a:xfrm rot="18980099">
            <a:off x="5023123" y="1404314"/>
            <a:ext cx="246420" cy="11969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ыгнутая вверх стрелка 5"/>
          <p:cNvSpPr/>
          <p:nvPr/>
        </p:nvSpPr>
        <p:spPr>
          <a:xfrm rot="8804975">
            <a:off x="3989421" y="2149722"/>
            <a:ext cx="2741185" cy="105739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 rot="19331554">
            <a:off x="6449075" y="2847374"/>
            <a:ext cx="266302" cy="15166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Выгнутая влево стрелка 7"/>
          <p:cNvSpPr/>
          <p:nvPr/>
        </p:nvSpPr>
        <p:spPr>
          <a:xfrm rot="3094902">
            <a:off x="2703586" y="2452049"/>
            <a:ext cx="678508" cy="19943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30064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Гидролиз органических веществ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Живые организмы осуществляют гидролиз различных органических веществ в ходе реакций при участии  ФЕРМЕНТОВ.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Например, в ходе гидролиза при участии пищеварительных ферментов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БЕЛКИ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расщепляются на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АМИНОКИСЛОТЫ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ЖИРЫ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— на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ГЛИЦЕРИН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ЖИРНЫЕ КИСЛОТЫ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ПОЛИСАХАРИДЫ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 например, крахмал и целлюлоза) — на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МОНОСАХАРИДЫ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(например, на ГЛЮКОЗУ ),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НУКЛЕИНОВЫЕ КИСЛОТЫ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— на свободные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НУКЛЕОТИДЫ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При гидролизе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2" tooltip="Жиры"/>
              </a:rPr>
              <a:t>жиров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присутствии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3" tooltip="Щёлочи"/>
              </a:rPr>
              <a:t>щёлочей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получают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4" tooltip="Мыло"/>
              </a:rPr>
              <a:t>мыло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гидролиз жиров в присутствии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5" tooltip="Катализатор"/>
              </a:rPr>
              <a:t>катализаторов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применяется для получения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6" tooltip="Глицерин"/>
              </a:rPr>
              <a:t>глицерина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7" tooltip="Жирные кислоты"/>
              </a:rPr>
              <a:t>жирных кислот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Гидролизом древесины получают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8" tooltip="Этанол"/>
              </a:rPr>
              <a:t>этанол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а продукты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9" tooltip="Гидролиз торфа"/>
              </a:rPr>
              <a:t>гидролиза торфа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находят применение в производстве кормовых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0" tooltip="Дрожжи"/>
              </a:rPr>
              <a:t>дрожжей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1" tooltip="Воск"/>
              </a:rPr>
              <a:t>воска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2" tooltip="Удобрение"/>
              </a:rPr>
              <a:t>удобрений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др.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800"/>
                            </p:stCondLst>
                            <p:childTnLst>
                              <p:par>
                                <p:cTn id="1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30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30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800"/>
                            </p:stCondLst>
                            <p:childTnLst>
                              <p:par>
                                <p:cTn id="1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30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0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430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800"/>
                            </p:stCondLst>
                            <p:childTnLst>
                              <p:par>
                                <p:cTn id="2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30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0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430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800"/>
                            </p:stCondLst>
                            <p:childTnLst>
                              <p:par>
                                <p:cTn id="3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30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30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430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351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1.  Гидролиз органических соединений</a:t>
            </a:r>
            <a:endParaRPr lang="ru-RU" sz="32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908720"/>
            <a:ext cx="76915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 жиры </a:t>
            </a:r>
            <a:r>
              <a:rPr lang="ru-RU" sz="2400" dirty="0" err="1" smtClean="0"/>
              <a:t>гидролизуются</a:t>
            </a:r>
            <a:r>
              <a:rPr lang="ru-RU" sz="2400" dirty="0" smtClean="0"/>
              <a:t>  с получением глицерина</a:t>
            </a:r>
          </a:p>
          <a:p>
            <a:r>
              <a:rPr lang="ru-RU" sz="2400" dirty="0" smtClean="0"/>
              <a:t>  и карбоновых кислот ( с </a:t>
            </a:r>
            <a:r>
              <a:rPr lang="en-US" sz="2400" dirty="0" err="1" smtClean="0"/>
              <a:t>NaOH</a:t>
            </a:r>
            <a:r>
              <a:rPr lang="ru-RU" sz="2400" dirty="0" smtClean="0"/>
              <a:t> – омыление): </a:t>
            </a:r>
            <a:endParaRPr lang="ru-RU" sz="2400" dirty="0"/>
          </a:p>
        </p:txBody>
      </p:sp>
      <p:pic>
        <p:nvPicPr>
          <p:cNvPr id="4" name="Рисунок 3" descr="гидр жир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791" y="1772816"/>
            <a:ext cx="4567217" cy="3456384"/>
          </a:xfrm>
          <a:prstGeom prst="rect">
            <a:avLst/>
          </a:prstGeom>
        </p:spPr>
      </p:pic>
      <p:pic>
        <p:nvPicPr>
          <p:cNvPr id="6" name="Рисунок 5" descr="омыление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95825" y="3284985"/>
            <a:ext cx="4448175" cy="3573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764704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 </a:t>
            </a:r>
            <a:r>
              <a:rPr lang="ru-RU" sz="2800" dirty="0" smtClean="0"/>
              <a:t>крахмал и целлюлоза </a:t>
            </a:r>
            <a:r>
              <a:rPr lang="ru-RU" sz="2800" dirty="0" err="1" smtClean="0"/>
              <a:t>гидролизуются</a:t>
            </a:r>
            <a:r>
              <a:rPr lang="ru-RU" sz="2800" dirty="0" smtClean="0"/>
              <a:t> </a:t>
            </a:r>
          </a:p>
          <a:p>
            <a:r>
              <a:rPr lang="ru-RU" sz="2800" dirty="0" smtClean="0"/>
              <a:t>  до глюкозы:</a:t>
            </a:r>
            <a:endParaRPr lang="ru-RU" sz="2400" dirty="0"/>
          </a:p>
        </p:txBody>
      </p:sp>
      <p:pic>
        <p:nvPicPr>
          <p:cNvPr id="3" name="Рисунок 2" descr="гидрол углеводов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36912"/>
            <a:ext cx="8039868" cy="8640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ргани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24744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1. При гидролизе жиров образуются </a:t>
            </a:r>
          </a:p>
          <a:p>
            <a:r>
              <a:rPr lang="ru-RU" sz="2400" dirty="0" smtClean="0"/>
              <a:t>1) спирты и минеральные кислоты                                             2) альдегиды и карбоновые кислоты</a:t>
            </a:r>
          </a:p>
          <a:p>
            <a:r>
              <a:rPr lang="ru-RU" sz="2400" dirty="0" smtClean="0"/>
              <a:t>3) одноатомные спирты и карбоновые кислоты                  4) глицерин и карбоновые кислоты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260648"/>
            <a:ext cx="1210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ТЕСТ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08304" y="2780928"/>
            <a:ext cx="16145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ОТВЕТ: </a:t>
            </a:r>
            <a:r>
              <a:rPr lang="ru-RU" sz="3200" b="1" dirty="0" smtClean="0">
                <a:solidFill>
                  <a:srgbClr val="FF0000"/>
                </a:solidFill>
              </a:rPr>
              <a:t>4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28498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2. Гидролизу подвергается:</a:t>
            </a:r>
          </a:p>
          <a:p>
            <a:pPr marL="457200" indent="-457200">
              <a:buAutoNum type="arabicParenR"/>
            </a:pPr>
            <a:r>
              <a:rPr lang="ru-RU" sz="2400" dirty="0" smtClean="0"/>
              <a:t>Ацетилен           2) Целлюлоза        </a:t>
            </a:r>
          </a:p>
          <a:p>
            <a:pPr marL="457200" indent="-457200"/>
            <a:r>
              <a:rPr lang="ru-RU" sz="2400" dirty="0" smtClean="0"/>
              <a:t>3) Этанол                4) Метан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380312" y="4005064"/>
            <a:ext cx="1582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ОТВЕТ: </a:t>
            </a:r>
            <a:r>
              <a:rPr lang="ru-RU" sz="2800" b="1" dirty="0" smtClean="0">
                <a:solidFill>
                  <a:srgbClr val="FF0000"/>
                </a:solidFill>
              </a:rPr>
              <a:t>2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58112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3. Гидролизу подвергается:</a:t>
            </a:r>
          </a:p>
          <a:p>
            <a:pPr marL="457200" indent="-457200">
              <a:buAutoNum type="arabicParenR"/>
            </a:pPr>
            <a:r>
              <a:rPr lang="ru-RU" sz="2400" dirty="0" smtClean="0"/>
              <a:t>Глюкоза                 2) Глицерин   </a:t>
            </a:r>
          </a:p>
          <a:p>
            <a:pPr marL="457200" indent="-457200"/>
            <a:r>
              <a:rPr lang="ru-RU" sz="2400" dirty="0" smtClean="0"/>
              <a:t>3)  Жир                       4) Уксусная кислота 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380312" y="5373216"/>
            <a:ext cx="1582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ОТВЕТ: </a:t>
            </a:r>
            <a:r>
              <a:rPr lang="ru-RU" sz="2800" b="1" dirty="0" smtClean="0">
                <a:solidFill>
                  <a:srgbClr val="FF0000"/>
                </a:solidFill>
              </a:rPr>
              <a:t>3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4. При гидролизе сложных эфиров образуются:</a:t>
            </a:r>
          </a:p>
          <a:p>
            <a:r>
              <a:rPr lang="ru-RU" sz="2400" dirty="0" smtClean="0"/>
              <a:t> 1) Спирты и альдегиды          </a:t>
            </a:r>
          </a:p>
          <a:p>
            <a:r>
              <a:rPr lang="ru-RU" sz="2400" dirty="0" smtClean="0"/>
              <a:t> 2) Карбоновые кислоты и глюкоза</a:t>
            </a:r>
          </a:p>
          <a:p>
            <a:r>
              <a:rPr lang="ru-RU" sz="2400" dirty="0" smtClean="0"/>
              <a:t> 3) Крахмал и глюкоза    4) Спирты и карбоновые кислоты 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588224" y="1772816"/>
            <a:ext cx="1582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ОТВЕТ: </a:t>
            </a:r>
            <a:r>
              <a:rPr lang="ru-RU" sz="2800" b="1" dirty="0" smtClean="0">
                <a:solidFill>
                  <a:srgbClr val="FF0000"/>
                </a:solidFill>
              </a:rPr>
              <a:t>4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276872"/>
            <a:ext cx="7692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5. При гидролизе крахмала получается:</a:t>
            </a:r>
          </a:p>
          <a:p>
            <a:r>
              <a:rPr lang="ru-RU" sz="2400" dirty="0" smtClean="0"/>
              <a:t>  1) Сахароза                                2)  Фруктоза</a:t>
            </a:r>
          </a:p>
          <a:p>
            <a:r>
              <a:rPr lang="ru-RU" sz="2400" dirty="0" smtClean="0"/>
              <a:t>  3) Мальтоза                                4)  Глюкоза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04248" y="3429000"/>
            <a:ext cx="1582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ОТВЕТ: </a:t>
            </a:r>
            <a:r>
              <a:rPr lang="ru-RU" sz="2800" b="1" dirty="0" smtClean="0">
                <a:solidFill>
                  <a:srgbClr val="FF0000"/>
                </a:solidFill>
              </a:rPr>
              <a:t>4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0" y="260648"/>
            <a:ext cx="84273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2. Обратимый и необратимый гидролиз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908721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Почти все рассмотренные реакции гидролиза органических веществ</a:t>
            </a:r>
          </a:p>
          <a:p>
            <a:r>
              <a:rPr lang="ru-RU" sz="2000" dirty="0" smtClean="0"/>
              <a:t>обратимы.   Но есть и необратимый гидролиз.</a:t>
            </a:r>
          </a:p>
          <a:p>
            <a:r>
              <a:rPr lang="ru-RU" sz="2000" dirty="0" smtClean="0"/>
              <a:t> 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Общее свойство необратимого гидролиза -  </a:t>
            </a:r>
            <a:r>
              <a:rPr lang="ru-RU" sz="2000" dirty="0" smtClean="0"/>
              <a:t>один ( лучше оба) из</a:t>
            </a:r>
          </a:p>
          <a:p>
            <a:r>
              <a:rPr lang="ru-RU" sz="2000" dirty="0" smtClean="0"/>
              <a:t>продуктов гидролиза должен быть удален из сферы реакции в виде:</a:t>
            </a:r>
          </a:p>
          <a:p>
            <a:r>
              <a:rPr lang="ru-RU" sz="2000" dirty="0" smtClean="0"/>
              <a:t>                           </a:t>
            </a:r>
            <a:r>
              <a:rPr lang="ru-RU" sz="2000" dirty="0" smtClean="0">
                <a:solidFill>
                  <a:srgbClr val="FF0000"/>
                </a:solidFill>
              </a:rPr>
              <a:t>-     ОСАДКА  ,   -    ГАЗА.         </a:t>
            </a:r>
          </a:p>
          <a:p>
            <a:r>
              <a:rPr lang="ru-RU" sz="2000" dirty="0" smtClean="0"/>
              <a:t>   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2780928"/>
            <a:ext cx="608051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err="1" smtClean="0"/>
              <a:t>СаС</a:t>
            </a:r>
            <a:r>
              <a:rPr lang="ru-RU" sz="2400" dirty="0" smtClean="0">
                <a:latin typeface="Calibri"/>
              </a:rPr>
              <a:t>₂  </a:t>
            </a:r>
            <a:r>
              <a:rPr lang="ru-RU" sz="2800" dirty="0" smtClean="0">
                <a:latin typeface="Calibri"/>
              </a:rPr>
              <a:t>+  2Н₂О   =    </a:t>
            </a:r>
            <a:r>
              <a:rPr lang="ru-RU" sz="2800" dirty="0" err="1" smtClean="0">
                <a:latin typeface="Calibri"/>
              </a:rPr>
              <a:t>Са</a:t>
            </a:r>
            <a:r>
              <a:rPr lang="ru-RU" sz="2800" dirty="0" smtClean="0">
                <a:latin typeface="Calibri"/>
              </a:rPr>
              <a:t>(ОН)₂</a:t>
            </a:r>
            <a:r>
              <a:rPr lang="ru-RU" sz="2800" dirty="0" err="1" smtClean="0">
                <a:latin typeface="Calibri"/>
              </a:rPr>
              <a:t>↓</a:t>
            </a:r>
            <a:r>
              <a:rPr lang="ru-RU" sz="2800" dirty="0" smtClean="0">
                <a:latin typeface="Calibri"/>
              </a:rPr>
              <a:t>  +   С₂Н₂↑</a:t>
            </a:r>
          </a:p>
          <a:p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3501008"/>
            <a:ext cx="8069838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При гидролизе солей:</a:t>
            </a:r>
          </a:p>
          <a:p>
            <a:r>
              <a:rPr lang="ru-RU" sz="2000" dirty="0" smtClean="0"/>
              <a:t>                </a:t>
            </a:r>
            <a:r>
              <a:rPr lang="en-US" sz="2800" dirty="0" err="1" smtClean="0"/>
              <a:t>Al</a:t>
            </a:r>
            <a:r>
              <a:rPr lang="en-US" sz="2800" dirty="0" err="1" smtClean="0">
                <a:latin typeface="Calibri"/>
              </a:rPr>
              <a:t>₄C</a:t>
            </a:r>
            <a:r>
              <a:rPr lang="en-US" sz="2800" dirty="0" smtClean="0">
                <a:latin typeface="Calibri"/>
              </a:rPr>
              <a:t>₃  +  12 H₂O  =  4 Al(OH)₃↓   +   3CH₄↑</a:t>
            </a:r>
          </a:p>
          <a:p>
            <a:endParaRPr lang="en-US" sz="2400" dirty="0" smtClean="0">
              <a:latin typeface="Calibri"/>
            </a:endParaRPr>
          </a:p>
          <a:p>
            <a:r>
              <a:rPr lang="en-US" sz="2800" dirty="0" smtClean="0">
                <a:latin typeface="Calibri"/>
              </a:rPr>
              <a:t>                </a:t>
            </a:r>
            <a:r>
              <a:rPr lang="en-US" sz="2800" dirty="0" err="1" smtClean="0">
                <a:latin typeface="Calibri"/>
              </a:rPr>
              <a:t>Al₂S</a:t>
            </a:r>
            <a:r>
              <a:rPr lang="en-US" sz="2800" dirty="0" smtClean="0">
                <a:latin typeface="Calibri"/>
              </a:rPr>
              <a:t>₃   +   6 H₂O    =  2 Al(OH)₃↓   +   3 H₂S↑</a:t>
            </a:r>
          </a:p>
          <a:p>
            <a:endParaRPr lang="en-US" sz="2400" dirty="0" smtClean="0">
              <a:latin typeface="Calibri"/>
            </a:endParaRPr>
          </a:p>
          <a:p>
            <a:r>
              <a:rPr lang="en-US" sz="2400" dirty="0" smtClean="0">
                <a:latin typeface="Calibri"/>
              </a:rPr>
              <a:t>                   </a:t>
            </a:r>
            <a:r>
              <a:rPr lang="en-US" sz="2800" dirty="0" err="1" smtClean="0">
                <a:latin typeface="Calibri"/>
              </a:rPr>
              <a:t>CaH</a:t>
            </a:r>
            <a:r>
              <a:rPr lang="en-US" sz="2800" dirty="0" smtClean="0">
                <a:latin typeface="Calibri"/>
              </a:rPr>
              <a:t>₂   +   2 H₂O    =  2Ca(OH)₂↓   +   H₂↑ 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519</TotalTime>
  <Words>1640</Words>
  <Application>Microsoft Office PowerPoint</Application>
  <PresentationFormat>Экран (4:3)</PresentationFormat>
  <Paragraphs>226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Открытая</vt:lpstr>
      <vt:lpstr>ГИДРОЛИЗ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РОЛЬ  ГИДРОЛИЗА В ПРИРОДЕ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RockNRolf</dc:creator>
  <cp:lastModifiedBy>RockNRolf</cp:lastModifiedBy>
  <cp:revision>59</cp:revision>
  <dcterms:created xsi:type="dcterms:W3CDTF">2012-08-20T18:42:35Z</dcterms:created>
  <dcterms:modified xsi:type="dcterms:W3CDTF">2013-02-13T20:08:06Z</dcterms:modified>
</cp:coreProperties>
</file>