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291" r:id="rId2"/>
    <p:sldId id="257" r:id="rId3"/>
    <p:sldId id="278" r:id="rId4"/>
    <p:sldId id="292" r:id="rId5"/>
    <p:sldId id="258" r:id="rId6"/>
    <p:sldId id="287" r:id="rId7"/>
    <p:sldId id="260" r:id="rId8"/>
    <p:sldId id="279" r:id="rId9"/>
    <p:sldId id="264" r:id="rId10"/>
    <p:sldId id="265" r:id="rId11"/>
    <p:sldId id="282" r:id="rId12"/>
    <p:sldId id="289" r:id="rId13"/>
    <p:sldId id="293" r:id="rId14"/>
    <p:sldId id="294" r:id="rId15"/>
    <p:sldId id="266" r:id="rId16"/>
    <p:sldId id="267" r:id="rId17"/>
    <p:sldId id="268" r:id="rId18"/>
    <p:sldId id="269" r:id="rId19"/>
    <p:sldId id="270" r:id="rId20"/>
    <p:sldId id="272" r:id="rId21"/>
    <p:sldId id="283" r:id="rId22"/>
    <p:sldId id="275" r:id="rId23"/>
    <p:sldId id="285" r:id="rId24"/>
    <p:sldId id="286"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B0016"/>
    <a:srgbClr val="2C0058"/>
    <a:srgbClr val="009900"/>
    <a:srgbClr val="06000C"/>
    <a:srgbClr val="FF33CC"/>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1" autoAdjust="0"/>
    <p:restoredTop sz="94721" autoAdjust="0"/>
  </p:normalViewPr>
  <p:slideViewPr>
    <p:cSldViewPr>
      <p:cViewPr varScale="1">
        <p:scale>
          <a:sx n="104" d="100"/>
          <a:sy n="104" d="100"/>
        </p:scale>
        <p:origin x="-1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12D6A04-9482-4004-ABE0-65918C89866D}" type="datetimeFigureOut">
              <a:rPr lang="ru-RU"/>
              <a:pPr>
                <a:defRPr/>
              </a:pPr>
              <a:t>17.02.2013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1C46CE5-2E5C-4F2A-A561-71D8F8981E4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5660E064-750B-4CA4-950A-D37F41996DD1}" type="datetimeFigureOut">
              <a:rPr lang="ru-RU"/>
              <a:pPr>
                <a:defRPr/>
              </a:pPr>
              <a:t>17.02.2013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6357B2F-F02C-4ED7-9B65-6BEAC8D4FBA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8583E75-9A09-4EA8-828F-1D12BC256E4D}" type="datetimeFigureOut">
              <a:rPr lang="ru-RU"/>
              <a:pPr>
                <a:defRPr/>
              </a:pPr>
              <a:t>17.02.2013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2369B00-C351-485B-88C9-09B89343538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935163"/>
            <a:ext cx="4038600" cy="4389437"/>
          </a:xfrm>
        </p:spPr>
        <p:txBody>
          <a:bodyPr/>
          <a:lstStyle/>
          <a:p>
            <a:endParaRPr lang="ru-RU"/>
          </a:p>
        </p:txBody>
      </p:sp>
      <p:sp>
        <p:nvSpPr>
          <p:cNvPr id="4" name="Текст 3"/>
          <p:cNvSpPr>
            <a:spLocks noGrp="1"/>
          </p:cNvSpPr>
          <p:nvPr>
            <p:ph type="body" sz="half" idx="2"/>
          </p:nvPr>
        </p:nvSpPr>
        <p:spPr>
          <a:xfrm>
            <a:off x="4648200" y="1935163"/>
            <a:ext cx="4038600" cy="4389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p:spPr>
        <p:txBody>
          <a:bodyPr/>
          <a:lstStyle>
            <a:lvl1pPr>
              <a:defRPr/>
            </a:lvl1pPr>
          </a:lstStyle>
          <a:p>
            <a:pPr>
              <a:defRPr/>
            </a:pPr>
            <a:fld id="{0DB1707F-5379-456B-AC83-C298A73F6F4A}" type="datetimeFigureOut">
              <a:rPr lang="ru-RU"/>
              <a:pPr>
                <a:defRPr/>
              </a:pPr>
              <a:t>17.02.2013</a:t>
            </a:fld>
            <a:endParaRPr lang="ru-RU"/>
          </a:p>
        </p:txBody>
      </p:sp>
      <p:sp>
        <p:nvSpPr>
          <p:cNvPr id="6" name="Нижний колонтитул 5"/>
          <p:cNvSpPr>
            <a:spLocks noGrp="1"/>
          </p:cNvSpPr>
          <p:nvPr>
            <p:ph type="ftr" sz="quarter" idx="11"/>
          </p:nvPr>
        </p:nvSpPr>
        <p:spPr>
          <a:xfrm>
            <a:off x="2667000" y="6356350"/>
            <a:ext cx="33528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356350"/>
            <a:ext cx="762000" cy="365125"/>
          </a:xfrm>
        </p:spPr>
        <p:txBody>
          <a:bodyPr/>
          <a:lstStyle>
            <a:lvl1pPr>
              <a:defRPr/>
            </a:lvl1pPr>
          </a:lstStyle>
          <a:p>
            <a:pPr>
              <a:defRPr/>
            </a:pPr>
            <a:fld id="{83E0FD90-83B6-4698-BEED-3ECBE361BD5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F661158-6703-45BC-B62A-E90F704EFEFB}" type="datetimeFigureOut">
              <a:rPr lang="ru-RU"/>
              <a:pPr>
                <a:defRPr/>
              </a:pPr>
              <a:t>17.02.2013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C32271B-B268-4754-A710-5227DB9BC4D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3C248929-D0F3-43F7-877A-D98011CC7B2F}" type="datetimeFigureOut">
              <a:rPr lang="ru-RU"/>
              <a:pPr>
                <a:defRPr/>
              </a:pPr>
              <a:t>17.02.2013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A449FF8-92AA-4A77-95F5-6CEF98BFAE2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93E1A6D-A020-444B-BBFC-0CBD27D9E29C}" type="datetimeFigureOut">
              <a:rPr lang="ru-RU"/>
              <a:pPr>
                <a:defRPr/>
              </a:pPr>
              <a:t>17.02.2013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A2F02DBF-AD3B-4A47-96E9-88218D68761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FC3BAFF4-7CDE-40DB-AA82-5E876C5230C8}" type="datetimeFigureOut">
              <a:rPr lang="ru-RU"/>
              <a:pPr>
                <a:defRPr/>
              </a:pPr>
              <a:t>17.02.2013</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6D0F8D9D-E035-449A-BD98-0C624CF1611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9316DD40-2ACA-4E27-B667-20C84B646D4E}" type="datetimeFigureOut">
              <a:rPr lang="ru-RU"/>
              <a:pPr>
                <a:defRPr/>
              </a:pPr>
              <a:t>17.02.2013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4308D874-0607-40D0-9506-32FA33BF3BD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AE5DF9E1-C333-4641-9312-E7340CA8BACE}" type="datetimeFigureOut">
              <a:rPr lang="ru-RU"/>
              <a:pPr>
                <a:defRPr/>
              </a:pPr>
              <a:t>17.02.2013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870F1E3F-5FCB-44BD-AB66-A4A19C14008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13376B9-E995-4661-A9FD-A322DFEA7CE0}" type="datetimeFigureOut">
              <a:rPr lang="ru-RU"/>
              <a:pPr>
                <a:defRPr/>
              </a:pPr>
              <a:t>17.02.2013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AF17E912-3A21-4ED0-A724-D65E163DF80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04BC530-5B58-4B06-8150-99CFACA08680}" type="datetimeFigureOut">
              <a:rPr lang="ru-RU"/>
              <a:pPr>
                <a:defRPr/>
              </a:pPr>
              <a:t>17.02.2013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9AFBDE8-A8F3-4D2E-A77B-76E7B86FA23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F2F17D6B-3896-449B-B53A-F46E20224046}" type="datetimeFigureOut">
              <a:rPr lang="ru-RU"/>
              <a:pPr>
                <a:defRPr/>
              </a:pPr>
              <a:t>17.02.2013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985415A8-00D6-4575-AE4F-CC9B82471DAE}"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766" r:id="rId1"/>
    <p:sldLayoutId id="2147483765" r:id="rId2"/>
    <p:sldLayoutId id="2147483764" r:id="rId3"/>
    <p:sldLayoutId id="2147483763" r:id="rId4"/>
    <p:sldLayoutId id="2147483762" r:id="rId5"/>
    <p:sldLayoutId id="2147483761" r:id="rId6"/>
    <p:sldLayoutId id="2147483760" r:id="rId7"/>
    <p:sldLayoutId id="2147483759" r:id="rId8"/>
    <p:sldLayoutId id="2147483758" r:id="rId9"/>
    <p:sldLayoutId id="2147483757" r:id="rId10"/>
    <p:sldLayoutId id="2147483767"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BA76FF"/>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BA76FF"/>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300061"/>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3810000" y="704850"/>
            <a:ext cx="4876800" cy="361950"/>
          </a:xfrm>
        </p:spPr>
        <p:txBody>
          <a:bodyPr/>
          <a:lstStyle/>
          <a:p>
            <a:endParaRPr lang="ru-RU" smtClean="0"/>
          </a:p>
        </p:txBody>
      </p:sp>
      <p:sp>
        <p:nvSpPr>
          <p:cNvPr id="44035" name="Rectangle 3"/>
          <p:cNvSpPr>
            <a:spLocks noGrp="1"/>
          </p:cNvSpPr>
          <p:nvPr>
            <p:ph type="body" idx="1"/>
          </p:nvPr>
        </p:nvSpPr>
        <p:spPr/>
        <p:txBody>
          <a:bodyPr/>
          <a:lstStyle/>
          <a:p>
            <a:pPr algn="r">
              <a:buNone/>
            </a:pPr>
            <a:r>
              <a:rPr lang="ru-RU" sz="2000" b="1" dirty="0" smtClean="0">
                <a:solidFill>
                  <a:srgbClr val="0B0016"/>
                </a:solidFill>
                <a:latin typeface="Times New Roman" charset="0"/>
              </a:rPr>
              <a:t>РАЗВИВАЮЩАЯ СРЕДА КАК УСЛОВИЕ ФОРМИРОВАНИЯ СЕНСОМОТОРНОЙ КУЛЬТУРЫ РЕБЕНКА С НАРУШЕНИЕМ ИНТЕЛЛЕКТА.</a:t>
            </a:r>
            <a:r>
              <a:rPr lang="ru-RU" sz="1800" b="1" dirty="0" smtClean="0">
                <a:solidFill>
                  <a:srgbClr val="06000C"/>
                </a:solidFill>
                <a:effectLst>
                  <a:outerShdw blurRad="38100" dist="38100" dir="2700000" algn="tl">
                    <a:srgbClr val="FFFFFF"/>
                  </a:outerShdw>
                </a:effectLst>
                <a:latin typeface="Arial" charset="0"/>
              </a:rPr>
              <a:t/>
            </a:r>
            <a:br>
              <a:rPr lang="ru-RU" sz="1800" b="1" dirty="0" smtClean="0">
                <a:solidFill>
                  <a:srgbClr val="06000C"/>
                </a:solidFill>
                <a:effectLst>
                  <a:outerShdw blurRad="38100" dist="38100" dir="2700000" algn="tl">
                    <a:srgbClr val="FFFFFF"/>
                  </a:outerShdw>
                </a:effectLst>
                <a:latin typeface="Arial" charset="0"/>
              </a:rPr>
            </a:br>
            <a:r>
              <a:rPr lang="ru-RU" sz="1800" dirty="0" smtClean="0">
                <a:solidFill>
                  <a:srgbClr val="06000C"/>
                </a:solidFill>
                <a:cs typeface="Times New Roman" charset="0"/>
              </a:rPr>
              <a:t>                                                                                                     </a:t>
            </a:r>
            <a:r>
              <a:rPr lang="ru-RU" sz="1800" i="1" dirty="0" smtClean="0">
                <a:solidFill>
                  <a:srgbClr val="06000C"/>
                </a:solidFill>
                <a:cs typeface="Times New Roman" charset="0"/>
              </a:rPr>
              <a:t>Л.И. Баранова</a:t>
            </a:r>
            <a:r>
              <a:rPr lang="ru-RU" sz="1800" dirty="0" smtClean="0">
                <a:solidFill>
                  <a:srgbClr val="06000C"/>
                </a:solidFill>
                <a:cs typeface="Times New Roman" charset="0"/>
              </a:rPr>
              <a:t/>
            </a:r>
            <a:br>
              <a:rPr lang="ru-RU" sz="1800" dirty="0" smtClean="0">
                <a:solidFill>
                  <a:srgbClr val="06000C"/>
                </a:solidFill>
                <a:cs typeface="Times New Roman" charset="0"/>
              </a:rPr>
            </a:br>
            <a:r>
              <a:rPr lang="ru-RU" sz="1800" i="1" dirty="0" smtClean="0">
                <a:solidFill>
                  <a:srgbClr val="06000C"/>
                </a:solidFill>
                <a:cs typeface="Times New Roman" charset="0"/>
              </a:rPr>
              <a:t>ГОУ для детей-сирот и  детей, оставшихся без попечения родителей </a:t>
            </a:r>
            <a:r>
              <a:rPr lang="ru-RU" sz="1800" i="1" dirty="0" smtClean="0">
                <a:solidFill>
                  <a:srgbClr val="06000C"/>
                </a:solidFill>
                <a:latin typeface="Times New Roman" charset="0"/>
              </a:rPr>
              <a:t>«</a:t>
            </a:r>
            <a:r>
              <a:rPr lang="ru-RU" sz="1800" i="1" dirty="0" err="1" smtClean="0">
                <a:solidFill>
                  <a:srgbClr val="06000C"/>
                </a:solidFill>
                <a:cs typeface="Times New Roman" charset="0"/>
              </a:rPr>
              <a:t>Малетинская</a:t>
            </a:r>
            <a:r>
              <a:rPr lang="ru-RU" sz="1800" i="1" dirty="0" smtClean="0">
                <a:solidFill>
                  <a:srgbClr val="06000C"/>
                </a:solidFill>
                <a:cs typeface="Times New Roman" charset="0"/>
              </a:rPr>
              <a:t> специальная (коррекционная) школа-интернат для детей с отклонениями в развитии </a:t>
            </a:r>
            <a:r>
              <a:rPr lang="en-US" sz="1800" i="1" dirty="0" smtClean="0">
                <a:solidFill>
                  <a:srgbClr val="06000C"/>
                </a:solidFill>
                <a:cs typeface="Times New Roman" charset="0"/>
              </a:rPr>
              <a:t>VIII</a:t>
            </a:r>
            <a:r>
              <a:rPr lang="ru-RU" sz="1800" i="1" dirty="0" smtClean="0">
                <a:solidFill>
                  <a:srgbClr val="06000C"/>
                </a:solidFill>
                <a:cs typeface="Times New Roman" charset="0"/>
              </a:rPr>
              <a:t> вида Забайкальского края</a:t>
            </a:r>
            <a:r>
              <a:rPr lang="ru-RU" sz="1800" i="1" dirty="0" smtClean="0">
                <a:solidFill>
                  <a:srgbClr val="06000C"/>
                </a:solidFill>
                <a:latin typeface="Times New Roman" charset="0"/>
              </a:rPr>
              <a:t>»</a:t>
            </a:r>
            <a:r>
              <a:rPr lang="ru-RU" sz="1800" i="1" dirty="0" smtClean="0">
                <a:solidFill>
                  <a:srgbClr val="06000C"/>
                </a:solidFill>
                <a:cs typeface="Times New Roman" charset="0"/>
              </a:rPr>
              <a:t>.</a:t>
            </a:r>
          </a:p>
        </p:txBody>
      </p:sp>
    </p:spTree>
  </p:cSld>
  <p:clrMapOvr>
    <a:masterClrMapping/>
  </p:clrMapOvr>
  <p:transition advClick="0" advTm="12000">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endParaRPr lang="ru-RU" b="1" smtClean="0">
              <a:solidFill>
                <a:srgbClr val="66FF33"/>
              </a:solidFill>
            </a:endParaRPr>
          </a:p>
        </p:txBody>
      </p:sp>
      <p:pic>
        <p:nvPicPr>
          <p:cNvPr id="6" name="Содержимое 5" descr="PIC_1252.JPG"/>
          <p:cNvPicPr>
            <a:picLocks noGrp="1" noChangeAspect="1"/>
          </p:cNvPicPr>
          <p:nvPr>
            <p:ph sz="half" idx="1"/>
          </p:nvPr>
        </p:nvPicPr>
        <p:blipFill>
          <a:blip r:embed="rId2" cstate="email"/>
          <a:stretch>
            <a:fillRect/>
          </a:stretch>
        </p:blipFill>
        <p:spPr>
          <a:xfrm>
            <a:off x="0" y="0"/>
            <a:ext cx="9144000" cy="6858000"/>
          </a:xfrm>
          <a:effectLst>
            <a:outerShdw blurRad="292100" dist="139700" dir="2700000" algn="tl" rotWithShape="0">
              <a:srgbClr val="333333">
                <a:alpha val="65000"/>
              </a:srgbClr>
            </a:outerShdw>
          </a:effectLst>
        </p:spPr>
      </p:pic>
      <p:sp>
        <p:nvSpPr>
          <p:cNvPr id="12" name="Содержимое 11"/>
          <p:cNvSpPr>
            <a:spLocks noGrp="1"/>
          </p:cNvSpPr>
          <p:nvPr>
            <p:ph sz="half" idx="2"/>
          </p:nvPr>
        </p:nvSpPr>
        <p:spPr>
          <a:xfrm>
            <a:off x="4648200" y="1920875"/>
            <a:ext cx="4038600" cy="4433888"/>
          </a:xfrm>
        </p:spPr>
        <p:txBody>
          <a:bodyPr/>
          <a:lstStyle/>
          <a:p>
            <a:r>
              <a:rPr lang="ru-RU" smtClean="0"/>
              <a:t>Эмоциональный тренажер.</a:t>
            </a:r>
          </a:p>
        </p:txBody>
      </p:sp>
    </p:spTree>
  </p:cSld>
  <p:clrMapOvr>
    <a:masterClrMapping/>
  </p:clrMapOvr>
  <p:transition spd="slow" advClick="0" advTm="6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nodePh="1">
                                  <p:stCondLst>
                                    <p:cond delay="0"/>
                                  </p:stCondLst>
                                  <p:endCondLst>
                                    <p:cond evt="begin" delay="0">
                                      <p:tn val="5"/>
                                    </p:cond>
                                  </p:end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mph" presetSubtype="1" grpId="1" nodeType="clickEffect" nodePh="1">
                                  <p:stCondLst>
                                    <p:cond delay="0"/>
                                  </p:stCondLst>
                                  <p:endCondLst>
                                    <p:cond evt="begin" delay="0">
                                      <p:tn val="9"/>
                                    </p:cond>
                                  </p:endCondLst>
                                  <p:childTnLst>
                                    <p:set>
                                      <p:cBhvr override="childStyle">
                                        <p:cTn id="10" dur="indefinite"/>
                                        <p:tgtEl>
                                          <p:spTgt spid="2"/>
                                        </p:tgtEl>
                                        <p:attrNameLst>
                                          <p:attrName>style.fontStyle</p:attrName>
                                        </p:attrNameLst>
                                      </p:cBhvr>
                                      <p:to>
                                        <p:strVal val="normal"/>
                                      </p:to>
                                    </p:set>
                                    <p:set>
                                      <p:cBhvr override="childStyle">
                                        <p:cTn id="11" dur="indefinite"/>
                                        <p:tgtEl>
                                          <p:spTgt spid="2"/>
                                        </p:tgtEl>
                                        <p:attrNameLst>
                                          <p:attrName>style.fontWeight</p:attrName>
                                        </p:attrNameLst>
                                      </p:cBhvr>
                                      <p:to>
                                        <p:strVal val="bold"/>
                                      </p:to>
                                    </p:set>
                                    <p:set>
                                      <p:cBhvr override="childStyle">
                                        <p:cTn id="12" dur="indefinite"/>
                                        <p:tgtEl>
                                          <p:spTgt spid="2"/>
                                        </p:tgtEl>
                                        <p:attrNameLst>
                                          <p:attrName>style.textDecorationUnderline</p:attrName>
                                        </p:attrNameLst>
                                      </p:cBhvr>
                                      <p:to>
                                        <p:strVal val="fals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nodePh="1">
                                  <p:stCondLst>
                                    <p:cond delay="0"/>
                                  </p:stCondLst>
                                  <p:endCondLst>
                                    <p:cond evt="begin" delay="0">
                                      <p:tn val="15"/>
                                    </p:cond>
                                  </p:end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3" nodeType="clickEffect" nodePh="1">
                                  <p:stCondLst>
                                    <p:cond delay="0"/>
                                  </p:stCondLst>
                                  <p:endCondLst>
                                    <p:cond evt="begin" delay="0">
                                      <p:tn val="20"/>
                                    </p:cond>
                                  </p:end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p>
        </p:txBody>
      </p:sp>
      <p:pic>
        <p:nvPicPr>
          <p:cNvPr id="16387" name="Содержимое 3" descr="PIC_1222.JPG"/>
          <p:cNvPicPr>
            <a:picLocks noGrp="1" noChangeAspect="1"/>
          </p:cNvPicPr>
          <p:nvPr>
            <p:ph idx="1"/>
          </p:nvPr>
        </p:nvPicPr>
        <p:blipFill>
          <a:blip r:embed="rId2" cstate="email"/>
          <a:srcRect/>
          <a:stretch>
            <a:fillRect/>
          </a:stretch>
        </p:blipFill>
        <p:spPr>
          <a:xfrm>
            <a:off x="0" y="0"/>
            <a:ext cx="9144000" cy="6858000"/>
          </a:xfrm>
        </p:spPr>
      </p:pic>
    </p:spTree>
  </p:cSld>
  <p:clrMapOvr>
    <a:masterClrMapping/>
  </p:clrMapOvr>
  <p:transition advClick="0" advTm="6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endParaRPr lang="ru-RU" smtClean="0"/>
          </a:p>
        </p:txBody>
      </p:sp>
      <p:pic>
        <p:nvPicPr>
          <p:cNvPr id="17411" name="Содержимое 3" descr="PIC_1248.JPG"/>
          <p:cNvPicPr>
            <a:picLocks noGrp="1" noChangeAspect="1"/>
          </p:cNvPicPr>
          <p:nvPr>
            <p:ph idx="1"/>
          </p:nvPr>
        </p:nvPicPr>
        <p:blipFill>
          <a:blip r:embed="rId2" cstate="email"/>
          <a:srcRect/>
          <a:stretch>
            <a:fillRect/>
          </a:stretch>
        </p:blipFill>
        <p:spPr>
          <a:xfrm>
            <a:off x="0" y="0"/>
            <a:ext cx="9144000" cy="6858000"/>
          </a:xfrm>
        </p:spPr>
      </p:pic>
    </p:spTree>
  </p:cSld>
  <p:clrMapOvr>
    <a:masterClrMapping/>
  </p:clrMapOvr>
  <p:transition spd="slow" advClick="0" advTm="800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ru-RU" dirty="0" smtClean="0">
                <a:solidFill>
                  <a:srgbClr val="66FF33"/>
                </a:solidFill>
                <a:latin typeface="Times New Roman" charset="0"/>
              </a:rPr>
              <a:t>Развитие социальных навыков</a:t>
            </a:r>
          </a:p>
        </p:txBody>
      </p:sp>
      <p:sp>
        <p:nvSpPr>
          <p:cNvPr id="51203" name="Rectangle 3"/>
          <p:cNvSpPr>
            <a:spLocks noGrp="1"/>
          </p:cNvSpPr>
          <p:nvPr>
            <p:ph type="body" idx="1"/>
          </p:nvPr>
        </p:nvSpPr>
        <p:spPr/>
        <p:txBody>
          <a:bodyPr/>
          <a:lstStyle/>
          <a:p>
            <a:r>
              <a:rPr lang="ru-RU" dirty="0" smtClean="0">
                <a:solidFill>
                  <a:srgbClr val="06000C"/>
                </a:solidFill>
                <a:latin typeface="Times New Roman" charset="0"/>
              </a:rPr>
              <a:t>Материал: вырезанный из салфеток стол и чайный сервиз. На стол на липучки крепятся дидактические карточки (угощения).</a:t>
            </a:r>
          </a:p>
          <a:p>
            <a:r>
              <a:rPr lang="ru-RU" dirty="0" smtClean="0">
                <a:solidFill>
                  <a:srgbClr val="06000C"/>
                </a:solidFill>
                <a:latin typeface="Times New Roman" charset="0"/>
              </a:rPr>
              <a:t>Назначение: в ролевых играх, различных упражнениях ребенок осваивает социальные нормы поведения: я иду в гости, я принимаю и приветствую гостей (формы приветствия).</a:t>
            </a:r>
          </a:p>
        </p:txBody>
      </p:sp>
    </p:spTree>
  </p:cSld>
  <p:clrMapOvr>
    <a:masterClrMapping/>
  </p:clrMapOvr>
  <p:transition spd="slow" advClick="0" advTm="2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ipe(down)">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fade">
                                      <p:cBhvr>
                                        <p:cTn id="12" dur="2000"/>
                                        <p:tgtEl>
                                          <p:spTgt spid="5120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animEffect transition="in" filter="fade">
                                      <p:cBhvr>
                                        <p:cTn id="15" dur="20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endParaRPr lang="ru-RU" smtClean="0"/>
          </a:p>
        </p:txBody>
      </p:sp>
      <p:sp>
        <p:nvSpPr>
          <p:cNvPr id="53252" name="Rectangle 4"/>
          <p:cNvSpPr>
            <a:spLocks noGrp="1"/>
          </p:cNvSpPr>
          <p:nvPr>
            <p:ph type="body" sz="half" idx="2"/>
          </p:nvPr>
        </p:nvSpPr>
        <p:spPr/>
        <p:txBody>
          <a:bodyPr/>
          <a:lstStyle/>
          <a:p>
            <a:endParaRPr lang="ru-RU" sz="2200" smtClean="0"/>
          </a:p>
        </p:txBody>
      </p:sp>
      <p:pic>
        <p:nvPicPr>
          <p:cNvPr id="53254" name="Picture 6" descr="C:\Documents and Settings\ученик 1\Рабочий стол\среда\кап24.JPG"/>
          <p:cNvPicPr>
            <a:picLocks noGrp="1" noChangeAspect="1" noChangeArrowheads="1"/>
          </p:cNvPicPr>
          <p:nvPr>
            <p:ph type="clipArt" sz="half" idx="1"/>
          </p:nvPr>
        </p:nvPicPr>
        <p:blipFill>
          <a:blip r:embed="rId2" cstate="email"/>
          <a:srcRect/>
          <a:stretch>
            <a:fillRect/>
          </a:stretch>
        </p:blipFill>
        <p:spPr>
          <a:xfrm>
            <a:off x="304800" y="228600"/>
            <a:ext cx="4038600" cy="3352800"/>
          </a:xfrm>
        </p:spPr>
      </p:pic>
      <p:pic>
        <p:nvPicPr>
          <p:cNvPr id="53255" name="Picture 7" descr="C:\Documents and Settings\ученик 1\Рабочий стол\среда\кап22.JPG"/>
          <p:cNvPicPr>
            <a:picLocks noChangeAspect="1" noChangeArrowheads="1"/>
          </p:cNvPicPr>
          <p:nvPr/>
        </p:nvPicPr>
        <p:blipFill>
          <a:blip r:embed="rId3" cstate="email"/>
          <a:srcRect/>
          <a:stretch>
            <a:fillRect/>
          </a:stretch>
        </p:blipFill>
        <p:spPr bwMode="auto">
          <a:xfrm>
            <a:off x="304800" y="3886200"/>
            <a:ext cx="4038600" cy="2819400"/>
          </a:xfrm>
          <a:prstGeom prst="rect">
            <a:avLst/>
          </a:prstGeom>
          <a:noFill/>
        </p:spPr>
      </p:pic>
      <p:pic>
        <p:nvPicPr>
          <p:cNvPr id="53256" name="Picture 8" descr="C:\Documents and Settings\ученик 1\Рабочий стол\среда\кап23.JPG"/>
          <p:cNvPicPr>
            <a:picLocks noChangeAspect="1" noChangeArrowheads="1"/>
          </p:cNvPicPr>
          <p:nvPr/>
        </p:nvPicPr>
        <p:blipFill>
          <a:blip r:embed="rId4" cstate="email"/>
          <a:srcRect/>
          <a:stretch>
            <a:fillRect/>
          </a:stretch>
        </p:blipFill>
        <p:spPr bwMode="auto">
          <a:xfrm>
            <a:off x="4572000" y="228600"/>
            <a:ext cx="4419600" cy="3352800"/>
          </a:xfrm>
          <a:prstGeom prst="rect">
            <a:avLst/>
          </a:prstGeom>
          <a:noFill/>
        </p:spPr>
      </p:pic>
      <p:pic>
        <p:nvPicPr>
          <p:cNvPr id="53257" name="Picture 9" descr="C:\Documents and Settings\ученик 1\Рабочий стол\среда\кап3.JPG"/>
          <p:cNvPicPr>
            <a:picLocks noChangeAspect="1" noChangeArrowheads="1"/>
          </p:cNvPicPr>
          <p:nvPr/>
        </p:nvPicPr>
        <p:blipFill>
          <a:blip r:embed="rId5" cstate="email"/>
          <a:srcRect/>
          <a:stretch>
            <a:fillRect/>
          </a:stretch>
        </p:blipFill>
        <p:spPr bwMode="auto">
          <a:xfrm>
            <a:off x="4572000" y="3886200"/>
            <a:ext cx="4419600" cy="2768600"/>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wipe(up)">
                                      <p:cBhvr>
                                        <p:cTn id="7" dur="500"/>
                                        <p:tgtEl>
                                          <p:spTgt spid="532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3255"/>
                                        </p:tgtEl>
                                        <p:attrNameLst>
                                          <p:attrName>style.visibility</p:attrName>
                                        </p:attrNameLst>
                                      </p:cBhvr>
                                      <p:to>
                                        <p:strVal val="visible"/>
                                      </p:to>
                                    </p:set>
                                    <p:anim calcmode="lin" valueType="num">
                                      <p:cBhvr additive="base">
                                        <p:cTn id="12" dur="500" fill="hold"/>
                                        <p:tgtEl>
                                          <p:spTgt spid="53255"/>
                                        </p:tgtEl>
                                        <p:attrNameLst>
                                          <p:attrName>ppt_x</p:attrName>
                                        </p:attrNameLst>
                                      </p:cBhvr>
                                      <p:tavLst>
                                        <p:tav tm="0">
                                          <p:val>
                                            <p:strVal val="0-#ppt_w/2"/>
                                          </p:val>
                                        </p:tav>
                                        <p:tav tm="100000">
                                          <p:val>
                                            <p:strVal val="#ppt_x"/>
                                          </p:val>
                                        </p:tav>
                                      </p:tavLst>
                                    </p:anim>
                                    <p:anim calcmode="lin" valueType="num">
                                      <p:cBhvr additive="base">
                                        <p:cTn id="13" dur="500" fill="hold"/>
                                        <p:tgtEl>
                                          <p:spTgt spid="5325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3256"/>
                                        </p:tgtEl>
                                        <p:attrNameLst>
                                          <p:attrName>style.visibility</p:attrName>
                                        </p:attrNameLst>
                                      </p:cBhvr>
                                      <p:to>
                                        <p:strVal val="visible"/>
                                      </p:to>
                                    </p:set>
                                    <p:animEffect transition="in" filter="wipe(up)">
                                      <p:cBhvr>
                                        <p:cTn id="18" dur="500"/>
                                        <p:tgtEl>
                                          <p:spTgt spid="5325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53257"/>
                                        </p:tgtEl>
                                        <p:attrNameLst>
                                          <p:attrName>style.visibility</p:attrName>
                                        </p:attrNameLst>
                                      </p:cBhvr>
                                      <p:to>
                                        <p:strVal val="visible"/>
                                      </p:to>
                                    </p:set>
                                    <p:anim calcmode="lin" valueType="num">
                                      <p:cBhvr>
                                        <p:cTn id="23" dur="500" fill="hold"/>
                                        <p:tgtEl>
                                          <p:spTgt spid="53257"/>
                                        </p:tgtEl>
                                        <p:attrNameLst>
                                          <p:attrName>ppt_w</p:attrName>
                                        </p:attrNameLst>
                                      </p:cBhvr>
                                      <p:tavLst>
                                        <p:tav tm="0">
                                          <p:val>
                                            <p:fltVal val="0"/>
                                          </p:val>
                                        </p:tav>
                                        <p:tav tm="100000">
                                          <p:val>
                                            <p:strVal val="#ppt_w"/>
                                          </p:val>
                                        </p:tav>
                                      </p:tavLst>
                                    </p:anim>
                                    <p:anim calcmode="lin" valueType="num">
                                      <p:cBhvr>
                                        <p:cTn id="24" dur="500" fill="hold"/>
                                        <p:tgtEl>
                                          <p:spTgt spid="532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mtClean="0">
                <a:ln w="63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solidFill>
                  <a:srgbClr val="C00000"/>
                </a:solidFill>
              </a:rPr>
              <a:t>Домик Макса</a:t>
            </a:r>
            <a:r>
              <a:rPr lang="ru-RU" smtClean="0"/>
              <a:t/>
            </a:r>
            <a:br>
              <a:rPr lang="ru-RU" smtClean="0"/>
            </a:br>
            <a:endParaRPr lang="ru-RU"/>
          </a:p>
        </p:txBody>
      </p:sp>
      <p:sp>
        <p:nvSpPr>
          <p:cNvPr id="3" name="Текст 2"/>
          <p:cNvSpPr>
            <a:spLocks noGrp="1"/>
          </p:cNvSpPr>
          <p:nvPr>
            <p:ph type="body" idx="1"/>
          </p:nvPr>
        </p:nvSpPr>
        <p:spPr>
          <a:xfrm>
            <a:off x="530225" y="2705100"/>
            <a:ext cx="7772400" cy="1509713"/>
          </a:xfrm>
        </p:spPr>
        <p:txBody>
          <a:bodyPr>
            <a:normAutofit fontScale="25000" lnSpcReduction="20000"/>
          </a:bodyPr>
          <a:lstStyle/>
          <a:p>
            <a:pPr fontAlgn="auto">
              <a:spcAft>
                <a:spcPts val="0"/>
              </a:spcAft>
              <a:buClr>
                <a:schemeClr val="accent3"/>
              </a:buClr>
              <a:buFont typeface="Wingdings 2"/>
              <a:buNone/>
              <a:defRPr/>
            </a:pPr>
            <a:r>
              <a:rPr lang="ru-RU" sz="7200" b="1" i="1" dirty="0" smtClean="0">
                <a:solidFill>
                  <a:srgbClr val="C00000"/>
                </a:solidFill>
              </a:rPr>
              <a:t>Материал:</a:t>
            </a:r>
          </a:p>
          <a:p>
            <a:pPr fontAlgn="auto">
              <a:spcAft>
                <a:spcPts val="0"/>
              </a:spcAft>
              <a:buClr>
                <a:schemeClr val="accent3"/>
              </a:buClr>
              <a:buFont typeface="Wingdings 2"/>
              <a:buNone/>
              <a:defRPr/>
            </a:pPr>
            <a:r>
              <a:rPr lang="ru-RU" sz="7200" b="1" i="1" dirty="0" smtClean="0">
                <a:solidFill>
                  <a:schemeClr val="tx2">
                    <a:lumMod val="10000"/>
                  </a:schemeClr>
                </a:solidFill>
                <a:effectLst>
                  <a:outerShdw blurRad="50800" dist="38100" algn="tr" rotWithShape="0">
                    <a:prstClr val="black">
                      <a:alpha val="40000"/>
                    </a:prstClr>
                  </a:outerShdw>
                </a:effectLst>
              </a:rPr>
              <a:t>Вырезанный из </a:t>
            </a:r>
            <a:r>
              <a:rPr lang="ru-RU" sz="7200" b="1" i="1" dirty="0" err="1" smtClean="0">
                <a:solidFill>
                  <a:schemeClr val="tx2">
                    <a:lumMod val="10000"/>
                  </a:schemeClr>
                </a:solidFill>
                <a:effectLst>
                  <a:outerShdw blurRad="50800" dist="38100" algn="tr" rotWithShape="0">
                    <a:prstClr val="black">
                      <a:alpha val="40000"/>
                    </a:prstClr>
                  </a:outerShdw>
                </a:effectLst>
              </a:rPr>
              <a:t>двп</a:t>
            </a:r>
            <a:r>
              <a:rPr lang="ru-RU" sz="7200" b="1" i="1" dirty="0" smtClean="0">
                <a:solidFill>
                  <a:schemeClr val="tx2">
                    <a:lumMod val="10000"/>
                  </a:schemeClr>
                </a:solidFill>
                <a:effectLst>
                  <a:outerShdw blurRad="50800" dist="38100" algn="tr" rotWithShape="0">
                    <a:prstClr val="black">
                      <a:alpha val="40000"/>
                    </a:prstClr>
                  </a:outerShdw>
                </a:effectLst>
              </a:rPr>
              <a:t> домик, задрапированный мягкой </a:t>
            </a:r>
            <a:r>
              <a:rPr lang="ru-RU" sz="7200" b="1" i="1" dirty="0" err="1" smtClean="0">
                <a:solidFill>
                  <a:schemeClr val="tx2">
                    <a:lumMod val="10000"/>
                  </a:schemeClr>
                </a:solidFill>
                <a:effectLst>
                  <a:outerShdw blurRad="50800" dist="38100" algn="tr" rotWithShape="0">
                    <a:prstClr val="black">
                      <a:alpha val="40000"/>
                    </a:prstClr>
                  </a:outerShdw>
                </a:effectLst>
              </a:rPr>
              <a:t>шерстянной</a:t>
            </a:r>
            <a:r>
              <a:rPr lang="ru-RU" sz="7200" b="1" i="1" dirty="0" smtClean="0">
                <a:solidFill>
                  <a:schemeClr val="tx2">
                    <a:lumMod val="10000"/>
                  </a:schemeClr>
                </a:solidFill>
                <a:effectLst>
                  <a:outerShdw blurRad="50800" dist="38100" algn="tr" rotWithShape="0">
                    <a:prstClr val="black">
                      <a:alpha val="40000"/>
                    </a:prstClr>
                  </a:outerShdw>
                </a:effectLst>
              </a:rPr>
              <a:t> тканью с наклеенной на нее предметами, которые изготовлены из салфеток для мытья посуды.</a:t>
            </a:r>
          </a:p>
          <a:p>
            <a:pPr fontAlgn="auto">
              <a:spcAft>
                <a:spcPts val="0"/>
              </a:spcAft>
              <a:buClr>
                <a:schemeClr val="accent3"/>
              </a:buClr>
              <a:buFont typeface="Wingdings 2"/>
              <a:buNone/>
              <a:defRPr/>
            </a:pPr>
            <a:r>
              <a:rPr lang="ru-RU" sz="7200" b="1" i="1" dirty="0" smtClean="0">
                <a:solidFill>
                  <a:schemeClr val="tx2">
                    <a:lumMod val="10000"/>
                  </a:schemeClr>
                </a:solidFill>
                <a:effectLst>
                  <a:outerShdw blurRad="50800" dist="38100" algn="tr" rotWithShape="0">
                    <a:prstClr val="black">
                      <a:alpha val="40000"/>
                    </a:prstClr>
                  </a:outerShdw>
                </a:effectLst>
              </a:rPr>
              <a:t>Ученый кот Макс, окно с закрывающимися ставнями, телефон, стол с чайным сервизом. Геометрические фигуры с липучками, на которые крепится необходимый дидактический материал.</a:t>
            </a:r>
          </a:p>
          <a:p>
            <a:pPr fontAlgn="auto">
              <a:spcAft>
                <a:spcPts val="0"/>
              </a:spcAft>
              <a:buClr>
                <a:schemeClr val="accent3"/>
              </a:buClr>
              <a:buFont typeface="Wingdings 2"/>
              <a:buNone/>
              <a:defRPr/>
            </a:pPr>
            <a:r>
              <a:rPr lang="ru-RU" sz="7200" b="1" i="1" dirty="0" smtClean="0">
                <a:solidFill>
                  <a:schemeClr val="tx2">
                    <a:lumMod val="10000"/>
                  </a:schemeClr>
                </a:solidFill>
                <a:effectLst>
                  <a:outerShdw blurRad="50800" dist="38100" algn="tr" rotWithShape="0">
                    <a:prstClr val="black">
                      <a:alpha val="40000"/>
                    </a:prstClr>
                  </a:outerShdw>
                </a:effectLst>
              </a:rPr>
              <a:t>Часы с кармашками, куда вставляются круглые вкладыши, изображающие час, полчаса, четверть часа.</a:t>
            </a:r>
          </a:p>
          <a:p>
            <a:pPr fontAlgn="auto">
              <a:spcAft>
                <a:spcPts val="0"/>
              </a:spcAft>
              <a:buClr>
                <a:schemeClr val="accent3"/>
              </a:buClr>
              <a:buFont typeface="Wingdings 2"/>
              <a:buNone/>
              <a:defRPr/>
            </a:pPr>
            <a:r>
              <a:rPr lang="ru-RU" sz="7200" b="1" i="1" dirty="0" smtClean="0">
                <a:solidFill>
                  <a:schemeClr val="tx2">
                    <a:lumMod val="10000"/>
                  </a:schemeClr>
                </a:solidFill>
                <a:effectLst>
                  <a:outerShdw blurRad="50800" dist="38100" algn="tr" rotWithShape="0">
                    <a:prstClr val="black">
                      <a:alpha val="40000"/>
                    </a:prstClr>
                  </a:outerShdw>
                </a:effectLst>
              </a:rPr>
              <a:t>Рамка со стрелкой, указывающей дни недели.</a:t>
            </a:r>
          </a:p>
          <a:p>
            <a:pPr fontAlgn="auto">
              <a:spcAft>
                <a:spcPts val="0"/>
              </a:spcAft>
              <a:buClr>
                <a:schemeClr val="accent3"/>
              </a:buClr>
              <a:buFont typeface="Wingdings 2"/>
              <a:buNone/>
              <a:defRPr/>
            </a:pPr>
            <a:r>
              <a:rPr lang="ru-RU" sz="7200" b="1" i="1" dirty="0" smtClean="0">
                <a:solidFill>
                  <a:schemeClr val="tx2">
                    <a:lumMod val="10000"/>
                  </a:schemeClr>
                </a:solidFill>
                <a:effectLst>
                  <a:outerShdw blurRad="50800" dist="38100" algn="tr" rotWithShape="0">
                    <a:prstClr val="black">
                      <a:alpha val="40000"/>
                    </a:prstClr>
                  </a:outerShdw>
                </a:effectLst>
              </a:rPr>
              <a:t>Компас.</a:t>
            </a:r>
          </a:p>
          <a:p>
            <a:pPr fontAlgn="auto">
              <a:spcAft>
                <a:spcPts val="0"/>
              </a:spcAft>
              <a:buClr>
                <a:schemeClr val="accent3"/>
              </a:buClr>
              <a:buFont typeface="Wingdings 2"/>
              <a:buNone/>
              <a:defRPr/>
            </a:pPr>
            <a:r>
              <a:rPr lang="ru-RU" sz="7200" b="1" i="1" dirty="0" smtClean="0">
                <a:solidFill>
                  <a:schemeClr val="tx2">
                    <a:lumMod val="10000"/>
                  </a:schemeClr>
                </a:solidFill>
                <a:effectLst>
                  <a:outerShdw blurRad="50800" dist="38100" algn="tr" rotWithShape="0">
                    <a:prstClr val="black">
                      <a:alpha val="40000"/>
                    </a:prstClr>
                  </a:outerShdw>
                </a:effectLst>
              </a:rPr>
              <a:t>Мягкая игрушка солнышко, с обратной стороны луна.</a:t>
            </a:r>
          </a:p>
          <a:p>
            <a:pPr fontAlgn="auto">
              <a:spcAft>
                <a:spcPts val="0"/>
              </a:spcAft>
              <a:buClr>
                <a:schemeClr val="accent3"/>
              </a:buClr>
              <a:buFont typeface="Wingdings 2"/>
              <a:buNone/>
              <a:defRPr/>
            </a:pPr>
            <a:endParaRPr lang="ru-RU" sz="7200" b="1" i="1" dirty="0" smtClean="0">
              <a:solidFill>
                <a:schemeClr val="tx2">
                  <a:lumMod val="10000"/>
                </a:schemeClr>
              </a:solidFill>
              <a:effectLst>
                <a:outerShdw blurRad="50800" dist="38100" algn="tr" rotWithShape="0">
                  <a:prstClr val="black">
                    <a:alpha val="40000"/>
                  </a:prstClr>
                </a:outerShdw>
              </a:effectLst>
            </a:endParaRPr>
          </a:p>
          <a:p>
            <a:pPr fontAlgn="auto">
              <a:spcAft>
                <a:spcPts val="0"/>
              </a:spcAft>
              <a:buClr>
                <a:schemeClr val="accent3"/>
              </a:buClr>
              <a:buFont typeface="Wingdings 2"/>
              <a:buNone/>
              <a:defRPr/>
            </a:pPr>
            <a:r>
              <a:rPr lang="ru-RU" sz="7200" b="1" i="1" dirty="0" smtClean="0">
                <a:solidFill>
                  <a:srgbClr val="C00000"/>
                </a:solidFill>
              </a:rPr>
              <a:t>Назначение:</a:t>
            </a:r>
          </a:p>
          <a:p>
            <a:pPr fontAlgn="auto">
              <a:spcAft>
                <a:spcPts val="0"/>
              </a:spcAft>
              <a:buClr>
                <a:schemeClr val="accent3"/>
              </a:buClr>
              <a:buFont typeface="Wingdings 2"/>
              <a:buNone/>
              <a:defRPr/>
            </a:pPr>
            <a:r>
              <a:rPr lang="ru-RU" sz="7200" b="1" i="1" dirty="0" smtClean="0">
                <a:solidFill>
                  <a:schemeClr val="tx2">
                    <a:lumMod val="10000"/>
                  </a:schemeClr>
                </a:solidFill>
              </a:rPr>
              <a:t>Развитие  представлений ребенка о течение времени.</a:t>
            </a:r>
          </a:p>
          <a:p>
            <a:pPr fontAlgn="auto">
              <a:spcAft>
                <a:spcPts val="0"/>
              </a:spcAft>
              <a:buClr>
                <a:schemeClr val="accent3"/>
              </a:buClr>
              <a:buFont typeface="Wingdings 2"/>
              <a:buNone/>
              <a:defRPr/>
            </a:pPr>
            <a:endParaRPr lang="ru-RU" dirty="0"/>
          </a:p>
        </p:txBody>
      </p:sp>
    </p:spTree>
  </p:cSld>
  <p:clrMapOvr>
    <a:masterClrMapping/>
  </p:clrMapOvr>
  <p:transition spd="slow" advClick="0" advTm="2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Plain">
              <a:avLst/>
            </a:prstTxWarp>
            <a:normAutofit fontScale="90000"/>
          </a:bodyPr>
          <a:lstStyle/>
          <a:p>
            <a:pPr fontAlgn="auto">
              <a:spcAft>
                <a:spcPts val="0"/>
              </a:spcAft>
              <a:defRPr/>
            </a:pPr>
            <a:r>
              <a:rPr lang="ru-RU" dirty="0" smtClean="0">
                <a:solidFill>
                  <a:srgbClr val="66FF33"/>
                </a:solidFill>
              </a:rPr>
              <a:t>Развитие временных представлений</a:t>
            </a:r>
            <a:endParaRPr lang="ru-RU" dirty="0">
              <a:solidFill>
                <a:srgbClr val="66FF33"/>
              </a:solidFill>
            </a:endParaRPr>
          </a:p>
        </p:txBody>
      </p:sp>
      <p:sp>
        <p:nvSpPr>
          <p:cNvPr id="3" name="Текст 2"/>
          <p:cNvSpPr>
            <a:spLocks noGrp="1"/>
          </p:cNvSpPr>
          <p:nvPr>
            <p:ph type="body" idx="1"/>
          </p:nvPr>
        </p:nvSpPr>
        <p:spPr/>
        <p:txBody>
          <a:bodyPr/>
          <a:lstStyle/>
          <a:p>
            <a:pPr fontAlgn="auto">
              <a:spcAft>
                <a:spcPts val="0"/>
              </a:spcAft>
              <a:buClr>
                <a:schemeClr val="accent3"/>
              </a:buClr>
              <a:buFont typeface="Wingdings 2"/>
              <a:buNone/>
              <a:defRPr/>
            </a:pPr>
            <a:r>
              <a:rPr lang="ru-RU" dirty="0" smtClean="0">
                <a:ln>
                  <a:solidFill>
                    <a:sysClr val="windowText" lastClr="000000"/>
                  </a:solidFill>
                </a:ln>
              </a:rPr>
              <a:t>Луна</a:t>
            </a:r>
            <a:endParaRPr lang="ru-RU" dirty="0">
              <a:ln>
                <a:solidFill>
                  <a:sysClr val="windowText" lastClr="000000"/>
                </a:solidFill>
              </a:ln>
            </a:endParaRPr>
          </a:p>
        </p:txBody>
      </p:sp>
      <p:sp>
        <p:nvSpPr>
          <p:cNvPr id="4" name="Текст 3"/>
          <p:cNvSpPr>
            <a:spLocks noGrp="1"/>
          </p:cNvSpPr>
          <p:nvPr>
            <p:ph type="body" sz="half" idx="3"/>
          </p:nvPr>
        </p:nvSpPr>
        <p:spPr/>
        <p:txBody>
          <a:bodyPr>
            <a:normAutofit/>
          </a:bodyPr>
          <a:lstStyle/>
          <a:p>
            <a:pPr fontAlgn="auto">
              <a:spcAft>
                <a:spcPts val="0"/>
              </a:spcAft>
              <a:buClr>
                <a:schemeClr val="accent3"/>
              </a:buClr>
              <a:buFont typeface="Wingdings 2"/>
              <a:buNone/>
              <a:defRPr/>
            </a:pPr>
            <a:r>
              <a:rPr lang="ru-RU" dirty="0" smtClean="0">
                <a:ln>
                  <a:solidFill>
                    <a:sysClr val="windowText" lastClr="000000"/>
                  </a:solidFill>
                </a:ln>
              </a:rPr>
              <a:t>Солнышко</a:t>
            </a:r>
            <a:endParaRPr lang="ru-RU" dirty="0">
              <a:ln>
                <a:solidFill>
                  <a:sysClr val="windowText" lastClr="000000"/>
                </a:solidFill>
              </a:ln>
            </a:endParaRPr>
          </a:p>
        </p:txBody>
      </p:sp>
      <p:pic>
        <p:nvPicPr>
          <p:cNvPr id="8" name="Содержимое 7" descr="PIC_1218.JPG"/>
          <p:cNvPicPr>
            <a:picLocks noGrp="1" noChangeAspect="1"/>
          </p:cNvPicPr>
          <p:nvPr>
            <p:ph sz="quarter" idx="2"/>
          </p:nvPr>
        </p:nvPicPr>
        <p:blipFill>
          <a:blip r:embed="rId2" cstate="email"/>
          <a:srcRect/>
          <a:stretch>
            <a:fillRect/>
          </a:stretch>
        </p:blipFill>
        <p:spPr>
          <a:xfrm rot="21228058">
            <a:off x="704850" y="2282825"/>
            <a:ext cx="3432175" cy="4083050"/>
          </a:xfrm>
        </p:spPr>
      </p:pic>
      <p:pic>
        <p:nvPicPr>
          <p:cNvPr id="7" name="Содержимое 6" descr="PIC_1206.JPG"/>
          <p:cNvPicPr>
            <a:picLocks noGrp="1" noChangeAspect="1"/>
          </p:cNvPicPr>
          <p:nvPr>
            <p:ph sz="quarter" idx="4"/>
          </p:nvPr>
        </p:nvPicPr>
        <p:blipFill>
          <a:blip r:embed="rId3" cstate="email"/>
          <a:srcRect/>
          <a:stretch>
            <a:fillRect/>
          </a:stretch>
        </p:blipFill>
        <p:spPr>
          <a:xfrm rot="595035">
            <a:off x="4799013" y="2671763"/>
            <a:ext cx="3870325" cy="3892550"/>
          </a:xfrm>
        </p:spPr>
      </p:pic>
    </p:spTree>
  </p:cSld>
  <p:clrMapOvr>
    <a:masterClrMapping/>
  </p:clrMapOvr>
  <p:transition spd="slow" advClick="0" advTm="6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normAutofit fontScale="90000"/>
          </a:bodyPr>
          <a:lstStyle/>
          <a:p>
            <a:pPr fontAlgn="auto">
              <a:spcAft>
                <a:spcPts val="0"/>
              </a:spcAft>
              <a:defRPr/>
            </a:pPr>
            <a:r>
              <a:rPr lang="ru-RU" dirty="0" smtClean="0">
                <a:solidFill>
                  <a:srgbClr val="FFFF00"/>
                </a:solidFill>
              </a:rPr>
              <a:t>Развитие временных представлений</a:t>
            </a:r>
            <a:endParaRPr lang="ru-RU" dirty="0">
              <a:solidFill>
                <a:srgbClr val="FFFF00"/>
              </a:solidFill>
            </a:endParaRPr>
          </a:p>
        </p:txBody>
      </p:sp>
      <p:sp>
        <p:nvSpPr>
          <p:cNvPr id="21507" name="Текст 2"/>
          <p:cNvSpPr>
            <a:spLocks noGrp="1"/>
          </p:cNvSpPr>
          <p:nvPr>
            <p:ph type="body" idx="1"/>
          </p:nvPr>
        </p:nvSpPr>
        <p:spPr>
          <a:xfrm>
            <a:off x="457200" y="1855788"/>
            <a:ext cx="4040188" cy="658812"/>
          </a:xfrm>
        </p:spPr>
        <p:txBody>
          <a:bodyPr/>
          <a:lstStyle/>
          <a:p>
            <a:r>
              <a:rPr lang="ru-RU" smtClean="0">
                <a:solidFill>
                  <a:srgbClr val="C00000"/>
                </a:solidFill>
              </a:rPr>
              <a:t>Компас</a:t>
            </a:r>
          </a:p>
        </p:txBody>
      </p:sp>
      <p:sp>
        <p:nvSpPr>
          <p:cNvPr id="21508" name="Текст 3"/>
          <p:cNvSpPr>
            <a:spLocks noGrp="1"/>
          </p:cNvSpPr>
          <p:nvPr>
            <p:ph type="body" sz="half" idx="3"/>
          </p:nvPr>
        </p:nvSpPr>
        <p:spPr>
          <a:xfrm>
            <a:off x="4645025" y="1860550"/>
            <a:ext cx="4041775" cy="654050"/>
          </a:xfrm>
        </p:spPr>
        <p:txBody>
          <a:bodyPr/>
          <a:lstStyle/>
          <a:p>
            <a:r>
              <a:rPr lang="ru-RU" smtClean="0">
                <a:solidFill>
                  <a:srgbClr val="009900"/>
                </a:solidFill>
              </a:rPr>
              <a:t>Часы</a:t>
            </a:r>
          </a:p>
        </p:txBody>
      </p:sp>
      <p:pic>
        <p:nvPicPr>
          <p:cNvPr id="7" name="Содержимое 6" descr="PIC_1197.JPG"/>
          <p:cNvPicPr>
            <a:picLocks noGrp="1" noChangeAspect="1"/>
          </p:cNvPicPr>
          <p:nvPr>
            <p:ph sz="quarter" idx="2"/>
          </p:nvPr>
        </p:nvPicPr>
        <p:blipFill>
          <a:blip r:embed="rId2" cstate="email"/>
          <a:srcRect/>
          <a:stretch>
            <a:fillRect/>
          </a:stretch>
        </p:blipFill>
        <p:spPr>
          <a:xfrm>
            <a:off x="457200" y="2922588"/>
            <a:ext cx="4040188" cy="3030537"/>
          </a:xfrm>
        </p:spPr>
      </p:pic>
      <p:pic>
        <p:nvPicPr>
          <p:cNvPr id="8" name="Содержимое 7" descr="PIC_1226.JPG"/>
          <p:cNvPicPr>
            <a:picLocks noGrp="1" noChangeAspect="1"/>
          </p:cNvPicPr>
          <p:nvPr>
            <p:ph sz="quarter" idx="4"/>
          </p:nvPr>
        </p:nvPicPr>
        <p:blipFill>
          <a:blip r:embed="rId3" cstate="email"/>
          <a:srcRect/>
          <a:stretch>
            <a:fillRect/>
          </a:stretch>
        </p:blipFill>
        <p:spPr>
          <a:xfrm>
            <a:off x="4645025" y="2922588"/>
            <a:ext cx="4041775" cy="3030537"/>
          </a:xfrm>
        </p:spPr>
      </p:pic>
    </p:spTree>
  </p:cSld>
  <p:clrMapOvr>
    <a:masterClrMapping/>
  </p:clrMapOvr>
  <p:transition spd="slow" advClick="0" advTm="8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ChevronInverted">
              <a:avLst/>
            </a:prstTxWarp>
            <a:normAutofit fontScale="90000"/>
          </a:bodyPr>
          <a:lstStyle/>
          <a:p>
            <a:pPr fontAlgn="auto">
              <a:spcAft>
                <a:spcPts val="0"/>
              </a:spcAft>
              <a:defRPr/>
            </a:pPr>
            <a:r>
              <a:rPr lang="ru-RU" dirty="0" smtClean="0">
                <a:solidFill>
                  <a:srgbClr val="C00000"/>
                </a:solidFill>
              </a:rPr>
              <a:t>Развитие временных представлений</a:t>
            </a:r>
            <a:endParaRPr lang="ru-RU" dirty="0">
              <a:solidFill>
                <a:srgbClr val="C00000"/>
              </a:solidFill>
            </a:endParaRPr>
          </a:p>
        </p:txBody>
      </p:sp>
      <p:sp>
        <p:nvSpPr>
          <p:cNvPr id="22531" name="Текст 2"/>
          <p:cNvSpPr>
            <a:spLocks noGrp="1"/>
          </p:cNvSpPr>
          <p:nvPr>
            <p:ph type="body" idx="1"/>
          </p:nvPr>
        </p:nvSpPr>
        <p:spPr>
          <a:xfrm>
            <a:off x="457200" y="1855788"/>
            <a:ext cx="4040188" cy="658812"/>
          </a:xfrm>
        </p:spPr>
        <p:txBody>
          <a:bodyPr/>
          <a:lstStyle/>
          <a:p>
            <a:r>
              <a:rPr lang="ru-RU" sz="4400" smtClean="0">
                <a:solidFill>
                  <a:srgbClr val="FFFF00"/>
                </a:solidFill>
              </a:rPr>
              <a:t>Осень</a:t>
            </a:r>
          </a:p>
        </p:txBody>
      </p:sp>
      <p:sp>
        <p:nvSpPr>
          <p:cNvPr id="22532" name="Текст 3"/>
          <p:cNvSpPr>
            <a:spLocks noGrp="1"/>
          </p:cNvSpPr>
          <p:nvPr>
            <p:ph type="body" sz="half" idx="3"/>
          </p:nvPr>
        </p:nvSpPr>
        <p:spPr>
          <a:xfrm>
            <a:off x="4645025" y="1860550"/>
            <a:ext cx="4041775" cy="654050"/>
          </a:xfrm>
        </p:spPr>
        <p:txBody>
          <a:bodyPr/>
          <a:lstStyle/>
          <a:p>
            <a:r>
              <a:rPr lang="ru-RU" sz="4000" smtClean="0">
                <a:solidFill>
                  <a:srgbClr val="00B0F0"/>
                </a:solidFill>
              </a:rPr>
              <a:t>Зима</a:t>
            </a:r>
          </a:p>
        </p:txBody>
      </p:sp>
      <p:pic>
        <p:nvPicPr>
          <p:cNvPr id="7" name="Содержимое 6" descr="PIC_1205.JPG"/>
          <p:cNvPicPr>
            <a:picLocks noGrp="1" noChangeAspect="1"/>
          </p:cNvPicPr>
          <p:nvPr>
            <p:ph sz="quarter" idx="2"/>
          </p:nvPr>
        </p:nvPicPr>
        <p:blipFill>
          <a:blip r:embed="rId2" cstate="email"/>
          <a:srcRect/>
          <a:stretch>
            <a:fillRect/>
          </a:stretch>
        </p:blipFill>
        <p:spPr>
          <a:xfrm>
            <a:off x="1035050" y="2514600"/>
            <a:ext cx="2884488" cy="3846513"/>
          </a:xfrm>
        </p:spPr>
      </p:pic>
      <p:pic>
        <p:nvPicPr>
          <p:cNvPr id="8" name="Содержимое 7" descr="PIC_1202.JPG"/>
          <p:cNvPicPr>
            <a:picLocks noGrp="1" noChangeAspect="1"/>
          </p:cNvPicPr>
          <p:nvPr>
            <p:ph sz="quarter" idx="4"/>
          </p:nvPr>
        </p:nvPicPr>
        <p:blipFill>
          <a:blip r:embed="rId3" cstate="email"/>
          <a:srcRect/>
          <a:stretch>
            <a:fillRect/>
          </a:stretch>
        </p:blipFill>
        <p:spPr>
          <a:xfrm>
            <a:off x="5222875" y="2514600"/>
            <a:ext cx="2886075" cy="3846513"/>
          </a:xfrm>
        </p:spPr>
      </p:pic>
    </p:spTree>
  </p:cSld>
  <p:clrMapOvr>
    <a:masterClrMapping/>
  </p:clrMapOvr>
  <p:transition spd="slow" advClick="0" advTm="6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b="1" dirty="0" smtClean="0">
                <a:effectLst>
                  <a:outerShdw blurRad="50800" dist="38100" algn="tr" rotWithShape="0">
                    <a:prstClr val="black">
                      <a:alpha val="40000"/>
                    </a:prstClr>
                  </a:outerShdw>
                </a:effectLst>
              </a:rPr>
              <a:t> </a:t>
            </a:r>
            <a:br>
              <a:rPr lang="ru-RU" b="1" dirty="0" smtClean="0">
                <a:effectLst>
                  <a:outerShdw blurRad="50800" dist="38100" algn="tr" rotWithShape="0">
                    <a:prstClr val="black">
                      <a:alpha val="40000"/>
                    </a:prstClr>
                  </a:outerShdw>
                </a:effectLst>
              </a:rPr>
            </a:br>
            <a:r>
              <a:rPr lang="ru-RU" sz="3100" b="1" dirty="0" smtClean="0">
                <a:solidFill>
                  <a:srgbClr val="FFFF00"/>
                </a:solidFill>
                <a:effectLst>
                  <a:outerShdw blurRad="50800" dist="38100" algn="tr" rotWithShape="0">
                    <a:prstClr val="black">
                      <a:alpha val="40000"/>
                    </a:prstClr>
                  </a:outerShdw>
                </a:effectLst>
              </a:rPr>
              <a:t>Предметы для развития мелкой моторки и координации движений.</a:t>
            </a:r>
            <a:br>
              <a:rPr lang="ru-RU" sz="3100" b="1" dirty="0" smtClean="0">
                <a:solidFill>
                  <a:srgbClr val="FFFF00"/>
                </a:solidFill>
                <a:effectLst>
                  <a:outerShdw blurRad="50800" dist="38100" algn="tr" rotWithShape="0">
                    <a:prstClr val="black">
                      <a:alpha val="40000"/>
                    </a:prstClr>
                  </a:outerShdw>
                </a:effectLst>
              </a:rPr>
            </a:br>
            <a:r>
              <a:rPr lang="ru-RU" sz="3100" b="1" dirty="0" smtClean="0">
                <a:solidFill>
                  <a:srgbClr val="FFFF00"/>
                </a:solidFill>
                <a:effectLst>
                  <a:outerShdw blurRad="50800" dist="38100" algn="tr" rotWithShape="0">
                    <a:prstClr val="black">
                      <a:alpha val="40000"/>
                    </a:prstClr>
                  </a:outerShdw>
                </a:effectLst>
              </a:rPr>
              <a:t>Шнуровки, косички, лабиринты.</a:t>
            </a:r>
            <a:r>
              <a:rPr lang="ru-RU" sz="3100" b="1" dirty="0" smtClean="0">
                <a:solidFill>
                  <a:schemeClr val="tx1">
                    <a:lumMod val="95000"/>
                    <a:lumOff val="5000"/>
                  </a:schemeClr>
                </a:solidFill>
                <a:effectLst>
                  <a:outerShdw blurRad="50800" dist="38100" algn="tr" rotWithShape="0">
                    <a:prstClr val="black">
                      <a:alpha val="40000"/>
                    </a:prstClr>
                  </a:outerShdw>
                </a:effectLst>
              </a:rPr>
              <a:t/>
            </a:r>
            <a:br>
              <a:rPr lang="ru-RU" sz="3100" b="1" dirty="0" smtClean="0">
                <a:solidFill>
                  <a:schemeClr val="tx1">
                    <a:lumMod val="95000"/>
                    <a:lumOff val="5000"/>
                  </a:schemeClr>
                </a:solidFill>
                <a:effectLst>
                  <a:outerShdw blurRad="50800" dist="38100" algn="tr" rotWithShape="0">
                    <a:prstClr val="black">
                      <a:alpha val="40000"/>
                    </a:prstClr>
                  </a:outerShdw>
                </a:effectLst>
              </a:rPr>
            </a:br>
            <a:endParaRPr lang="ru-RU" sz="3100" dirty="0">
              <a:solidFill>
                <a:schemeClr val="tx1">
                  <a:lumMod val="95000"/>
                  <a:lumOff val="5000"/>
                </a:schemeClr>
              </a:solidFill>
            </a:endParaRPr>
          </a:p>
        </p:txBody>
      </p:sp>
      <p:pic>
        <p:nvPicPr>
          <p:cNvPr id="23555" name="Содержимое 3" descr="PIC_1217.JPG"/>
          <p:cNvPicPr>
            <a:picLocks noGrp="1" noChangeAspect="1"/>
          </p:cNvPicPr>
          <p:nvPr>
            <p:ph idx="1"/>
          </p:nvPr>
        </p:nvPicPr>
        <p:blipFill>
          <a:blip r:embed="rId2" cstate="email"/>
          <a:srcRect/>
          <a:stretch>
            <a:fillRect/>
          </a:stretch>
        </p:blipFill>
        <p:spPr>
          <a:xfrm>
            <a:off x="1646238" y="1935163"/>
            <a:ext cx="5851525" cy="4389437"/>
          </a:xfrm>
        </p:spPr>
      </p:pic>
    </p:spTree>
  </p:cSld>
  <p:clrMapOvr>
    <a:masterClrMapping/>
  </p:clrMapOvr>
  <p:transition spd="slow" advClick="0" advTm="10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fontAlgn="auto">
              <a:spcAft>
                <a:spcPts val="0"/>
              </a:spcAft>
              <a:defRPr/>
            </a:pPr>
            <a:r>
              <a:rPr lang="ru-RU" sz="3600" b="1" i="1" cap="all" spc="300" dirty="0" smtClean="0">
                <a:ln w="9000" cmpd="sng">
                  <a:solidFill>
                    <a:schemeClr val="accent4">
                      <a:shade val="50000"/>
                      <a:satMod val="120000"/>
                    </a:schemeClr>
                  </a:solidFill>
                  <a:prstDash val="solid"/>
                </a:ln>
                <a:solidFill>
                  <a:srgbClr val="66FF33"/>
                </a:solidFill>
                <a:effectLst>
                  <a:reflection blurRad="12700" stA="28000" endPos="45000" dist="1000" dir="5400000" sy="-100000" algn="bl" rotWithShape="0"/>
                </a:effectLst>
              </a:rPr>
              <a:t>В гостях у ученого кота.</a:t>
            </a:r>
            <a:endParaRPr lang="ru-RU" sz="3600" b="1" i="1" cap="all" spc="300" dirty="0">
              <a:ln w="9000" cmpd="sng">
                <a:solidFill>
                  <a:schemeClr val="accent4">
                    <a:shade val="50000"/>
                    <a:satMod val="120000"/>
                  </a:schemeClr>
                </a:solidFill>
                <a:prstDash val="solid"/>
              </a:ln>
              <a:solidFill>
                <a:srgbClr val="66FF33"/>
              </a:solidFill>
              <a:effectLst>
                <a:reflection blurRad="12700" stA="28000" endPos="45000" dist="1000" dir="5400000" sy="-100000" algn="bl" rotWithShape="0"/>
              </a:effectLst>
            </a:endParaRPr>
          </a:p>
        </p:txBody>
      </p:sp>
      <p:sp>
        <p:nvSpPr>
          <p:cNvPr id="4099" name="Текст 2"/>
          <p:cNvSpPr>
            <a:spLocks noGrp="1"/>
          </p:cNvSpPr>
          <p:nvPr>
            <p:ph type="body" idx="2"/>
          </p:nvPr>
        </p:nvSpPr>
        <p:spPr/>
        <p:txBody>
          <a:bodyPr/>
          <a:lstStyle/>
          <a:p>
            <a:endParaRPr lang="ru-RU" smtClean="0"/>
          </a:p>
        </p:txBody>
      </p:sp>
      <p:sp>
        <p:nvSpPr>
          <p:cNvPr id="4100" name="Содержимое 3"/>
          <p:cNvSpPr>
            <a:spLocks noGrp="1"/>
          </p:cNvSpPr>
          <p:nvPr>
            <p:ph sz="half" idx="1"/>
          </p:nvPr>
        </p:nvSpPr>
        <p:spPr/>
        <p:txBody>
          <a:bodyPr/>
          <a:lstStyle/>
          <a:p>
            <a:pPr>
              <a:buFont typeface="Wingdings 2" pitchFamily="18" charset="2"/>
              <a:buNone/>
            </a:pPr>
            <a:r>
              <a:rPr lang="ru-RU" sz="1000" dirty="0" smtClean="0">
                <a:solidFill>
                  <a:srgbClr val="06000C"/>
                </a:solidFill>
                <a:cs typeface="Times New Roman" charset="0"/>
              </a:rPr>
              <a:t> </a:t>
            </a:r>
            <a:r>
              <a:rPr lang="ru-RU" sz="900" b="1" i="1" dirty="0" smtClean="0">
                <a:solidFill>
                  <a:srgbClr val="06000C"/>
                </a:solidFill>
                <a:cs typeface="Times New Roman" charset="0"/>
              </a:rPr>
              <a:t>В нашем  царстве-государстве</a:t>
            </a:r>
          </a:p>
          <a:p>
            <a:pPr>
              <a:buNone/>
            </a:pPr>
            <a:r>
              <a:rPr lang="ru-RU" sz="900" b="1" i="1" dirty="0" smtClean="0">
                <a:solidFill>
                  <a:srgbClr val="06000C"/>
                </a:solidFill>
                <a:cs typeface="Times New Roman" charset="0"/>
              </a:rPr>
              <a:t>Дверь открыта для детей,</a:t>
            </a:r>
          </a:p>
          <a:p>
            <a:pPr>
              <a:buNone/>
            </a:pPr>
            <a:r>
              <a:rPr lang="ru-RU" sz="900" b="1" i="1" dirty="0" smtClean="0">
                <a:solidFill>
                  <a:srgbClr val="06000C"/>
                </a:solidFill>
                <a:cs typeface="Times New Roman" charset="0"/>
              </a:rPr>
              <a:t>Кот ученый, друг прекрасный,</a:t>
            </a:r>
          </a:p>
          <a:p>
            <a:pPr>
              <a:buNone/>
            </a:pPr>
            <a:r>
              <a:rPr lang="ru-RU" sz="900" b="1" i="1" dirty="0" smtClean="0">
                <a:solidFill>
                  <a:srgbClr val="06000C"/>
                </a:solidFill>
                <a:cs typeface="Times New Roman" charset="0"/>
              </a:rPr>
              <a:t>С нетерпеньем ждет гостей</a:t>
            </a:r>
          </a:p>
          <a:p>
            <a:pPr>
              <a:buNone/>
            </a:pPr>
            <a:r>
              <a:rPr lang="ru-RU" sz="900" b="1" i="1" dirty="0" smtClean="0">
                <a:solidFill>
                  <a:srgbClr val="06000C"/>
                </a:solidFill>
                <a:cs typeface="Times New Roman" charset="0"/>
              </a:rPr>
              <a:t>Проходите, не стесняйтесь,</a:t>
            </a:r>
          </a:p>
          <a:p>
            <a:pPr>
              <a:buNone/>
            </a:pPr>
            <a:r>
              <a:rPr lang="ru-RU" sz="900" b="1" i="1" dirty="0" smtClean="0">
                <a:solidFill>
                  <a:srgbClr val="06000C"/>
                </a:solidFill>
                <a:cs typeface="Times New Roman" charset="0"/>
              </a:rPr>
              <a:t>Ставни в доме открывайте,</a:t>
            </a:r>
          </a:p>
          <a:p>
            <a:pPr>
              <a:buNone/>
            </a:pPr>
            <a:r>
              <a:rPr lang="ru-RU" sz="900" b="1" i="1" dirty="0" smtClean="0">
                <a:solidFill>
                  <a:srgbClr val="06000C"/>
                </a:solidFill>
                <a:cs typeface="Times New Roman" charset="0"/>
              </a:rPr>
              <a:t>Солнцу, утру улыбайтесь,</a:t>
            </a:r>
          </a:p>
          <a:p>
            <a:pPr>
              <a:buNone/>
            </a:pPr>
            <a:r>
              <a:rPr lang="ru-RU" sz="900" b="1" i="1" dirty="0" smtClean="0">
                <a:solidFill>
                  <a:srgbClr val="06000C"/>
                </a:solidFill>
                <a:cs typeface="Times New Roman" charset="0"/>
              </a:rPr>
              <a:t>С интересом занимайтесь!</a:t>
            </a:r>
          </a:p>
          <a:p>
            <a:pPr>
              <a:buNone/>
            </a:pPr>
            <a:r>
              <a:rPr lang="ru-RU" sz="900" b="1" i="1" dirty="0" smtClean="0">
                <a:solidFill>
                  <a:srgbClr val="06000C"/>
                </a:solidFill>
                <a:cs typeface="Times New Roman" charset="0"/>
              </a:rPr>
              <a:t>Если ставенки закроем,</a:t>
            </a:r>
          </a:p>
          <a:p>
            <a:pPr>
              <a:buNone/>
            </a:pPr>
            <a:r>
              <a:rPr lang="ru-RU" sz="900" b="1" i="1" dirty="0" smtClean="0">
                <a:solidFill>
                  <a:srgbClr val="06000C"/>
                </a:solidFill>
                <a:cs typeface="Times New Roman" charset="0"/>
              </a:rPr>
              <a:t>Звезды ходят в небе строем-</a:t>
            </a:r>
          </a:p>
          <a:p>
            <a:pPr>
              <a:buNone/>
            </a:pPr>
            <a:r>
              <a:rPr lang="ru-RU" sz="900" b="1" i="1" dirty="0" smtClean="0">
                <a:solidFill>
                  <a:srgbClr val="06000C"/>
                </a:solidFill>
                <a:cs typeface="Times New Roman" charset="0"/>
              </a:rPr>
              <a:t>Это ночь в наш дом вошла,</a:t>
            </a:r>
          </a:p>
          <a:p>
            <a:pPr>
              <a:buNone/>
            </a:pPr>
            <a:r>
              <a:rPr lang="ru-RU" sz="900" b="1" i="1" dirty="0" smtClean="0">
                <a:solidFill>
                  <a:srgbClr val="06000C"/>
                </a:solidFill>
                <a:cs typeface="Times New Roman" charset="0"/>
              </a:rPr>
              <a:t>А за ней луна вплыла.</a:t>
            </a:r>
            <a:endParaRPr lang="ru-RU" sz="900" b="1" i="1" dirty="0" smtClean="0">
              <a:solidFill>
                <a:srgbClr val="06000C"/>
              </a:solidFill>
              <a:latin typeface="Times New Roman" charset="0"/>
            </a:endParaRPr>
          </a:p>
          <a:p>
            <a:pPr>
              <a:buNone/>
            </a:pPr>
            <a:r>
              <a:rPr lang="ru-RU" sz="900" b="1" i="1" dirty="0" smtClean="0">
                <a:solidFill>
                  <a:srgbClr val="06000C"/>
                </a:solidFill>
                <a:cs typeface="Times New Roman" charset="0"/>
              </a:rPr>
              <a:t>Но ученый кот не спит,</a:t>
            </a:r>
          </a:p>
          <a:p>
            <a:pPr>
              <a:buNone/>
            </a:pPr>
            <a:r>
              <a:rPr lang="ru-RU" sz="900" b="1" i="1" dirty="0" smtClean="0">
                <a:solidFill>
                  <a:srgbClr val="06000C"/>
                </a:solidFill>
                <a:cs typeface="Times New Roman" charset="0"/>
              </a:rPr>
              <a:t>За столом, урча, сидит,</a:t>
            </a:r>
          </a:p>
          <a:p>
            <a:pPr>
              <a:buNone/>
            </a:pPr>
            <a:r>
              <a:rPr lang="ru-RU" sz="900" b="1" i="1" dirty="0" smtClean="0">
                <a:solidFill>
                  <a:srgbClr val="06000C"/>
                </a:solidFill>
                <a:cs typeface="Times New Roman" charset="0"/>
              </a:rPr>
              <a:t>Чтоб решить его заданья,</a:t>
            </a:r>
          </a:p>
          <a:p>
            <a:pPr>
              <a:buNone/>
            </a:pPr>
            <a:r>
              <a:rPr lang="ru-RU" sz="900" b="1" i="1" dirty="0" smtClean="0">
                <a:solidFill>
                  <a:srgbClr val="06000C"/>
                </a:solidFill>
                <a:cs typeface="Times New Roman" charset="0"/>
              </a:rPr>
              <a:t>Пройти надо испытанья:</a:t>
            </a:r>
            <a:br>
              <a:rPr lang="ru-RU" sz="900" b="1" i="1" dirty="0" smtClean="0">
                <a:solidFill>
                  <a:srgbClr val="06000C"/>
                </a:solidFill>
                <a:cs typeface="Times New Roman" charset="0"/>
              </a:rPr>
            </a:br>
            <a:r>
              <a:rPr lang="ru-RU" sz="900" b="1" i="1" dirty="0" smtClean="0">
                <a:solidFill>
                  <a:srgbClr val="06000C"/>
                </a:solidFill>
                <a:cs typeface="Times New Roman" charset="0"/>
              </a:rPr>
              <a:t>Заплести косички ловко,</a:t>
            </a:r>
          </a:p>
          <a:p>
            <a:pPr>
              <a:buNone/>
            </a:pPr>
            <a:r>
              <a:rPr lang="ru-RU" sz="900" b="1" i="1" dirty="0" smtClean="0">
                <a:solidFill>
                  <a:srgbClr val="06000C"/>
                </a:solidFill>
                <a:cs typeface="Times New Roman" charset="0"/>
              </a:rPr>
              <a:t>С лабиринтом справиться</a:t>
            </a:r>
          </a:p>
          <a:p>
            <a:pPr>
              <a:buNone/>
            </a:pPr>
            <a:r>
              <a:rPr lang="ru-RU" sz="900" b="1" i="1" dirty="0" smtClean="0">
                <a:solidFill>
                  <a:srgbClr val="06000C"/>
                </a:solidFill>
                <a:cs typeface="Times New Roman" charset="0"/>
              </a:rPr>
              <a:t>И, пройдя препятствий круг,</a:t>
            </a:r>
          </a:p>
          <a:p>
            <a:pPr>
              <a:buNone/>
            </a:pPr>
            <a:r>
              <a:rPr lang="ru-RU" sz="900" b="1" i="1" dirty="0" smtClean="0">
                <a:solidFill>
                  <a:srgbClr val="06000C"/>
                </a:solidFill>
                <a:cs typeface="Times New Roman" charset="0"/>
              </a:rPr>
              <a:t>С помощью умелых рук,</a:t>
            </a:r>
          </a:p>
          <a:p>
            <a:pPr>
              <a:buNone/>
            </a:pPr>
            <a:r>
              <a:rPr lang="ru-RU" sz="900" b="1" i="1" dirty="0" smtClean="0">
                <a:solidFill>
                  <a:srgbClr val="06000C"/>
                </a:solidFill>
                <a:cs typeface="Times New Roman" charset="0"/>
              </a:rPr>
              <a:t>Обретешь, дружочек, знанья!</a:t>
            </a:r>
          </a:p>
          <a:p>
            <a:pPr>
              <a:buNone/>
            </a:pPr>
            <a:r>
              <a:rPr lang="ru-RU" sz="900" b="1" i="1" dirty="0" smtClean="0">
                <a:solidFill>
                  <a:srgbClr val="06000C"/>
                </a:solidFill>
                <a:cs typeface="Times New Roman" charset="0"/>
              </a:rPr>
              <a:t>И не только ребятишки</a:t>
            </a:r>
          </a:p>
          <a:p>
            <a:pPr>
              <a:buNone/>
            </a:pPr>
            <a:r>
              <a:rPr lang="ru-RU" sz="900" b="1" i="1" dirty="0" smtClean="0">
                <a:solidFill>
                  <a:srgbClr val="06000C"/>
                </a:solidFill>
                <a:cs typeface="Times New Roman" charset="0"/>
              </a:rPr>
              <a:t>Часты гости у Кота,</a:t>
            </a:r>
          </a:p>
          <a:p>
            <a:pPr>
              <a:buNone/>
            </a:pPr>
            <a:r>
              <a:rPr lang="ru-RU" sz="900" b="1" i="1" dirty="0" smtClean="0">
                <a:solidFill>
                  <a:srgbClr val="06000C"/>
                </a:solidFill>
                <a:cs typeface="Times New Roman" charset="0"/>
              </a:rPr>
              <a:t>Гномики из детской книжки</a:t>
            </a:r>
          </a:p>
          <a:p>
            <a:pPr>
              <a:buNone/>
            </a:pPr>
            <a:r>
              <a:rPr lang="ru-RU" sz="900" b="1" i="1" dirty="0" smtClean="0">
                <a:solidFill>
                  <a:srgbClr val="06000C"/>
                </a:solidFill>
                <a:cs typeface="Times New Roman" charset="0"/>
              </a:rPr>
              <a:t>К нам приходят иногда.</a:t>
            </a:r>
          </a:p>
          <a:p>
            <a:pPr>
              <a:buNone/>
            </a:pPr>
            <a:r>
              <a:rPr lang="ru-RU" sz="900" b="1" i="1" dirty="0" smtClean="0">
                <a:solidFill>
                  <a:srgbClr val="06000C"/>
                </a:solidFill>
                <a:cs typeface="Times New Roman" charset="0"/>
              </a:rPr>
              <a:t>Все готовы вам помочь,</a:t>
            </a:r>
          </a:p>
          <a:p>
            <a:pPr>
              <a:buNone/>
            </a:pPr>
            <a:r>
              <a:rPr lang="ru-RU" sz="900" b="1" i="1" dirty="0" smtClean="0">
                <a:solidFill>
                  <a:srgbClr val="06000C"/>
                </a:solidFill>
                <a:cs typeface="Times New Roman" charset="0"/>
              </a:rPr>
              <a:t>Будь то день ,иль будь то ночь,</a:t>
            </a:r>
          </a:p>
          <a:p>
            <a:pPr>
              <a:buNone/>
            </a:pPr>
            <a:r>
              <a:rPr lang="ru-RU" sz="900" b="1" i="1" dirty="0" smtClean="0">
                <a:solidFill>
                  <a:srgbClr val="06000C"/>
                </a:solidFill>
                <a:cs typeface="Times New Roman" charset="0"/>
              </a:rPr>
              <a:t>Но если справлюсь сам, друзья,</a:t>
            </a:r>
          </a:p>
          <a:p>
            <a:pPr>
              <a:buNone/>
            </a:pPr>
            <a:r>
              <a:rPr lang="ru-RU" sz="900" b="1" i="1" dirty="0" smtClean="0">
                <a:solidFill>
                  <a:srgbClr val="06000C"/>
                </a:solidFill>
                <a:cs typeface="Times New Roman" charset="0"/>
              </a:rPr>
              <a:t>То успешным стану я!!!</a:t>
            </a:r>
          </a:p>
          <a:p>
            <a:endParaRPr lang="ru-RU" sz="900" dirty="0" smtClean="0">
              <a:solidFill>
                <a:srgbClr val="06000C"/>
              </a:solidFill>
            </a:endParaRPr>
          </a:p>
        </p:txBody>
      </p:sp>
      <p:pic>
        <p:nvPicPr>
          <p:cNvPr id="4101" name="Picture 2"/>
          <p:cNvPicPr>
            <a:picLocks noChangeAspect="1" noChangeArrowheads="1"/>
          </p:cNvPicPr>
          <p:nvPr/>
        </p:nvPicPr>
        <p:blipFill>
          <a:blip r:embed="rId2" cstate="email"/>
          <a:srcRect/>
          <a:stretch>
            <a:fillRect/>
          </a:stretch>
        </p:blipFill>
        <p:spPr bwMode="auto">
          <a:xfrm>
            <a:off x="714375" y="1714500"/>
            <a:ext cx="2714625" cy="4586288"/>
          </a:xfrm>
          <a:prstGeom prst="rect">
            <a:avLst/>
          </a:prstGeom>
          <a:noFill/>
          <a:ln w="9525">
            <a:noFill/>
            <a:miter lim="800000"/>
            <a:headEnd/>
            <a:tailEnd/>
          </a:ln>
        </p:spPr>
      </p:pic>
    </p:spTree>
  </p:cSld>
  <p:clrMapOvr>
    <a:masterClrMapping/>
  </p:clrMapOvr>
  <p:transition spd="slow" advClick="0" advTm="56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endParaRPr lang="ru-RU" smtClean="0"/>
          </a:p>
        </p:txBody>
      </p:sp>
      <p:pic>
        <p:nvPicPr>
          <p:cNvPr id="24579" name="Содержимое 3" descr="PIC_1201.JPG"/>
          <p:cNvPicPr>
            <a:picLocks noGrp="1" noChangeAspect="1"/>
          </p:cNvPicPr>
          <p:nvPr>
            <p:ph idx="1"/>
          </p:nvPr>
        </p:nvPicPr>
        <p:blipFill>
          <a:blip r:embed="rId2" cstate="email"/>
          <a:srcRect/>
          <a:stretch>
            <a:fillRect/>
          </a:stretch>
        </p:blipFill>
        <p:spPr>
          <a:xfrm>
            <a:off x="0" y="0"/>
            <a:ext cx="9144000" cy="6858000"/>
          </a:xfrm>
        </p:spPr>
      </p:pic>
    </p:spTree>
  </p:cSld>
  <p:clrMapOvr>
    <a:masterClrMapping/>
  </p:clrMapOvr>
  <p:transition spd="slow" advClick="0" advTm="7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endParaRPr lang="ru-RU" smtClean="0"/>
          </a:p>
        </p:txBody>
      </p:sp>
      <p:pic>
        <p:nvPicPr>
          <p:cNvPr id="4" name="Содержимое 3" descr="PIC_1257.JPG"/>
          <p:cNvPicPr>
            <a:picLocks noGrp="1" noChangeAspect="1"/>
          </p:cNvPicPr>
          <p:nvPr>
            <p:ph idx="1"/>
          </p:nvPr>
        </p:nvPicPr>
        <p:blipFill>
          <a:blip r:embed="rId2" cstate="email"/>
          <a:srcRect/>
          <a:stretch>
            <a:fillRect/>
          </a:stretch>
        </p:blipFill>
        <p:spPr>
          <a:xfrm>
            <a:off x="0" y="0"/>
            <a:ext cx="9144000" cy="6858000"/>
          </a:xfrm>
        </p:spPr>
      </p:pic>
      <p:sp>
        <p:nvSpPr>
          <p:cNvPr id="2050" name="Tree"/>
          <p:cNvSpPr>
            <a:spLocks noEditPoints="1" noChangeArrowheads="1"/>
          </p:cNvSpPr>
          <p:nvPr/>
        </p:nvSpPr>
        <p:spPr bwMode="auto">
          <a:xfrm>
            <a:off x="8215313" y="0"/>
            <a:ext cx="762000" cy="976313"/>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ru-RU">
              <a:latin typeface="+mn-lt"/>
            </a:endParaRPr>
          </a:p>
        </p:txBody>
      </p:sp>
      <p:sp>
        <p:nvSpPr>
          <p:cNvPr id="6" name="Tree"/>
          <p:cNvSpPr>
            <a:spLocks noEditPoints="1" noChangeArrowheads="1"/>
          </p:cNvSpPr>
          <p:nvPr/>
        </p:nvSpPr>
        <p:spPr bwMode="auto">
          <a:xfrm>
            <a:off x="0" y="0"/>
            <a:ext cx="762000" cy="976313"/>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ru-RU">
              <a:latin typeface="+mn-lt"/>
            </a:endParaRPr>
          </a:p>
        </p:txBody>
      </p:sp>
      <p:sp>
        <p:nvSpPr>
          <p:cNvPr id="7" name="Tree"/>
          <p:cNvSpPr>
            <a:spLocks noEditPoints="1" noChangeArrowheads="1"/>
          </p:cNvSpPr>
          <p:nvPr/>
        </p:nvSpPr>
        <p:spPr bwMode="auto">
          <a:xfrm>
            <a:off x="0" y="5881688"/>
            <a:ext cx="762000" cy="976312"/>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ru-RU">
              <a:latin typeface="+mn-lt"/>
            </a:endParaRPr>
          </a:p>
        </p:txBody>
      </p:sp>
      <p:sp>
        <p:nvSpPr>
          <p:cNvPr id="8" name="Tree"/>
          <p:cNvSpPr>
            <a:spLocks noEditPoints="1" noChangeArrowheads="1"/>
          </p:cNvSpPr>
          <p:nvPr/>
        </p:nvSpPr>
        <p:spPr bwMode="auto">
          <a:xfrm>
            <a:off x="8382000" y="5881688"/>
            <a:ext cx="762000" cy="976312"/>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ru-RU">
              <a:latin typeface="+mn-lt"/>
            </a:endParaRPr>
          </a:p>
        </p:txBody>
      </p:sp>
      <p:sp>
        <p:nvSpPr>
          <p:cNvPr id="9" name="Tree"/>
          <p:cNvSpPr>
            <a:spLocks noEditPoints="1" noChangeArrowheads="1"/>
          </p:cNvSpPr>
          <p:nvPr/>
        </p:nvSpPr>
        <p:spPr bwMode="auto">
          <a:xfrm>
            <a:off x="0" y="3143250"/>
            <a:ext cx="762000" cy="976313"/>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ru-RU">
              <a:latin typeface="+mn-lt"/>
            </a:endParaRPr>
          </a:p>
        </p:txBody>
      </p:sp>
      <p:sp>
        <p:nvSpPr>
          <p:cNvPr id="10" name="Tree"/>
          <p:cNvSpPr>
            <a:spLocks noEditPoints="1" noChangeArrowheads="1"/>
          </p:cNvSpPr>
          <p:nvPr/>
        </p:nvSpPr>
        <p:spPr bwMode="auto">
          <a:xfrm>
            <a:off x="8382000" y="3000375"/>
            <a:ext cx="762000" cy="976313"/>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ru-RU">
              <a:latin typeface="+mn-lt"/>
            </a:endParaRPr>
          </a:p>
        </p:txBody>
      </p:sp>
    </p:spTree>
  </p:cSld>
  <p:clrMapOvr>
    <a:masterClrMapping/>
  </p:clrMapOvr>
  <p:transition spd="slow" advClick="0"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225" y="1316038"/>
            <a:ext cx="7772400" cy="1363662"/>
          </a:xfrm>
        </p:spPr>
        <p:txBody>
          <a:bodyPr/>
          <a:lstStyle/>
          <a:p>
            <a:pPr fontAlgn="auto">
              <a:spcAft>
                <a:spcPts val="0"/>
              </a:spcAft>
              <a:defRPr/>
            </a:pPr>
            <a:endParaRPr lang="ru-RU"/>
          </a:p>
        </p:txBody>
      </p:sp>
      <p:sp>
        <p:nvSpPr>
          <p:cNvPr id="26627" name="Текст 2"/>
          <p:cNvSpPr>
            <a:spLocks noGrp="1"/>
          </p:cNvSpPr>
          <p:nvPr>
            <p:ph type="body" idx="1"/>
          </p:nvPr>
        </p:nvSpPr>
        <p:spPr>
          <a:xfrm>
            <a:off x="530225" y="2705100"/>
            <a:ext cx="7772400" cy="1509713"/>
          </a:xfrm>
        </p:spPr>
        <p:txBody>
          <a:bodyPr/>
          <a:lstStyle/>
          <a:p>
            <a:endParaRPr lang="ru-RU" smtClean="0"/>
          </a:p>
        </p:txBody>
      </p:sp>
      <p:pic>
        <p:nvPicPr>
          <p:cNvPr id="5" name="Рисунок 4" descr="PIC_1261.JPG"/>
          <p:cNvPicPr>
            <a:picLocks noChangeAspect="1"/>
          </p:cNvPicPr>
          <p:nvPr/>
        </p:nvPicPr>
        <p:blipFill>
          <a:blip r:embed="rId2" cstate="email"/>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8000">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endParaRPr lang="ru-RU" smtClean="0"/>
          </a:p>
        </p:txBody>
      </p:sp>
      <p:pic>
        <p:nvPicPr>
          <p:cNvPr id="28675" name="Содержимое 3" descr="PIC_1263.JPG"/>
          <p:cNvPicPr>
            <a:picLocks noGrp="1" noChangeAspect="1"/>
          </p:cNvPicPr>
          <p:nvPr>
            <p:ph idx="1"/>
          </p:nvPr>
        </p:nvPicPr>
        <p:blipFill>
          <a:blip r:embed="rId2" cstate="email"/>
          <a:srcRect/>
          <a:stretch>
            <a:fillRect/>
          </a:stretch>
        </p:blipFill>
        <p:spPr>
          <a:xfrm>
            <a:off x="0" y="0"/>
            <a:ext cx="9144000" cy="6858000"/>
          </a:xfrm>
        </p:spPr>
      </p:pic>
    </p:spTree>
  </p:cSld>
  <p:clrMapOvr>
    <a:masterClrMapping/>
  </p:clrMapOvr>
  <p:transition spd="slow" advClick="0" advTm="7000">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endParaRPr lang="ru-RU" smtClean="0"/>
          </a:p>
        </p:txBody>
      </p:sp>
      <p:pic>
        <p:nvPicPr>
          <p:cNvPr id="29699" name="Содержимое 3" descr="PIC_1266.JPG"/>
          <p:cNvPicPr>
            <a:picLocks noGrp="1" noChangeAspect="1"/>
          </p:cNvPicPr>
          <p:nvPr>
            <p:ph idx="1"/>
          </p:nvPr>
        </p:nvPicPr>
        <p:blipFill>
          <a:blip r:embed="rId2" cstate="email"/>
          <a:srcRect/>
          <a:stretch>
            <a:fillRect/>
          </a:stretch>
        </p:blipFill>
        <p:spPr>
          <a:xfrm>
            <a:off x="0" y="0"/>
            <a:ext cx="9144000" cy="6858000"/>
          </a:xfrm>
        </p:spPr>
      </p:pic>
    </p:spTree>
  </p:cSld>
  <p:clrMapOvr>
    <a:masterClrMapping/>
  </p:clrMapOvr>
  <p:transition advClick="0" advTm="7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 descr="PIC_1186.JPG"/>
          <p:cNvPicPr>
            <a:picLocks noChangeAspect="1"/>
          </p:cNvPicPr>
          <p:nvPr/>
        </p:nvPicPr>
        <p:blipFill>
          <a:blip r:embed="rId2" cstate="email"/>
          <a:srcRect/>
          <a:stretch>
            <a:fillRect/>
          </a:stretch>
        </p:blipFill>
        <p:spPr bwMode="auto">
          <a:xfrm>
            <a:off x="0" y="0"/>
            <a:ext cx="9217025" cy="6858000"/>
          </a:xfrm>
          <a:prstGeom prst="rect">
            <a:avLst/>
          </a:prstGeom>
          <a:noFill/>
          <a:ln w="9525">
            <a:noFill/>
            <a:miter lim="800000"/>
            <a:headEnd/>
            <a:tailEnd/>
          </a:ln>
        </p:spPr>
      </p:pic>
      <p:sp>
        <p:nvSpPr>
          <p:cNvPr id="3" name="Прямоугольник 2"/>
          <p:cNvSpPr/>
          <p:nvPr/>
        </p:nvSpPr>
        <p:spPr>
          <a:xfrm>
            <a:off x="1571604" y="1357298"/>
            <a:ext cx="6357982" cy="2308324"/>
          </a:xfrm>
          <a:prstGeom prst="rect">
            <a:avLst/>
          </a:prstGeom>
          <a:effectLst>
            <a:glow rad="139700">
              <a:schemeClr val="accent1">
                <a:satMod val="175000"/>
                <a:alpha val="40000"/>
              </a:schemeClr>
            </a:glow>
          </a:effectLst>
          <a:scene3d>
            <a:camera prst="orthographicFront"/>
            <a:lightRig rig="threePt" dir="t"/>
          </a:scene3d>
          <a:sp3d>
            <a:bevelT prst="angle"/>
          </a:sp3d>
        </p:spPr>
        <p:txBody>
          <a:bodyPr spcFirstLastPara="1">
            <a:prstTxWarp prst="textArchUp">
              <a:avLst/>
            </a:prstTxWarp>
            <a:spAutoFit/>
          </a:bodyPr>
          <a:lstStyle/>
          <a:p>
            <a:pPr algn="ctr" fontAlgn="auto">
              <a:spcBef>
                <a:spcPts val="0"/>
              </a:spcBef>
              <a:spcAft>
                <a:spcPts val="0"/>
              </a:spcAft>
              <a:defRPr/>
            </a:pPr>
            <a:r>
              <a:rPr lang="ru-RU" sz="54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rPr>
              <a:t>Коррекционно-развивающая</a:t>
            </a:r>
            <a:br>
              <a:rPr lang="ru-RU" sz="54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rPr>
            </a:br>
            <a:r>
              <a:rPr lang="ru-RU" sz="54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rPr>
              <a:t>среда</a:t>
            </a:r>
          </a:p>
        </p:txBody>
      </p:sp>
    </p:spTree>
  </p:cSld>
  <p:clrMapOvr>
    <a:masterClrMapping/>
  </p:clrMapOvr>
  <p:transition spd="slow" advClick="0" advTm="9000">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grpId="1" nodeType="clickEffect">
                                  <p:stCondLst>
                                    <p:cond delay="0"/>
                                  </p:stCondLst>
                                  <p:childTnLst>
                                    <p:set>
                                      <p:cBhvr override="childStyle">
                                        <p:cTn id="11" dur="indefinite"/>
                                        <p:tgtEl>
                                          <p:spTgt spid="3">
                                            <p:txEl>
                                              <p:pRg st="0" end="0"/>
                                            </p:txEl>
                                          </p:spTgt>
                                        </p:tgtEl>
                                        <p:attrNameLst>
                                          <p:attrName>style.fontStyle</p:attrName>
                                        </p:attrNameLst>
                                      </p:cBhvr>
                                      <p:to>
                                        <p:strVal val="normal"/>
                                      </p:to>
                                    </p:set>
                                    <p:set>
                                      <p:cBhvr override="childStyle">
                                        <p:cTn id="12" dur="indefinite"/>
                                        <p:tgtEl>
                                          <p:spTgt spid="3">
                                            <p:txEl>
                                              <p:pRg st="0" end="0"/>
                                            </p:txEl>
                                          </p:spTgt>
                                        </p:tgtEl>
                                        <p:attrNameLst>
                                          <p:attrName>style.fontWeight</p:attrName>
                                        </p:attrNameLst>
                                      </p:cBhvr>
                                      <p:to>
                                        <p:strVal val="bold"/>
                                      </p:to>
                                    </p:set>
                                    <p:set>
                                      <p:cBhvr override="childStyle">
                                        <p:cTn id="13" dur="indefinite"/>
                                        <p:tgtEl>
                                          <p:spTgt spid="3">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ctrTitle"/>
          </p:nvPr>
        </p:nvSpPr>
        <p:spPr>
          <a:xfrm>
            <a:off x="685800" y="2286000"/>
            <a:ext cx="7772400" cy="1143000"/>
          </a:xfrm>
        </p:spPr>
        <p:txBody>
          <a:bodyPr tIns="45720" rIns="0">
            <a:normAutofit fontScale="90000"/>
          </a:bodyPr>
          <a:lstStyle/>
          <a:p>
            <a:pPr algn="l"/>
            <a:r>
              <a:rPr lang="ru-RU" sz="3600" i="1" dirty="0" smtClean="0">
                <a:solidFill>
                  <a:srgbClr val="66FF33"/>
                </a:solidFill>
                <a:effectLst/>
                <a:latin typeface="Times New Roman" charset="0"/>
                <a:cs typeface="Times New Roman" charset="0"/>
              </a:rPr>
              <a:t>В гостях у ученого кота.</a:t>
            </a:r>
            <a:r>
              <a:rPr lang="ru-RU" sz="2400" dirty="0" smtClean="0">
                <a:solidFill>
                  <a:srgbClr val="06000C"/>
                </a:solidFill>
                <a:effectLst>
                  <a:outerShdw blurRad="38100" dist="38100" dir="2700000" algn="tl">
                    <a:srgbClr val="FFFFFF"/>
                  </a:outerShdw>
                </a:effectLst>
                <a:latin typeface="Times New Roman" charset="0"/>
              </a:rPr>
              <a:t/>
            </a:r>
            <a:br>
              <a:rPr lang="ru-RU" sz="2400" dirty="0" smtClean="0">
                <a:solidFill>
                  <a:srgbClr val="06000C"/>
                </a:solidFill>
                <a:effectLst>
                  <a:outerShdw blurRad="38100" dist="38100" dir="2700000" algn="tl">
                    <a:srgbClr val="FFFFFF"/>
                  </a:outerShdw>
                </a:effectLst>
                <a:latin typeface="Times New Roman" charset="0"/>
              </a:rPr>
            </a:br>
            <a:r>
              <a:rPr lang="ru-RU" sz="5000" b="0" dirty="0" smtClean="0">
                <a:solidFill>
                  <a:srgbClr val="06000C"/>
                </a:solidFill>
                <a:effectLst>
                  <a:outerShdw blurRad="38100" dist="38100" dir="2700000" algn="tl">
                    <a:srgbClr val="FFFFFF"/>
                  </a:outerShdw>
                </a:effectLst>
                <a:latin typeface="Arial" charset="0"/>
                <a:cs typeface="Arial" charset="0"/>
              </a:rPr>
              <a:t/>
            </a:r>
            <a:br>
              <a:rPr lang="ru-RU" sz="5000" b="0" dirty="0" smtClean="0">
                <a:solidFill>
                  <a:srgbClr val="06000C"/>
                </a:solidFill>
                <a:effectLst>
                  <a:outerShdw blurRad="38100" dist="38100" dir="2700000" algn="tl">
                    <a:srgbClr val="FFFFFF"/>
                  </a:outerShdw>
                </a:effectLst>
                <a:latin typeface="Arial" charset="0"/>
                <a:cs typeface="Arial" charset="0"/>
              </a:rPr>
            </a:br>
            <a:r>
              <a:rPr lang="ru-RU" sz="2000" i="1" dirty="0" smtClean="0">
                <a:solidFill>
                  <a:srgbClr val="0B0016"/>
                </a:solidFill>
                <a:effectLst/>
                <a:latin typeface="Times New Roman" charset="0"/>
                <a:cs typeface="Times New Roman" charset="0"/>
              </a:rPr>
              <a:t>Среда, с которой работает ребенок, представляет собой настенное съемное  многофункциональное панно. Материал расположен на уровне глаз ребенка, можно все потрогать руками. Каждый отдельный предмет рассчитан на определенную степень сложности, но все вместе они образуют единый сказочный сюжет </a:t>
            </a:r>
            <a:r>
              <a:rPr lang="ru-RU" sz="2000" i="1" dirty="0" smtClean="0">
                <a:solidFill>
                  <a:srgbClr val="0B0016"/>
                </a:solidFill>
                <a:effectLst/>
                <a:cs typeface="Times New Roman" charset="0"/>
              </a:rPr>
              <a:t>«</a:t>
            </a:r>
            <a:r>
              <a:rPr lang="ru-RU" sz="2000" i="1" dirty="0" smtClean="0">
                <a:solidFill>
                  <a:srgbClr val="0B0016"/>
                </a:solidFill>
                <a:effectLst/>
                <a:latin typeface="Times New Roman" charset="0"/>
                <a:cs typeface="Times New Roman" charset="0"/>
              </a:rPr>
              <a:t> В гостях у ученого кота</a:t>
            </a:r>
            <a:r>
              <a:rPr lang="ru-RU" sz="2000" i="1" dirty="0" smtClean="0">
                <a:solidFill>
                  <a:srgbClr val="0B0016"/>
                </a:solidFill>
                <a:effectLst/>
                <a:cs typeface="Times New Roman" charset="0"/>
              </a:rPr>
              <a:t>»</a:t>
            </a:r>
            <a:r>
              <a:rPr lang="ru-RU" sz="2000" i="1" dirty="0" smtClean="0">
                <a:solidFill>
                  <a:srgbClr val="0B0016"/>
                </a:solidFill>
                <a:effectLst/>
                <a:latin typeface="Times New Roman" charset="0"/>
                <a:cs typeface="Times New Roman" charset="0"/>
              </a:rPr>
              <a:t>. В целом панно и упражнения к нему позволяют формировать сенсомоторную культуру ребенка с нарушением интеллекта. </a:t>
            </a:r>
            <a:endParaRPr lang="ru-RU" sz="2000" i="1" dirty="0" smtClean="0">
              <a:solidFill>
                <a:srgbClr val="0B0016"/>
              </a:solidFill>
              <a:effectLst/>
              <a:latin typeface="Arial" charset="0"/>
              <a:cs typeface="Arial" charset="0"/>
            </a:endParaRPr>
          </a:p>
        </p:txBody>
      </p:sp>
      <p:sp>
        <p:nvSpPr>
          <p:cNvPr id="50179" name="Rectangle 3"/>
          <p:cNvSpPr>
            <a:spLocks noGrp="1"/>
          </p:cNvSpPr>
          <p:nvPr>
            <p:ph type="subTitle" idx="1"/>
          </p:nvPr>
        </p:nvSpPr>
        <p:spPr>
          <a:xfrm>
            <a:off x="685800" y="3886200"/>
            <a:ext cx="7086600" cy="1752600"/>
          </a:xfrm>
        </p:spPr>
        <p:txBody>
          <a:bodyPr lIns="91440" rIns="91440"/>
          <a:lstStyle/>
          <a:p>
            <a:pPr marR="0" algn="l"/>
            <a:r>
              <a:rPr lang="ru-RU" sz="1800" dirty="0" smtClean="0">
                <a:solidFill>
                  <a:srgbClr val="2C0058"/>
                </a:solidFill>
                <a:effectLst>
                  <a:outerShdw blurRad="38100" dist="38100" dir="2700000" algn="tl">
                    <a:srgbClr val="000000"/>
                  </a:outerShdw>
                </a:effectLst>
                <a:latin typeface="Times New Roman" charset="0"/>
              </a:rPr>
              <a:t>   </a:t>
            </a:r>
            <a:r>
              <a:rPr lang="ru-RU" sz="1800" b="1" i="1" dirty="0" smtClean="0">
                <a:solidFill>
                  <a:srgbClr val="0B0016"/>
                </a:solidFill>
                <a:latin typeface="Times New Roman" charset="0"/>
                <a:cs typeface="Times New Roman" charset="0"/>
              </a:rPr>
              <a:t>Дидактический материал предъявляется индивидуально,  содержит возможность самостоятельного контроля над ошибками и исправления их. Через развития </a:t>
            </a:r>
            <a:r>
              <a:rPr lang="ru-RU" sz="1800" b="1" i="1" dirty="0" err="1" smtClean="0">
                <a:solidFill>
                  <a:srgbClr val="0B0016"/>
                </a:solidFill>
                <a:latin typeface="Times New Roman" charset="0"/>
                <a:cs typeface="Times New Roman" charset="0"/>
              </a:rPr>
              <a:t>сенсомоторики</a:t>
            </a:r>
            <a:r>
              <a:rPr lang="ru-RU" sz="1800" b="1" i="1" dirty="0" smtClean="0">
                <a:solidFill>
                  <a:srgbClr val="0B0016"/>
                </a:solidFill>
                <a:latin typeface="Times New Roman" charset="0"/>
                <a:cs typeface="Times New Roman" charset="0"/>
              </a:rPr>
              <a:t> подходим к упражнениям в развитии речи, корригируем и расширяем активный словарный запас, побуждаем и поддерживаем интерес к саморазвитию. </a:t>
            </a:r>
            <a:r>
              <a:rPr lang="ru-RU" sz="1800" b="1" i="1" dirty="0" smtClean="0">
                <a:solidFill>
                  <a:srgbClr val="0B0016"/>
                </a:solidFill>
                <a:latin typeface="Arial" charset="0"/>
                <a:cs typeface="Arial" charset="0"/>
              </a:rPr>
              <a:t/>
            </a:r>
            <a:br>
              <a:rPr lang="ru-RU" sz="1800" b="1" i="1" dirty="0" smtClean="0">
                <a:solidFill>
                  <a:srgbClr val="0B0016"/>
                </a:solidFill>
                <a:latin typeface="Arial" charset="0"/>
                <a:cs typeface="Arial" charset="0"/>
              </a:rPr>
            </a:br>
            <a:r>
              <a:rPr lang="ru-RU" sz="1800" b="1" i="1" dirty="0" smtClean="0">
                <a:solidFill>
                  <a:srgbClr val="0B0016"/>
                </a:solidFill>
                <a:latin typeface="Times New Roman" charset="0"/>
                <a:cs typeface="Times New Roman" charset="0"/>
              </a:rPr>
              <a:t>Приведем описание предметов, организующих развивающее пространство.</a:t>
            </a:r>
            <a:r>
              <a:rPr lang="ru-RU" sz="1800" b="1" i="1" dirty="0" smtClean="0">
                <a:solidFill>
                  <a:srgbClr val="0B0016"/>
                </a:solidFill>
                <a:latin typeface="Arial" charset="0"/>
              </a:rPr>
              <a:t>.</a:t>
            </a:r>
            <a:endParaRPr lang="ru-RU" sz="1800" b="1" i="1" dirty="0" smtClean="0">
              <a:solidFill>
                <a:srgbClr val="0B0016"/>
              </a:solidFill>
              <a:effectLst>
                <a:outerShdw blurRad="38100" dist="38100" dir="2700000" algn="tl">
                  <a:srgbClr val="000000"/>
                </a:outerShdw>
              </a:effectLst>
              <a:latin typeface="Arial" charset="0"/>
            </a:endParaRPr>
          </a:p>
        </p:txBody>
      </p:sp>
    </p:spTree>
  </p:cSld>
  <p:clrMapOvr>
    <a:masterClrMapping/>
  </p:clrMapOvr>
  <p:transition advClick="0" advTm="50000">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prstTxWarp prst="textDeflateTop">
              <a:avLst>
                <a:gd name="adj" fmla="val 0"/>
              </a:avLst>
            </a:prstTxWarp>
            <a:normAutofit/>
          </a:bodyPr>
          <a:lstStyle/>
          <a:p>
            <a:pPr fontAlgn="auto">
              <a:spcAft>
                <a:spcPts val="0"/>
              </a:spcAft>
              <a:defRPr/>
            </a:pPr>
            <a:r>
              <a:rPr lang="ru-RU" b="1" dirty="0" smtClean="0">
                <a:ln w="12700">
                  <a:solidFill>
                    <a:schemeClr val="tx2">
                      <a:satMod val="155000"/>
                    </a:schemeClr>
                  </a:solidFill>
                  <a:prstDash val="solid"/>
                </a:ln>
                <a:blipFill>
                  <a:blip r:embed="rId2"/>
                  <a:tile tx="0" ty="0" sx="100000" sy="100000" flip="none" algn="tl"/>
                </a:blipFill>
                <a:effectLst>
                  <a:outerShdw blurRad="41275" dist="20320" dir="1800000" algn="tl" rotWithShape="0">
                    <a:srgbClr val="000000">
                      <a:alpha val="40000"/>
                    </a:srgbClr>
                  </a:outerShdw>
                </a:effectLst>
                <a:cs typeface="Times New Roman" charset="0"/>
              </a:rPr>
              <a:t>Сенсомоторная тропинка</a:t>
            </a:r>
            <a:endParaRPr lang="ru-RU" b="1" dirty="0">
              <a:ln w="12700">
                <a:solidFill>
                  <a:schemeClr val="tx2">
                    <a:satMod val="155000"/>
                  </a:schemeClr>
                </a:solidFill>
                <a:prstDash val="solid"/>
              </a:ln>
              <a:blipFill>
                <a:blip r:embed="rId2"/>
                <a:tile tx="0" ty="0" sx="100000" sy="100000" flip="none" algn="tl"/>
              </a:blip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457200" y="2000250"/>
            <a:ext cx="8229600" cy="4324350"/>
          </a:xfrm>
        </p:spPr>
        <p:txBody>
          <a:bodyPr>
            <a:normAutofit/>
          </a:bodyPr>
          <a:lstStyle/>
          <a:p>
            <a:pPr>
              <a:lnSpc>
                <a:spcPct val="80000"/>
              </a:lnSpc>
              <a:buFont typeface="Wingdings 2" pitchFamily="18" charset="2"/>
              <a:buNone/>
            </a:pPr>
            <a:r>
              <a:rPr lang="ru-RU" sz="2000" dirty="0" smtClean="0"/>
              <a:t> </a:t>
            </a:r>
          </a:p>
          <a:p>
            <a:pPr>
              <a:lnSpc>
                <a:spcPct val="80000"/>
              </a:lnSpc>
              <a:buFont typeface="Wingdings 2" pitchFamily="18" charset="2"/>
              <a:buNone/>
            </a:pPr>
            <a:r>
              <a:rPr lang="ru-RU" sz="2000" dirty="0" smtClean="0"/>
              <a:t> </a:t>
            </a:r>
            <a:endParaRPr lang="ru-RU" sz="2000" b="1" i="1" dirty="0" smtClean="0">
              <a:solidFill>
                <a:srgbClr val="0B0016"/>
              </a:solidFill>
            </a:endParaRPr>
          </a:p>
          <a:p>
            <a:pPr>
              <a:lnSpc>
                <a:spcPct val="80000"/>
              </a:lnSpc>
            </a:pPr>
            <a:r>
              <a:rPr lang="ru-RU" sz="2000" b="1" i="1" dirty="0" smtClean="0">
                <a:solidFill>
                  <a:srgbClr val="0B0016"/>
                </a:solidFill>
              </a:rPr>
              <a:t>Материал:</a:t>
            </a:r>
          </a:p>
          <a:p>
            <a:pPr>
              <a:lnSpc>
                <a:spcPct val="80000"/>
              </a:lnSpc>
            </a:pPr>
            <a:r>
              <a:rPr lang="ru-RU" sz="2000" b="1" i="1" dirty="0" smtClean="0">
                <a:solidFill>
                  <a:srgbClr val="0B0016"/>
                </a:solidFill>
              </a:rPr>
              <a:t>Вырезанная из картона тропинка, на которую наклеены разные по качеству,  форме,  размеру предметы: крупы (рис, гречка, фасоль), пробки от пластмассовых бутылок, кусочки бархатной бумаги и натурального меха.</a:t>
            </a:r>
          </a:p>
          <a:p>
            <a:pPr>
              <a:lnSpc>
                <a:spcPct val="80000"/>
              </a:lnSpc>
            </a:pPr>
            <a:r>
              <a:rPr lang="ru-RU" sz="2000" b="1" i="1" dirty="0" smtClean="0">
                <a:solidFill>
                  <a:srgbClr val="0B0016"/>
                </a:solidFill>
              </a:rPr>
              <a:t>Назначение:</a:t>
            </a:r>
          </a:p>
          <a:p>
            <a:pPr>
              <a:lnSpc>
                <a:spcPct val="80000"/>
              </a:lnSpc>
            </a:pPr>
            <a:r>
              <a:rPr lang="ru-RU" sz="2000" b="1" i="1" dirty="0" smtClean="0">
                <a:solidFill>
                  <a:srgbClr val="0B0016"/>
                </a:solidFill>
              </a:rPr>
              <a:t>Работает на спонтанное восприятие интеллектуальных понятий: </a:t>
            </a:r>
            <a:r>
              <a:rPr lang="ru-RU" sz="2000" b="1" i="1" dirty="0" err="1" smtClean="0">
                <a:solidFill>
                  <a:srgbClr val="0B0016"/>
                </a:solidFill>
              </a:rPr>
              <a:t>гладкий-шершавый</a:t>
            </a:r>
            <a:r>
              <a:rPr lang="ru-RU" sz="2000" b="1" i="1" dirty="0" smtClean="0">
                <a:solidFill>
                  <a:srgbClr val="0B0016"/>
                </a:solidFill>
              </a:rPr>
              <a:t>, </a:t>
            </a:r>
            <a:r>
              <a:rPr lang="ru-RU" sz="2000" b="1" i="1" dirty="0" err="1" smtClean="0">
                <a:solidFill>
                  <a:srgbClr val="0B0016"/>
                </a:solidFill>
              </a:rPr>
              <a:t>колючий-мягкий</a:t>
            </a:r>
            <a:r>
              <a:rPr lang="ru-RU" sz="2000" b="1" i="1" dirty="0" smtClean="0">
                <a:solidFill>
                  <a:srgbClr val="0B0016"/>
                </a:solidFill>
              </a:rPr>
              <a:t>, </a:t>
            </a:r>
            <a:r>
              <a:rPr lang="ru-RU" sz="2000" b="1" i="1" dirty="0" err="1" smtClean="0">
                <a:solidFill>
                  <a:srgbClr val="0B0016"/>
                </a:solidFill>
              </a:rPr>
              <a:t>ровный-бугорчатый</a:t>
            </a:r>
            <a:r>
              <a:rPr lang="ru-RU" sz="2000" b="1" i="1" dirty="0" smtClean="0">
                <a:solidFill>
                  <a:srgbClr val="0B0016"/>
                </a:solidFill>
              </a:rPr>
              <a:t>. Ребенок фиксирует контраст, распределяет по парам, дифференцирует, различает, т. е. производит сложную работу </a:t>
            </a:r>
            <a:r>
              <a:rPr lang="ru-RU" sz="2000" b="1" i="1" dirty="0" err="1" smtClean="0">
                <a:solidFill>
                  <a:srgbClr val="0B0016"/>
                </a:solidFill>
              </a:rPr>
              <a:t>интеллекта-анализ</a:t>
            </a:r>
            <a:r>
              <a:rPr lang="ru-RU" sz="2000" b="1" i="1" dirty="0" smtClean="0">
                <a:solidFill>
                  <a:srgbClr val="0B0016"/>
                </a:solidFill>
              </a:rPr>
              <a:t> и синтез.</a:t>
            </a:r>
          </a:p>
          <a:p>
            <a:pPr>
              <a:lnSpc>
                <a:spcPct val="80000"/>
              </a:lnSpc>
            </a:pPr>
            <a:endParaRPr lang="ru-RU" sz="2000" i="1" dirty="0" smtClean="0">
              <a:solidFill>
                <a:srgbClr val="0B0016"/>
              </a:solidFill>
            </a:endParaRPr>
          </a:p>
        </p:txBody>
      </p:sp>
    </p:spTree>
  </p:cSld>
  <p:clrMapOvr>
    <a:masterClrMapping/>
  </p:clrMapOvr>
  <p:transition spd="slow" advClick="0" advTm="25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additive="base">
                                        <p:cTn id="6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endParaRPr lang="ru-RU" smtClean="0"/>
          </a:p>
        </p:txBody>
      </p:sp>
      <p:pic>
        <p:nvPicPr>
          <p:cNvPr id="7171" name="Содержимое 3" descr="PIC_1268.JPG"/>
          <p:cNvPicPr>
            <a:picLocks noGrp="1" noChangeAspect="1"/>
          </p:cNvPicPr>
          <p:nvPr>
            <p:ph idx="1"/>
          </p:nvPr>
        </p:nvPicPr>
        <p:blipFill>
          <a:blip r:embed="rId2" cstate="email"/>
          <a:srcRect/>
          <a:stretch>
            <a:fillRect/>
          </a:stretch>
        </p:blipFill>
        <p:spPr>
          <a:xfrm>
            <a:off x="0" y="0"/>
            <a:ext cx="9144000" cy="6858000"/>
          </a:xfrm>
        </p:spPr>
      </p:pic>
    </p:spTree>
  </p:cSld>
  <p:clrMapOvr>
    <a:masterClrMapping/>
  </p:clrMapOvr>
  <p:transition spd="slow" advClick="0" advTm="6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prstTxWarp prst="textCurveDown">
              <a:avLst/>
            </a:prstTxWarp>
            <a:normAutofit/>
          </a:bodyPr>
          <a:lstStyle/>
          <a:p>
            <a:pPr algn="ctr" fontAlgn="auto">
              <a:spcAft>
                <a:spcPts val="0"/>
              </a:spcAft>
              <a:defRPr/>
            </a:pPr>
            <a:r>
              <a:rPr lang="ru-RU" b="1" dirty="0" smtClean="0">
                <a:solidFill>
                  <a:srgbClr val="FFFF00"/>
                </a:solidFill>
                <a:cs typeface="Times New Roman" charset="0"/>
              </a:rPr>
              <a:t>Д</a:t>
            </a:r>
            <a:r>
              <a:rPr lang="ru-RU" b="1" dirty="0" smtClean="0">
                <a:solidFill>
                  <a:srgbClr val="66FF33"/>
                </a:solidFill>
                <a:cs typeface="Times New Roman" charset="0"/>
              </a:rPr>
              <a:t>е</a:t>
            </a:r>
            <a:r>
              <a:rPr lang="ru-RU" b="1" dirty="0" smtClean="0">
                <a:solidFill>
                  <a:srgbClr val="00B0F0"/>
                </a:solidFill>
                <a:cs typeface="Times New Roman" charset="0"/>
              </a:rPr>
              <a:t>т</a:t>
            </a:r>
            <a:r>
              <a:rPr lang="ru-RU" b="1" dirty="0" smtClean="0">
                <a:solidFill>
                  <a:srgbClr val="FF0000"/>
                </a:solidFill>
                <a:cs typeface="Times New Roman" charset="0"/>
              </a:rPr>
              <a:t>с</a:t>
            </a:r>
            <a:r>
              <a:rPr lang="ru-RU" b="1" dirty="0" smtClean="0">
                <a:solidFill>
                  <a:srgbClr val="06000C"/>
                </a:solidFill>
                <a:cs typeface="Times New Roman" charset="0"/>
              </a:rPr>
              <a:t>к</a:t>
            </a:r>
            <a:r>
              <a:rPr lang="ru-RU" b="1" dirty="0" smtClean="0">
                <a:solidFill>
                  <a:srgbClr val="002060"/>
                </a:solidFill>
                <a:cs typeface="Times New Roman" charset="0"/>
              </a:rPr>
              <a:t>а</a:t>
            </a:r>
            <a:r>
              <a:rPr lang="ru-RU" b="1" dirty="0" smtClean="0">
                <a:solidFill>
                  <a:srgbClr val="FFFF00"/>
                </a:solidFill>
                <a:cs typeface="Times New Roman" charset="0"/>
              </a:rPr>
              <a:t>я </a:t>
            </a:r>
            <a:r>
              <a:rPr lang="ru-RU" b="1" dirty="0" smtClean="0">
                <a:solidFill>
                  <a:srgbClr val="0000FF"/>
                </a:solidFill>
                <a:cs typeface="Times New Roman" charset="0"/>
              </a:rPr>
              <a:t>п</a:t>
            </a:r>
            <a:r>
              <a:rPr lang="ru-RU" b="1" dirty="0" smtClean="0">
                <a:solidFill>
                  <a:srgbClr val="009900"/>
                </a:solidFill>
                <a:cs typeface="Times New Roman" charset="0"/>
              </a:rPr>
              <a:t>л</a:t>
            </a:r>
            <a:r>
              <a:rPr lang="ru-RU" b="1" dirty="0" smtClean="0">
                <a:solidFill>
                  <a:srgbClr val="FF33CC"/>
                </a:solidFill>
                <a:cs typeface="Times New Roman" charset="0"/>
              </a:rPr>
              <a:t>о</a:t>
            </a:r>
            <a:r>
              <a:rPr lang="ru-RU" b="1" dirty="0" smtClean="0">
                <a:solidFill>
                  <a:srgbClr val="FF0000"/>
                </a:solidFill>
                <a:cs typeface="Times New Roman" charset="0"/>
              </a:rPr>
              <a:t>щ</a:t>
            </a:r>
            <a:r>
              <a:rPr lang="ru-RU" b="1" dirty="0" smtClean="0">
                <a:solidFill>
                  <a:srgbClr val="FFFF00"/>
                </a:solidFill>
                <a:cs typeface="Times New Roman" charset="0"/>
              </a:rPr>
              <a:t>а</a:t>
            </a:r>
            <a:r>
              <a:rPr lang="ru-RU" b="1" dirty="0" smtClean="0">
                <a:solidFill>
                  <a:srgbClr val="06000C"/>
                </a:solidFill>
                <a:cs typeface="Times New Roman" charset="0"/>
              </a:rPr>
              <a:t>д</a:t>
            </a:r>
            <a:r>
              <a:rPr lang="ru-RU" b="1" dirty="0" smtClean="0">
                <a:solidFill>
                  <a:srgbClr val="002060"/>
                </a:solidFill>
                <a:cs typeface="Times New Roman" charset="0"/>
              </a:rPr>
              <a:t>к</a:t>
            </a:r>
            <a:r>
              <a:rPr lang="ru-RU" b="1" dirty="0" smtClean="0">
                <a:solidFill>
                  <a:srgbClr val="FFFF00"/>
                </a:solidFill>
                <a:cs typeface="Times New Roman" charset="0"/>
              </a:rPr>
              <a:t>а</a:t>
            </a:r>
            <a:r>
              <a:rPr lang="ru-RU" b="1" dirty="0" smtClean="0">
                <a:solidFill>
                  <a:srgbClr val="FFFF00"/>
                </a:solidFill>
              </a:rPr>
              <a:t>.</a:t>
            </a:r>
            <a:endParaRPr lang="ru-RU" dirty="0">
              <a:solidFill>
                <a:srgbClr val="FFFF00"/>
              </a:solidFill>
            </a:endParaRPr>
          </a:p>
        </p:txBody>
      </p:sp>
      <p:sp>
        <p:nvSpPr>
          <p:cNvPr id="3" name="Содержимое 2"/>
          <p:cNvSpPr>
            <a:spLocks noGrp="1"/>
          </p:cNvSpPr>
          <p:nvPr>
            <p:ph idx="1"/>
          </p:nvPr>
        </p:nvSpPr>
        <p:spPr/>
        <p:txBody>
          <a:bodyPr>
            <a:normAutofit fontScale="77500" lnSpcReduction="20000"/>
          </a:bodyPr>
          <a:lstStyle/>
          <a:p>
            <a:pPr marL="274320" indent="-274320" fontAlgn="auto">
              <a:spcAft>
                <a:spcPts val="0"/>
              </a:spcAft>
              <a:buClr>
                <a:schemeClr val="accent3"/>
              </a:buClr>
              <a:buFont typeface="Wingdings 2"/>
              <a:buChar char=""/>
              <a:defRPr/>
            </a:pPr>
            <a:r>
              <a:rPr lang="ru-RU" b="1" dirty="0" smtClean="0">
                <a:solidFill>
                  <a:srgbClr val="0B0016"/>
                </a:solidFill>
              </a:rPr>
              <a:t>Материал:</a:t>
            </a:r>
          </a:p>
          <a:p>
            <a:pPr marL="274320" indent="-274320" fontAlgn="auto">
              <a:spcAft>
                <a:spcPts val="0"/>
              </a:spcAft>
              <a:buClr>
                <a:schemeClr val="accent3"/>
              </a:buClr>
              <a:buFont typeface="Wingdings 2"/>
              <a:buChar char=""/>
              <a:defRPr/>
            </a:pPr>
            <a:r>
              <a:rPr lang="ru-RU" b="1" dirty="0" smtClean="0">
                <a:solidFill>
                  <a:srgbClr val="06000C"/>
                </a:solidFill>
              </a:rPr>
              <a:t>Детская площадка представляет собой деревянные дощечки, со вкладывающимися во внутрь геометрическими фигурами, которые вставляются точно по форме и размеру. Лото» Маленькие модники», где ребятам предлагается подобрать одежду для мальчика и девочки в соответствие со временем года и погодными условиями.</a:t>
            </a:r>
          </a:p>
          <a:p>
            <a:pPr marL="274320" indent="-274320" fontAlgn="auto">
              <a:spcAft>
                <a:spcPts val="0"/>
              </a:spcAft>
              <a:buClr>
                <a:schemeClr val="accent3"/>
              </a:buClr>
              <a:buFont typeface="Wingdings 2"/>
              <a:buChar char=""/>
              <a:defRPr/>
            </a:pPr>
            <a:r>
              <a:rPr lang="ru-RU" b="1" dirty="0" smtClean="0">
                <a:solidFill>
                  <a:srgbClr val="06000C"/>
                </a:solidFill>
              </a:rPr>
              <a:t>Деревянный забор с набитыми гвоздиками и шнуровкой.</a:t>
            </a:r>
          </a:p>
          <a:p>
            <a:pPr marL="274320" indent="-274320" fontAlgn="auto">
              <a:spcAft>
                <a:spcPts val="0"/>
              </a:spcAft>
              <a:buClr>
                <a:schemeClr val="accent3"/>
              </a:buClr>
              <a:buFont typeface="Wingdings 2"/>
              <a:buChar char=""/>
              <a:defRPr/>
            </a:pPr>
            <a:r>
              <a:rPr lang="ru-RU" b="1" dirty="0" smtClean="0">
                <a:solidFill>
                  <a:srgbClr val="06000C"/>
                </a:solidFill>
              </a:rPr>
              <a:t>Назначение:</a:t>
            </a:r>
          </a:p>
          <a:p>
            <a:pPr marL="274320" indent="-274320" fontAlgn="auto">
              <a:spcAft>
                <a:spcPts val="0"/>
              </a:spcAft>
              <a:buClr>
                <a:schemeClr val="accent3"/>
              </a:buClr>
              <a:buFont typeface="Wingdings 2"/>
              <a:buChar char=""/>
              <a:defRPr/>
            </a:pPr>
            <a:r>
              <a:rPr lang="ru-RU" b="1" dirty="0" smtClean="0">
                <a:solidFill>
                  <a:srgbClr val="06000C"/>
                </a:solidFill>
              </a:rPr>
              <a:t>В ходе работы развиваются представления о величине </a:t>
            </a:r>
          </a:p>
          <a:p>
            <a:pPr marL="274320" indent="-274320" fontAlgn="auto">
              <a:spcAft>
                <a:spcPts val="0"/>
              </a:spcAft>
              <a:buClr>
                <a:schemeClr val="accent3"/>
              </a:buClr>
              <a:buFont typeface="Wingdings 2"/>
              <a:buChar char=""/>
              <a:defRPr/>
            </a:pPr>
            <a:r>
              <a:rPr lang="ru-RU" b="1" dirty="0" smtClean="0">
                <a:solidFill>
                  <a:srgbClr val="06000C"/>
                </a:solidFill>
              </a:rPr>
              <a:t>(размере), воспитанники учатся различать понятия «большой», «маленький», «одинаковый». Совершенствуются умения сравнивать одинаковые по форме и разные по величине зрительно воспринимаемые объекты. </a:t>
            </a:r>
          </a:p>
          <a:p>
            <a:pPr marL="274320" indent="-274320" fontAlgn="auto">
              <a:spcAft>
                <a:spcPts val="0"/>
              </a:spcAft>
              <a:buClr>
                <a:schemeClr val="accent3"/>
              </a:buClr>
              <a:buFont typeface="Wingdings 2"/>
              <a:buChar char=""/>
              <a:defRPr/>
            </a:pPr>
            <a:endParaRPr lang="ru-RU" dirty="0"/>
          </a:p>
        </p:txBody>
      </p:sp>
    </p:spTree>
  </p:cSld>
  <p:clrMapOvr>
    <a:masterClrMapping/>
  </p:clrMapOvr>
  <p:transition spd="slow" advClick="0" advTm="34000">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endParaRPr lang="ru-RU" smtClean="0"/>
          </a:p>
        </p:txBody>
      </p:sp>
      <p:pic>
        <p:nvPicPr>
          <p:cNvPr id="4" name="Содержимое 3" descr="рто.jpg"/>
          <p:cNvPicPr>
            <a:picLocks noGrp="1" noChangeAspect="1"/>
          </p:cNvPicPr>
          <p:nvPr>
            <p:ph idx="1"/>
          </p:nvPr>
        </p:nvPicPr>
        <p:blipFill>
          <a:blip r:embed="rId2" cstate="email"/>
          <a:stretch>
            <a:fillRect/>
          </a:stretch>
        </p:blipFill>
        <p:spPr>
          <a:xfrm>
            <a:off x="4498730" y="142852"/>
            <a:ext cx="4430987" cy="2928958"/>
          </a:xfrm>
          <a:effectLst>
            <a:softEdge rad="112500"/>
          </a:effectLst>
        </p:spPr>
      </p:pic>
      <p:pic>
        <p:nvPicPr>
          <p:cNvPr id="5" name="Рисунок 4" descr="PIC_1191.JPG"/>
          <p:cNvPicPr>
            <a:picLocks noChangeAspect="1"/>
          </p:cNvPicPr>
          <p:nvPr/>
        </p:nvPicPr>
        <p:blipFill>
          <a:blip r:embed="rId3" cstate="email"/>
          <a:stretch>
            <a:fillRect/>
          </a:stretch>
        </p:blipFill>
        <p:spPr>
          <a:xfrm>
            <a:off x="142844" y="3143248"/>
            <a:ext cx="4421222" cy="3429024"/>
          </a:xfrm>
          <a:prstGeom prst="rect">
            <a:avLst/>
          </a:prstGeom>
          <a:ln>
            <a:noFill/>
          </a:ln>
          <a:effectLst>
            <a:softEdge rad="112500"/>
          </a:effectLst>
        </p:spPr>
      </p:pic>
      <p:pic>
        <p:nvPicPr>
          <p:cNvPr id="6" name="Рисунок 5" descr="PIC_1195.JPG"/>
          <p:cNvPicPr>
            <a:picLocks noChangeAspect="1"/>
          </p:cNvPicPr>
          <p:nvPr/>
        </p:nvPicPr>
        <p:blipFill>
          <a:blip r:embed="rId4" cstate="email"/>
          <a:stretch>
            <a:fillRect/>
          </a:stretch>
        </p:blipFill>
        <p:spPr>
          <a:xfrm>
            <a:off x="142844" y="142852"/>
            <a:ext cx="4214842" cy="2786082"/>
          </a:xfrm>
          <a:prstGeom prst="rect">
            <a:avLst/>
          </a:prstGeom>
          <a:ln>
            <a:noFill/>
          </a:ln>
          <a:effectLst>
            <a:softEdge rad="112500"/>
          </a:effectLst>
        </p:spPr>
      </p:pic>
      <p:pic>
        <p:nvPicPr>
          <p:cNvPr id="7" name="Рисунок 6" descr="PIC_1214.JPG"/>
          <p:cNvPicPr>
            <a:picLocks noChangeAspect="1"/>
          </p:cNvPicPr>
          <p:nvPr/>
        </p:nvPicPr>
        <p:blipFill>
          <a:blip r:embed="rId5" cstate="email"/>
          <a:stretch>
            <a:fillRect/>
          </a:stretch>
        </p:blipFill>
        <p:spPr>
          <a:xfrm>
            <a:off x="4786314" y="3214686"/>
            <a:ext cx="4143404" cy="3357586"/>
          </a:xfrm>
          <a:prstGeom prst="rect">
            <a:avLst/>
          </a:prstGeom>
          <a:ln>
            <a:noFill/>
          </a:ln>
          <a:effectLst>
            <a:softEdge rad="112500"/>
          </a:effectLst>
        </p:spPr>
      </p:pic>
    </p:spTree>
  </p:cSld>
  <p:clrMapOvr>
    <a:masterClrMapping/>
  </p:clrMapOvr>
  <p:transition spd="slow" advClick="0" advTm="9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mtClean="0">
                <a:solidFill>
                  <a:schemeClr val="accent1">
                    <a:lumMod val="50000"/>
                  </a:schemeClr>
                </a:solidFill>
                <a:effectLst>
                  <a:outerShdw blurRad="50800" dist="38100" algn="tr" rotWithShape="0">
                    <a:prstClr val="black">
                      <a:alpha val="40000"/>
                    </a:prstClr>
                  </a:outerShdw>
                </a:effectLst>
              </a:rPr>
              <a:t>Эмоциональный тренажер  </a:t>
            </a:r>
            <a:r>
              <a:rPr lang="ru-RU" smtClean="0">
                <a:effectLst>
                  <a:outerShdw blurRad="50800" dist="38100" algn="tr" rotWithShape="0">
                    <a:prstClr val="black">
                      <a:alpha val="40000"/>
                    </a:prstClr>
                  </a:outerShdw>
                </a:effectLst>
              </a:rPr>
              <a:t/>
            </a:r>
            <a:br>
              <a:rPr lang="ru-RU" smtClean="0">
                <a:effectLst>
                  <a:outerShdw blurRad="50800" dist="38100" algn="tr" rotWithShape="0">
                    <a:prstClr val="black">
                      <a:alpha val="40000"/>
                    </a:prstClr>
                  </a:outerShdw>
                </a:effectLst>
              </a:rPr>
            </a:br>
            <a:endParaRPr lang="ru-RU"/>
          </a:p>
        </p:txBody>
      </p:sp>
      <p:sp>
        <p:nvSpPr>
          <p:cNvPr id="3" name="Текст 2"/>
          <p:cNvSpPr>
            <a:spLocks noGrp="1"/>
          </p:cNvSpPr>
          <p:nvPr>
            <p:ph type="body" idx="1"/>
          </p:nvPr>
        </p:nvSpPr>
        <p:spPr>
          <a:xfrm>
            <a:off x="428625" y="2714625"/>
            <a:ext cx="7802563" cy="1509713"/>
          </a:xfrm>
        </p:spPr>
        <p:txBody>
          <a:bodyPr>
            <a:normAutofit fontScale="25000" lnSpcReduction="20000"/>
          </a:bodyPr>
          <a:lstStyle/>
          <a:p>
            <a:pPr fontAlgn="auto">
              <a:spcAft>
                <a:spcPts val="0"/>
              </a:spcAft>
              <a:buClr>
                <a:schemeClr val="accent3"/>
              </a:buClr>
              <a:buFont typeface="Wingdings 2"/>
              <a:buNone/>
              <a:defRPr/>
            </a:pPr>
            <a:r>
              <a:rPr lang="ru-RU" b="1" dirty="0" smtClean="0">
                <a:effectLst>
                  <a:outerShdw blurRad="50800" dist="38100" algn="tr" rotWithShape="0">
                    <a:prstClr val="black">
                      <a:alpha val="40000"/>
                    </a:prstClr>
                  </a:outerShdw>
                </a:effectLst>
              </a:rPr>
              <a:t> </a:t>
            </a:r>
            <a:endParaRPr lang="ru-RU" sz="5600" b="1" dirty="0" smtClean="0">
              <a:effectLst>
                <a:outerShdw blurRad="50800" dist="38100" algn="tr" rotWithShape="0">
                  <a:prstClr val="black">
                    <a:alpha val="40000"/>
                  </a:prstClr>
                </a:outerShdw>
              </a:effectLst>
            </a:endParaRPr>
          </a:p>
          <a:p>
            <a:pPr fontAlgn="auto">
              <a:spcAft>
                <a:spcPts val="0"/>
              </a:spcAft>
              <a:buClr>
                <a:schemeClr val="accent3"/>
              </a:buClr>
              <a:buFont typeface="Wingdings 2"/>
              <a:buNone/>
              <a:defRPr/>
            </a:pPr>
            <a:r>
              <a:rPr lang="ru-RU" sz="14400" b="1" dirty="0" smtClean="0">
                <a:solidFill>
                  <a:srgbClr val="C00000"/>
                </a:solidFill>
              </a:rPr>
              <a:t>Материал:</a:t>
            </a:r>
            <a:r>
              <a:rPr lang="ru-RU" sz="14400" dirty="0" smtClean="0">
                <a:solidFill>
                  <a:srgbClr val="C00000"/>
                </a:solidFill>
              </a:rPr>
              <a:t> </a:t>
            </a:r>
          </a:p>
          <a:p>
            <a:pPr fontAlgn="auto">
              <a:spcAft>
                <a:spcPts val="0"/>
              </a:spcAft>
              <a:buClr>
                <a:schemeClr val="accent3"/>
              </a:buClr>
              <a:buFont typeface="Wingdings 2"/>
              <a:buNone/>
              <a:defRPr/>
            </a:pPr>
            <a:r>
              <a:rPr lang="ru-RU" sz="6400" dirty="0" smtClean="0">
                <a:solidFill>
                  <a:srgbClr val="06000C"/>
                </a:solidFill>
              </a:rPr>
              <a:t>  Сшитые из бросового материала игрушки, которые ребенок одевает на руку и разыгрывает ситуацию, предложенную взрослым или собственную.</a:t>
            </a:r>
          </a:p>
          <a:p>
            <a:pPr fontAlgn="auto">
              <a:spcAft>
                <a:spcPts val="0"/>
              </a:spcAft>
              <a:buClr>
                <a:schemeClr val="accent3"/>
              </a:buClr>
              <a:buFont typeface="Wingdings 2"/>
              <a:buNone/>
              <a:defRPr/>
            </a:pPr>
            <a:r>
              <a:rPr lang="ru-RU" sz="6400" dirty="0" smtClean="0">
                <a:solidFill>
                  <a:srgbClr val="06000C"/>
                </a:solidFill>
              </a:rPr>
              <a:t>Стулья с чехлами, на них крепятся на липучки гномики с разными эмоциями.</a:t>
            </a:r>
          </a:p>
          <a:p>
            <a:pPr fontAlgn="auto">
              <a:spcAft>
                <a:spcPts val="0"/>
              </a:spcAft>
              <a:buClr>
                <a:schemeClr val="accent3"/>
              </a:buClr>
              <a:buFont typeface="Wingdings 2"/>
              <a:buNone/>
              <a:defRPr/>
            </a:pPr>
            <a:r>
              <a:rPr lang="ru-RU" sz="6400" b="1" dirty="0" smtClean="0">
                <a:solidFill>
                  <a:srgbClr val="06000C"/>
                </a:solidFill>
              </a:rPr>
              <a:t>Дидактические карточки из « Азбуки настроения».</a:t>
            </a:r>
          </a:p>
          <a:p>
            <a:pPr fontAlgn="auto">
              <a:spcAft>
                <a:spcPts val="0"/>
              </a:spcAft>
              <a:buClr>
                <a:schemeClr val="accent3"/>
              </a:buClr>
              <a:buFont typeface="Wingdings 2"/>
              <a:buNone/>
              <a:defRPr/>
            </a:pPr>
            <a:endParaRPr lang="ru-RU" sz="6400" b="1" dirty="0" smtClean="0">
              <a:solidFill>
                <a:srgbClr val="06000C"/>
              </a:solidFill>
            </a:endParaRPr>
          </a:p>
          <a:p>
            <a:pPr fontAlgn="auto">
              <a:spcAft>
                <a:spcPts val="0"/>
              </a:spcAft>
              <a:buClr>
                <a:schemeClr val="accent3"/>
              </a:buClr>
              <a:buFont typeface="Wingdings 2"/>
              <a:buNone/>
              <a:defRPr/>
            </a:pPr>
            <a:r>
              <a:rPr lang="ru-RU" sz="14400" b="1" dirty="0" smtClean="0">
                <a:solidFill>
                  <a:srgbClr val="C00000"/>
                </a:solidFill>
              </a:rPr>
              <a:t>Назначение:</a:t>
            </a:r>
            <a:r>
              <a:rPr lang="ru-RU" sz="14400" dirty="0" smtClean="0">
                <a:solidFill>
                  <a:srgbClr val="C00000"/>
                </a:solidFill>
              </a:rPr>
              <a:t>   </a:t>
            </a:r>
          </a:p>
          <a:p>
            <a:pPr fontAlgn="auto">
              <a:spcAft>
                <a:spcPts val="0"/>
              </a:spcAft>
              <a:buClr>
                <a:schemeClr val="accent3"/>
              </a:buClr>
              <a:buFont typeface="Wingdings 2"/>
              <a:buNone/>
              <a:defRPr/>
            </a:pPr>
            <a:endParaRPr lang="ru-RU" sz="6400" dirty="0" smtClean="0">
              <a:solidFill>
                <a:srgbClr val="06000C"/>
              </a:solidFill>
            </a:endParaRPr>
          </a:p>
          <a:p>
            <a:pPr fontAlgn="auto">
              <a:spcAft>
                <a:spcPts val="0"/>
              </a:spcAft>
              <a:buClr>
                <a:schemeClr val="accent3"/>
              </a:buClr>
              <a:buFont typeface="Wingdings 2"/>
              <a:buNone/>
              <a:defRPr/>
            </a:pPr>
            <a:r>
              <a:rPr lang="ru-RU" sz="6400" dirty="0" smtClean="0">
                <a:solidFill>
                  <a:srgbClr val="06000C"/>
                </a:solidFill>
              </a:rPr>
              <a:t> Коррекция эмоциональных реакций способами воздействия на отношения ребенка к его деятельности и развитие адекватного эмоционального реагирования в быту. Упражнения, имеющие отношения к социальной жизни. Через многообразие возможностей языка, мимики, жестов ребенок преобразует образцы поведения в различных ситуациях.</a:t>
            </a:r>
          </a:p>
          <a:p>
            <a:pPr fontAlgn="auto">
              <a:spcAft>
                <a:spcPts val="0"/>
              </a:spcAft>
              <a:buClr>
                <a:schemeClr val="accent3"/>
              </a:buClr>
              <a:buFont typeface="Wingdings 2"/>
              <a:buNone/>
              <a:defRPr/>
            </a:pPr>
            <a:r>
              <a:rPr lang="ru-RU" sz="6400" dirty="0" smtClean="0">
                <a:solidFill>
                  <a:srgbClr val="06000C"/>
                </a:solidFill>
              </a:rPr>
              <a:t> </a:t>
            </a:r>
          </a:p>
          <a:p>
            <a:pPr fontAlgn="auto">
              <a:spcAft>
                <a:spcPts val="0"/>
              </a:spcAft>
              <a:buClr>
                <a:schemeClr val="accent3"/>
              </a:buClr>
              <a:buFont typeface="Wingdings 2"/>
              <a:buNone/>
              <a:defRPr/>
            </a:pPr>
            <a:r>
              <a:rPr lang="ru-RU" sz="5600" dirty="0" smtClean="0">
                <a:solidFill>
                  <a:srgbClr val="06000C"/>
                </a:solidFill>
              </a:rPr>
              <a:t> </a:t>
            </a:r>
          </a:p>
          <a:p>
            <a:pPr fontAlgn="auto">
              <a:spcAft>
                <a:spcPts val="0"/>
              </a:spcAft>
              <a:buClr>
                <a:schemeClr val="accent3"/>
              </a:buClr>
              <a:buFont typeface="Wingdings 2"/>
              <a:buNone/>
              <a:defRPr/>
            </a:pPr>
            <a:r>
              <a:rPr lang="ru-RU" b="1" dirty="0" smtClean="0"/>
              <a:t> </a:t>
            </a:r>
          </a:p>
          <a:p>
            <a:pPr fontAlgn="auto">
              <a:spcAft>
                <a:spcPts val="0"/>
              </a:spcAft>
              <a:buClr>
                <a:schemeClr val="accent3"/>
              </a:buClr>
              <a:buFont typeface="Wingdings 2"/>
              <a:buNone/>
              <a:defRPr/>
            </a:pPr>
            <a:endParaRPr lang="ru-RU" dirty="0"/>
          </a:p>
        </p:txBody>
      </p:sp>
    </p:spTree>
  </p:cSld>
  <p:clrMapOvr>
    <a:masterClrMapping/>
  </p:clrMapOvr>
  <p:transition spd="slow" advClick="0" advTm="29000">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3">
      <a:dk1>
        <a:srgbClr val="CA97FF"/>
      </a:dk1>
      <a:lt1>
        <a:srgbClr val="5C00BA"/>
      </a:lt1>
      <a:dk2>
        <a:srgbClr val="BA76FF"/>
      </a:dk2>
      <a:lt2>
        <a:srgbClr val="746425"/>
      </a:lt2>
      <a:accent1>
        <a:srgbClr val="6900D3"/>
      </a:accent1>
      <a:accent2>
        <a:srgbClr val="6E1E4E"/>
      </a:accent2>
      <a:accent3>
        <a:srgbClr val="BA76FF"/>
      </a:accent3>
      <a:accent4>
        <a:srgbClr val="300061"/>
      </a:accent4>
      <a:accent5>
        <a:srgbClr val="D25BA3"/>
      </a:accent5>
      <a:accent6>
        <a:srgbClr val="A379BB"/>
      </a:accent6>
      <a:hlink>
        <a:srgbClr val="F6DEEC"/>
      </a:hlink>
      <a:folHlink>
        <a:srgbClr val="6E1E4E"/>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429</TotalTime>
  <Words>417</Words>
  <Application>Microsoft Office PowerPoint</Application>
  <PresentationFormat>Экран (4:3)</PresentationFormat>
  <Paragraphs>85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Поток</vt:lpstr>
      <vt:lpstr>Слайд 1</vt:lpstr>
      <vt:lpstr>В гостях у ученого кота.</vt:lpstr>
      <vt:lpstr>Слайд 3</vt:lpstr>
      <vt:lpstr>В гостях у ученого кота.  Среда, с которой работает ребенок, представляет собой настенное съемное  многофункциональное панно. Материал расположен на уровне глаз ребенка, можно все потрогать руками. Каждый отдельный предмет рассчитан на определенную степень сложности, но все вместе они образуют единый сказочный сюжет « В гостях у ученого кота». В целом панно и упражнения к нему позволяют формировать сенсомоторную культуру ребенка с нарушением интеллекта. </vt:lpstr>
      <vt:lpstr>Сенсомоторная тропинка</vt:lpstr>
      <vt:lpstr>Слайд 6</vt:lpstr>
      <vt:lpstr>Детская площадка.</vt:lpstr>
      <vt:lpstr>Слайд 8</vt:lpstr>
      <vt:lpstr>Эмоциональный тренажер   </vt:lpstr>
      <vt:lpstr>Слайд 10</vt:lpstr>
      <vt:lpstr>Слайд 11</vt:lpstr>
      <vt:lpstr>Слайд 12</vt:lpstr>
      <vt:lpstr>Развитие социальных навыков</vt:lpstr>
      <vt:lpstr>Слайд 14</vt:lpstr>
      <vt:lpstr>Домик Макса </vt:lpstr>
      <vt:lpstr>Развитие временных представлений</vt:lpstr>
      <vt:lpstr>Развитие временных представлений</vt:lpstr>
      <vt:lpstr>Развитие временных представлений</vt:lpstr>
      <vt:lpstr>  Предметы для развития мелкой моторки и координации движений. Шнуровки, косички, лабиринты. </vt:lpstr>
      <vt:lpstr>Слайд 20</vt:lpstr>
      <vt:lpstr>Слайд 21</vt:lpstr>
      <vt:lpstr>Слайд 22</vt:lpstr>
      <vt:lpstr>Слайд 23</vt:lpstr>
      <vt:lpstr>Слайд 24</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Коррекционно-развивающая среда</dc:title>
  <dc:creator>User</dc:creator>
  <cp:lastModifiedBy>Admin</cp:lastModifiedBy>
  <cp:revision>48</cp:revision>
  <dcterms:created xsi:type="dcterms:W3CDTF">2010-04-14T11:23:03Z</dcterms:created>
  <dcterms:modified xsi:type="dcterms:W3CDTF">2013-02-17T17:26:42Z</dcterms:modified>
</cp:coreProperties>
</file>