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4" r:id="rId2"/>
    <p:sldId id="257" r:id="rId3"/>
    <p:sldId id="256" r:id="rId4"/>
    <p:sldId id="261" r:id="rId5"/>
    <p:sldId id="258" r:id="rId6"/>
    <p:sldId id="265" r:id="rId7"/>
    <p:sldId id="259" r:id="rId8"/>
    <p:sldId id="266" r:id="rId9"/>
    <p:sldId id="260" r:id="rId10"/>
    <p:sldId id="262" r:id="rId11"/>
    <p:sldId id="269" r:id="rId12"/>
    <p:sldId id="268" r:id="rId13"/>
    <p:sldId id="270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A962D"/>
    <a:srgbClr val="59B161"/>
    <a:srgbClr val="CF693B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0B8D7-0FEE-4918-8D3C-07727372563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30D5FF-A6EF-454F-9FCA-D7A5B828FF72}" type="pres">
      <dgm:prSet presAssocID="{CD90B8D7-0FEE-4918-8D3C-07727372563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15F39A7-4CC6-4FFE-B037-019671AAE7EA}" type="presOf" srcId="{CD90B8D7-0FEE-4918-8D3C-077273725636}" destId="{9930D5FF-A6EF-454F-9FCA-D7A5B828FF72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285860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bg2">
                    <a:lumMod val="75000"/>
                  </a:schemeClr>
                </a:solidFill>
              </a:rPr>
              <a:t>Оксиды, их классификация и свойства</a:t>
            </a:r>
            <a:endParaRPr lang="ru-RU" sz="80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285728"/>
            <a:ext cx="78632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bg2">
                    <a:lumMod val="75000"/>
                  </a:schemeClr>
                </a:solidFill>
              </a:rPr>
              <a:t>Химические свойства </a:t>
            </a:r>
          </a:p>
          <a:p>
            <a:pPr algn="ctr"/>
            <a:r>
              <a:rPr lang="ru-RU" sz="5400" b="1" i="1" dirty="0" smtClean="0">
                <a:solidFill>
                  <a:schemeClr val="bg2">
                    <a:lumMod val="75000"/>
                  </a:schemeClr>
                </a:solidFill>
              </a:rPr>
              <a:t>основных оксидов</a:t>
            </a:r>
            <a:endParaRPr lang="ru-RU" sz="5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285992"/>
            <a:ext cx="892971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</a:rPr>
              <a:t>Основный оксид + вода </a:t>
            </a: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→ щелочь</a:t>
            </a:r>
          </a:p>
          <a:p>
            <a:pPr marL="342900" indent="-342900" algn="ctr"/>
            <a:r>
              <a:rPr lang="ru-RU" dirty="0" smtClean="0">
                <a:latin typeface="Arial"/>
                <a:cs typeface="Arial"/>
              </a:rPr>
              <a:t>   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Na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lang="en-US" sz="4800" dirty="0" smtClean="0">
                <a:solidFill>
                  <a:schemeClr val="bg1"/>
                </a:solidFill>
                <a:latin typeface="Arial"/>
                <a:cs typeface="Arial"/>
              </a:rPr>
              <a:t> + 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H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lang="en-US" sz="4800" dirty="0" smtClean="0">
                <a:solidFill>
                  <a:schemeClr val="bg1"/>
                </a:solidFill>
                <a:latin typeface="Arial"/>
                <a:cs typeface="Arial"/>
              </a:rPr>
              <a:t>→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NaOH</a:t>
            </a:r>
            <a:endParaRPr lang="en-US" sz="6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/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2.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Основный оксид + кислотный оксид→ соль</a:t>
            </a:r>
          </a:p>
          <a:p>
            <a:pPr marL="342900" indent="-342900" algn="ctr"/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Na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lang="ru-RU" sz="4800" dirty="0" smtClean="0">
                <a:solidFill>
                  <a:schemeClr val="bg1"/>
                </a:solidFill>
                <a:latin typeface="Arial"/>
                <a:cs typeface="Arial"/>
              </a:rPr>
              <a:t> + 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SO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US" sz="4800" dirty="0" smtClean="0">
                <a:solidFill>
                  <a:schemeClr val="bg1"/>
                </a:solidFill>
                <a:latin typeface="Arial"/>
                <a:cs typeface="Arial"/>
              </a:rPr>
              <a:t>→ 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Na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SO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  <a:endParaRPr lang="ru-RU" sz="4800" dirty="0" smtClean="0">
              <a:latin typeface="Arial"/>
              <a:cs typeface="Arial"/>
            </a:endParaRPr>
          </a:p>
          <a:p>
            <a:pPr marL="342900" indent="-342900"/>
            <a:endParaRPr lang="ru-RU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bg2">
                    <a:lumMod val="75000"/>
                  </a:schemeClr>
                </a:solidFill>
              </a:rPr>
              <a:t>Химические свойства </a:t>
            </a:r>
          </a:p>
          <a:p>
            <a:pPr algn="ctr"/>
            <a:r>
              <a:rPr lang="ru-RU" sz="5400" b="1" i="1" dirty="0" smtClean="0">
                <a:solidFill>
                  <a:schemeClr val="bg2">
                    <a:lumMod val="75000"/>
                  </a:schemeClr>
                </a:solidFill>
              </a:rPr>
              <a:t>основных оксидов</a:t>
            </a:r>
          </a:p>
          <a:p>
            <a:pPr algn="ctr"/>
            <a:endParaRPr lang="ru-RU" sz="5400" b="1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Основный оксид + кислота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cs typeface="Arial" pitchFamily="34" charset="0"/>
              </a:rPr>
              <a:t>→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соль + вода</a:t>
            </a: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Na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lang="ru-RU" sz="4800" dirty="0" smtClean="0">
                <a:solidFill>
                  <a:schemeClr val="bg1"/>
                </a:solidFill>
                <a:latin typeface="Arial"/>
                <a:cs typeface="Arial"/>
              </a:rPr>
              <a:t> + </a:t>
            </a:r>
            <a:r>
              <a:rPr lang="ru-RU" sz="5400" dirty="0" smtClean="0">
                <a:solidFill>
                  <a:schemeClr val="bg1"/>
                </a:solidFill>
                <a:latin typeface="Arial"/>
                <a:cs typeface="Arial"/>
              </a:rPr>
              <a:t>Н</a:t>
            </a:r>
            <a:r>
              <a:rPr lang="ru-RU" sz="36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SO</a:t>
            </a:r>
            <a:r>
              <a:rPr lang="ru-RU" sz="2400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  <a:r>
              <a:rPr lang="en-US" sz="4800" dirty="0" smtClean="0">
                <a:solidFill>
                  <a:schemeClr val="bg1"/>
                </a:solidFill>
                <a:latin typeface="Arial"/>
                <a:cs typeface="Arial"/>
              </a:rPr>
              <a:t>→ 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Na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SO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  <a:r>
              <a:rPr lang="ru-RU" sz="24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4800" dirty="0" smtClean="0">
                <a:solidFill>
                  <a:schemeClr val="bg1"/>
                </a:solidFill>
                <a:latin typeface="Arial"/>
                <a:cs typeface="Arial"/>
              </a:rPr>
              <a:t>+</a:t>
            </a:r>
            <a:r>
              <a:rPr lang="ru-RU" sz="5400" dirty="0" smtClean="0">
                <a:solidFill>
                  <a:schemeClr val="bg1"/>
                </a:solidFill>
                <a:latin typeface="Arial"/>
                <a:cs typeface="Arial"/>
              </a:rPr>
              <a:t>Н</a:t>
            </a:r>
            <a:r>
              <a:rPr lang="ru-RU" sz="36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ru-RU" sz="5400" dirty="0" smtClean="0">
                <a:solidFill>
                  <a:schemeClr val="bg1"/>
                </a:solidFill>
                <a:latin typeface="Arial"/>
                <a:cs typeface="Arial"/>
              </a:rPr>
              <a:t>О</a:t>
            </a:r>
            <a:endParaRPr lang="ru-RU" sz="4800" dirty="0" smtClean="0">
              <a:latin typeface="Arial"/>
              <a:cs typeface="Arial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bg2">
                    <a:lumMod val="75000"/>
                  </a:schemeClr>
                </a:solidFill>
              </a:rPr>
              <a:t>Химические свойства </a:t>
            </a:r>
          </a:p>
          <a:p>
            <a:pPr algn="ctr"/>
            <a:r>
              <a:rPr lang="ru-RU" sz="5400" b="1" i="1" dirty="0" smtClean="0">
                <a:solidFill>
                  <a:schemeClr val="bg2">
                    <a:lumMod val="75000"/>
                  </a:schemeClr>
                </a:solidFill>
              </a:rPr>
              <a:t>кислотных оксидов</a:t>
            </a:r>
            <a:endParaRPr lang="ru-RU" sz="5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928802"/>
            <a:ext cx="90011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</a:rPr>
              <a:t>Кислотный оксид + вода </a:t>
            </a: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→ кислота</a:t>
            </a:r>
          </a:p>
          <a:p>
            <a:pPr marL="342900" indent="-342900" algn="ctr"/>
            <a:r>
              <a:rPr lang="ru-RU" sz="3200" dirty="0" smtClean="0">
                <a:latin typeface="Arial"/>
                <a:cs typeface="Arial"/>
              </a:rPr>
              <a:t>   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SO</a:t>
            </a:r>
            <a:r>
              <a:rPr lang="en-US" sz="3600" dirty="0" smtClean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 + H</a:t>
            </a:r>
            <a:r>
              <a:rPr lang="en-US" sz="36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O→ </a:t>
            </a:r>
            <a:r>
              <a:rPr lang="ru-RU" sz="5400" dirty="0" smtClean="0">
                <a:solidFill>
                  <a:schemeClr val="bg1"/>
                </a:solidFill>
                <a:latin typeface="Arial"/>
                <a:cs typeface="Arial"/>
              </a:rPr>
              <a:t>Н</a:t>
            </a:r>
            <a:r>
              <a:rPr lang="en-US" sz="36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SO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  <a:endParaRPr lang="en-US" sz="5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/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2.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Кислотный оксид + основный оксид→ соль</a:t>
            </a:r>
          </a:p>
          <a:p>
            <a:pPr marL="342900" indent="-342900" algn="ctr"/>
            <a:r>
              <a:rPr lang="ru-RU" sz="6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SO</a:t>
            </a:r>
            <a:r>
              <a:rPr lang="en-US" sz="3600" dirty="0" smtClean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ru-RU" sz="5400" dirty="0" smtClean="0">
                <a:solidFill>
                  <a:schemeClr val="bg1"/>
                </a:solidFill>
                <a:latin typeface="Arial"/>
                <a:cs typeface="Arial"/>
              </a:rPr>
              <a:t> + С</a:t>
            </a:r>
            <a:r>
              <a:rPr lang="en-US" sz="5400" dirty="0" err="1" smtClean="0">
                <a:solidFill>
                  <a:schemeClr val="bg1"/>
                </a:solidFill>
                <a:latin typeface="Arial"/>
                <a:cs typeface="Arial"/>
              </a:rPr>
              <a:t>aO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→ </a:t>
            </a:r>
            <a:r>
              <a:rPr lang="ru-RU" sz="5400" dirty="0" smtClean="0">
                <a:solidFill>
                  <a:schemeClr val="bg1"/>
                </a:solidFill>
                <a:latin typeface="Arial"/>
                <a:cs typeface="Arial"/>
              </a:rPr>
              <a:t>С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aSO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  <a:endParaRPr lang="ru-RU" sz="5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bg2">
                    <a:lumMod val="75000"/>
                  </a:schemeClr>
                </a:solidFill>
              </a:rPr>
              <a:t>Химические свойства </a:t>
            </a:r>
          </a:p>
          <a:p>
            <a:pPr algn="ctr"/>
            <a:r>
              <a:rPr lang="ru-RU" sz="5400" b="1" i="1" dirty="0" smtClean="0">
                <a:solidFill>
                  <a:schemeClr val="bg2">
                    <a:lumMod val="75000"/>
                  </a:schemeClr>
                </a:solidFill>
              </a:rPr>
              <a:t>кислотных оксидов</a:t>
            </a:r>
            <a:endParaRPr lang="ru-RU" sz="5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43182"/>
            <a:ext cx="9144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3. Кислотный оксид + основание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→ кислота</a:t>
            </a:r>
          </a:p>
          <a:p>
            <a:pPr marL="342900" indent="-342900">
              <a:buAutoNum type="arabicPeriod"/>
            </a:pPr>
            <a:endParaRPr lang="ru-RU" sz="3200" b="1" dirty="0" smtClean="0">
              <a:latin typeface="Arial"/>
              <a:cs typeface="Arial"/>
            </a:endParaRPr>
          </a:p>
          <a:p>
            <a:pPr marL="342900" indent="-342900"/>
            <a:r>
              <a:rPr lang="ru-RU" sz="2800" dirty="0" smtClean="0">
                <a:latin typeface="Arial"/>
                <a:cs typeface="Arial"/>
              </a:rPr>
              <a:t>   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SO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 + </a:t>
            </a:r>
            <a:r>
              <a:rPr lang="en-US" sz="5400" dirty="0" err="1" smtClean="0">
                <a:solidFill>
                  <a:schemeClr val="bg1"/>
                </a:solidFill>
                <a:latin typeface="Arial"/>
                <a:cs typeface="Arial"/>
              </a:rPr>
              <a:t>NaO</a:t>
            </a:r>
            <a:r>
              <a:rPr lang="ru-RU" sz="5400" dirty="0" smtClean="0">
                <a:solidFill>
                  <a:schemeClr val="bg1"/>
                </a:solidFill>
                <a:latin typeface="Arial"/>
                <a:cs typeface="Arial"/>
              </a:rPr>
              <a:t>Н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→Na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SO</a:t>
            </a:r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  <a:r>
              <a:rPr lang="ru-RU" sz="4000" dirty="0" smtClean="0">
                <a:solidFill>
                  <a:schemeClr val="bg1"/>
                </a:solidFill>
                <a:latin typeface="Arial"/>
                <a:cs typeface="Arial"/>
              </a:rPr>
              <a:t>+</a:t>
            </a:r>
            <a:r>
              <a:rPr lang="ru-RU" sz="4800" dirty="0" smtClean="0">
                <a:solidFill>
                  <a:schemeClr val="bg1"/>
                </a:solidFill>
                <a:latin typeface="Arial"/>
                <a:cs typeface="Arial"/>
              </a:rPr>
              <a:t>Н2О</a:t>
            </a:r>
            <a:endParaRPr lang="en-US" sz="60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7693"/>
            <a:ext cx="807249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</a:rPr>
              <a:t>Закончите уравнения химических реакций, дайте название веществам: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а</a:t>
            </a:r>
            <a:r>
              <a:rPr lang="en-US" sz="5400" dirty="0" smtClean="0">
                <a:solidFill>
                  <a:schemeClr val="bg1"/>
                </a:solidFill>
              </a:rPr>
              <a:t>) P + O</a:t>
            </a:r>
            <a:r>
              <a:rPr lang="en-US" sz="5400" baseline="-25000" dirty="0" smtClean="0">
                <a:solidFill>
                  <a:schemeClr val="bg1"/>
                </a:solidFill>
              </a:rPr>
              <a:t>2</a:t>
            </a:r>
            <a:r>
              <a:rPr lang="en-US" sz="5400" dirty="0" smtClean="0">
                <a:solidFill>
                  <a:schemeClr val="bg1"/>
                </a:solidFill>
              </a:rPr>
              <a:t> →</a:t>
            </a:r>
            <a:endParaRPr lang="ru-RU" sz="5400" dirty="0" smtClean="0">
              <a:solidFill>
                <a:schemeClr val="bg1"/>
              </a:solidFill>
            </a:endParaRPr>
          </a:p>
          <a:p>
            <a:r>
              <a:rPr lang="ru-RU" sz="5400" dirty="0" smtClean="0">
                <a:solidFill>
                  <a:schemeClr val="bg1"/>
                </a:solidFill>
              </a:rPr>
              <a:t>б</a:t>
            </a:r>
            <a:r>
              <a:rPr lang="en-US" sz="5400" dirty="0" smtClean="0">
                <a:solidFill>
                  <a:schemeClr val="bg1"/>
                </a:solidFill>
              </a:rPr>
              <a:t>) Al + O</a:t>
            </a:r>
            <a:r>
              <a:rPr lang="en-US" sz="5400" baseline="-25000" dirty="0" smtClean="0">
                <a:solidFill>
                  <a:schemeClr val="bg1"/>
                </a:solidFill>
              </a:rPr>
              <a:t>2</a:t>
            </a:r>
            <a:r>
              <a:rPr lang="en-US" sz="5400" dirty="0" smtClean="0">
                <a:solidFill>
                  <a:schemeClr val="bg1"/>
                </a:solidFill>
              </a:rPr>
              <a:t> →</a:t>
            </a:r>
            <a:endParaRPr lang="ru-RU" sz="5400" dirty="0" smtClean="0">
              <a:solidFill>
                <a:schemeClr val="bg1"/>
              </a:solidFill>
            </a:endParaRPr>
          </a:p>
          <a:p>
            <a:r>
              <a:rPr lang="ru-RU" sz="5400" dirty="0" smtClean="0">
                <a:solidFill>
                  <a:schemeClr val="bg1"/>
                </a:solidFill>
              </a:rPr>
              <a:t>в</a:t>
            </a:r>
            <a:r>
              <a:rPr lang="en-US" sz="5400" dirty="0" smtClean="0">
                <a:solidFill>
                  <a:schemeClr val="bg1"/>
                </a:solidFill>
              </a:rPr>
              <a:t>) H</a:t>
            </a:r>
            <a:r>
              <a:rPr lang="en-US" sz="5400" baseline="-25000" dirty="0" smtClean="0">
                <a:solidFill>
                  <a:schemeClr val="bg1"/>
                </a:solidFill>
              </a:rPr>
              <a:t>2</a:t>
            </a:r>
            <a:r>
              <a:rPr lang="en-US" sz="5400" dirty="0" smtClean="0">
                <a:solidFill>
                  <a:schemeClr val="bg1"/>
                </a:solidFill>
              </a:rPr>
              <a:t>SO</a:t>
            </a:r>
            <a:r>
              <a:rPr lang="en-US" sz="5400" baseline="-25000" dirty="0" smtClean="0">
                <a:solidFill>
                  <a:schemeClr val="bg1"/>
                </a:solidFill>
              </a:rPr>
              <a:t>4</a:t>
            </a:r>
            <a:r>
              <a:rPr lang="en-US" sz="5400" dirty="0" smtClean="0">
                <a:solidFill>
                  <a:schemeClr val="bg1"/>
                </a:solidFill>
              </a:rPr>
              <a:t> + Fe</a:t>
            </a:r>
            <a:r>
              <a:rPr lang="en-US" sz="5400" baseline="-25000" dirty="0" smtClean="0">
                <a:solidFill>
                  <a:schemeClr val="bg1"/>
                </a:solidFill>
              </a:rPr>
              <a:t>2</a:t>
            </a:r>
            <a:r>
              <a:rPr lang="en-US" sz="5400" dirty="0" smtClean="0">
                <a:solidFill>
                  <a:schemeClr val="bg1"/>
                </a:solidFill>
              </a:rPr>
              <a:t>O</a:t>
            </a:r>
            <a:r>
              <a:rPr lang="en-US" sz="5400" baseline="-25000" dirty="0" smtClean="0">
                <a:solidFill>
                  <a:schemeClr val="bg1"/>
                </a:solidFill>
              </a:rPr>
              <a:t>3</a:t>
            </a:r>
            <a:r>
              <a:rPr lang="en-US" sz="5400" dirty="0" smtClean="0">
                <a:solidFill>
                  <a:schemeClr val="bg1"/>
                </a:solidFill>
              </a:rPr>
              <a:t> →</a:t>
            </a:r>
            <a:endParaRPr lang="ru-RU" sz="5400" dirty="0" smtClean="0">
              <a:solidFill>
                <a:schemeClr val="bg1"/>
              </a:solidFill>
            </a:endParaRPr>
          </a:p>
          <a:p>
            <a:r>
              <a:rPr lang="ru-RU" sz="5400" dirty="0" smtClean="0">
                <a:solidFill>
                  <a:schemeClr val="bg1"/>
                </a:solidFill>
              </a:rPr>
              <a:t>г</a:t>
            </a:r>
            <a:r>
              <a:rPr lang="en-US" sz="5400" dirty="0" smtClean="0">
                <a:solidFill>
                  <a:schemeClr val="bg1"/>
                </a:solidFill>
              </a:rPr>
              <a:t>) </a:t>
            </a:r>
            <a:r>
              <a:rPr lang="en-US" sz="5400" dirty="0" err="1" smtClean="0">
                <a:solidFill>
                  <a:schemeClr val="bg1"/>
                </a:solidFill>
              </a:rPr>
              <a:t>BaO</a:t>
            </a:r>
            <a:r>
              <a:rPr lang="en-US" sz="5400" dirty="0" smtClean="0">
                <a:solidFill>
                  <a:schemeClr val="bg1"/>
                </a:solidFill>
              </a:rPr>
              <a:t> + </a:t>
            </a:r>
            <a:r>
              <a:rPr lang="en-US" sz="5400" dirty="0" err="1" smtClean="0">
                <a:solidFill>
                  <a:schemeClr val="bg1"/>
                </a:solidFill>
              </a:rPr>
              <a:t>HCl</a:t>
            </a:r>
            <a:r>
              <a:rPr lang="en-US" sz="5400" dirty="0" smtClean="0">
                <a:solidFill>
                  <a:schemeClr val="bg1"/>
                </a:solidFill>
              </a:rPr>
              <a:t> →</a:t>
            </a:r>
            <a:endParaRPr lang="ru-RU" sz="5400" dirty="0" smtClean="0">
              <a:solidFill>
                <a:schemeClr val="bg1"/>
              </a:solidFill>
            </a:endParaRPr>
          </a:p>
          <a:p>
            <a:r>
              <a:rPr lang="ru-RU" sz="5400" dirty="0" err="1" smtClean="0">
                <a:solidFill>
                  <a:schemeClr val="bg1"/>
                </a:solidFill>
              </a:rPr>
              <a:t>д</a:t>
            </a:r>
            <a:r>
              <a:rPr lang="en-US" sz="5400" dirty="0" smtClean="0">
                <a:solidFill>
                  <a:schemeClr val="bg1"/>
                </a:solidFill>
              </a:rPr>
              <a:t>) C</a:t>
            </a:r>
            <a:r>
              <a:rPr lang="en-US" sz="5400" baseline="-25000" dirty="0" smtClean="0">
                <a:solidFill>
                  <a:schemeClr val="bg1"/>
                </a:solidFill>
              </a:rPr>
              <a:t>2</a:t>
            </a:r>
            <a:r>
              <a:rPr lang="en-US" sz="5400" dirty="0" smtClean="0">
                <a:solidFill>
                  <a:schemeClr val="bg1"/>
                </a:solidFill>
              </a:rPr>
              <a:t>H</a:t>
            </a:r>
            <a:r>
              <a:rPr lang="en-US" sz="4400" baseline="-25000" dirty="0" smtClean="0">
                <a:solidFill>
                  <a:schemeClr val="bg1"/>
                </a:solidFill>
              </a:rPr>
              <a:t>4</a:t>
            </a:r>
            <a:r>
              <a:rPr lang="en-US" sz="5400" dirty="0" smtClean="0">
                <a:solidFill>
                  <a:schemeClr val="bg1"/>
                </a:solidFill>
              </a:rPr>
              <a:t> + O</a:t>
            </a:r>
            <a:r>
              <a:rPr lang="en-US" sz="5400" baseline="-25000" dirty="0" smtClean="0">
                <a:solidFill>
                  <a:schemeClr val="bg1"/>
                </a:solidFill>
              </a:rPr>
              <a:t>2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→</a:t>
            </a:r>
            <a:endParaRPr lang="ru-RU" sz="4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214290"/>
            <a:ext cx="864399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200" b="1" dirty="0" smtClean="0">
                <a:solidFill>
                  <a:schemeClr val="bg2">
                    <a:lumMod val="75000"/>
                  </a:schemeClr>
                </a:solidFill>
              </a:rPr>
              <a:t>Оксиды </a:t>
            </a:r>
            <a:r>
              <a:rPr lang="ru-RU" sz="6200" dirty="0" smtClean="0">
                <a:solidFill>
                  <a:schemeClr val="bg2">
                    <a:lumMod val="75000"/>
                  </a:schemeClr>
                </a:solidFill>
              </a:rPr>
              <a:t>- </a:t>
            </a:r>
            <a:r>
              <a:rPr lang="ru-RU" sz="6200" b="1" dirty="0" smtClean="0">
                <a:solidFill>
                  <a:srgbClr val="FF0000"/>
                </a:solidFill>
              </a:rPr>
              <a:t>сложные</a:t>
            </a:r>
            <a:r>
              <a:rPr lang="ru-RU" sz="6200" dirty="0" smtClean="0"/>
              <a:t> </a:t>
            </a:r>
            <a:r>
              <a:rPr lang="ru-RU" sz="6200" dirty="0" smtClean="0">
                <a:solidFill>
                  <a:schemeClr val="bg2">
                    <a:lumMod val="75000"/>
                  </a:schemeClr>
                </a:solidFill>
              </a:rPr>
              <a:t>вещества, состоящие из </a:t>
            </a:r>
            <a:r>
              <a:rPr lang="ru-RU" sz="6200" b="1" dirty="0" smtClean="0">
                <a:solidFill>
                  <a:srgbClr val="FF0000"/>
                </a:solidFill>
              </a:rPr>
              <a:t>двух</a:t>
            </a:r>
            <a:r>
              <a:rPr lang="ru-RU" sz="6200" dirty="0" smtClean="0"/>
              <a:t> </a:t>
            </a:r>
            <a:r>
              <a:rPr lang="ru-RU" sz="6200" dirty="0" smtClean="0">
                <a:solidFill>
                  <a:schemeClr val="bg2">
                    <a:lumMod val="75000"/>
                  </a:schemeClr>
                </a:solidFill>
              </a:rPr>
              <a:t>элементов, один из которых </a:t>
            </a:r>
            <a:r>
              <a:rPr lang="ru-RU" sz="6200" b="1" dirty="0" smtClean="0">
                <a:solidFill>
                  <a:srgbClr val="FF0000"/>
                </a:solidFill>
              </a:rPr>
              <a:t>кислород</a:t>
            </a:r>
            <a:r>
              <a:rPr lang="ru-RU" sz="6200" dirty="0" smtClean="0"/>
              <a:t> </a:t>
            </a:r>
            <a:r>
              <a:rPr lang="ru-RU" sz="6200" dirty="0" smtClean="0">
                <a:solidFill>
                  <a:schemeClr val="bg2">
                    <a:lumMod val="75000"/>
                  </a:schemeClr>
                </a:solidFill>
              </a:rPr>
              <a:t>в степени окисления </a:t>
            </a:r>
            <a:r>
              <a:rPr lang="ru-RU" sz="6200" b="1" dirty="0" smtClean="0">
                <a:solidFill>
                  <a:srgbClr val="FF0000"/>
                </a:solidFill>
              </a:rPr>
              <a:t>-2</a:t>
            </a:r>
            <a:endParaRPr lang="ru-RU" sz="6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358246" cy="4786346"/>
          </a:xfrm>
          <a:ln>
            <a:solidFill>
              <a:schemeClr val="accent1"/>
            </a:solidFill>
          </a:ln>
        </p:spPr>
        <p:txBody>
          <a:bodyPr numCol="2">
            <a:noAutofit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bg1"/>
                </a:solidFill>
              </a:rPr>
              <a:t>K</a:t>
            </a:r>
            <a:r>
              <a:rPr lang="ru-RU" b="1" dirty="0" smtClean="0">
                <a:solidFill>
                  <a:schemeClr val="bg1"/>
                </a:solidFill>
              </a:rPr>
              <a:t>2</a:t>
            </a:r>
            <a:r>
              <a:rPr lang="en-US" sz="5400" b="1" dirty="0" smtClean="0">
                <a:solidFill>
                  <a:schemeClr val="bg1"/>
                </a:solidFill>
              </a:rPr>
              <a:t>O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bg1"/>
                </a:solidFill>
              </a:rPr>
              <a:t>BaCL</a:t>
            </a:r>
            <a:r>
              <a:rPr lang="en-US" sz="3600" b="1" dirty="0" smtClean="0">
                <a:solidFill>
                  <a:schemeClr val="bg1"/>
                </a:solidFill>
              </a:rPr>
              <a:t>2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bg1"/>
                </a:solidFill>
              </a:rPr>
              <a:t>SO</a:t>
            </a:r>
            <a:r>
              <a:rPr lang="en-US" sz="3600" b="1" dirty="0" smtClean="0">
                <a:solidFill>
                  <a:schemeClr val="bg1"/>
                </a:solidFill>
              </a:rPr>
              <a:t>3</a:t>
            </a: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b="1" dirty="0" err="1" smtClean="0">
                <a:solidFill>
                  <a:schemeClr val="bg1"/>
                </a:solidFill>
              </a:rPr>
              <a:t>MgO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US" sz="5400" b="1" dirty="0" err="1" smtClean="0">
                <a:solidFill>
                  <a:schemeClr val="bg1"/>
                </a:solidFill>
              </a:rPr>
              <a:t>Ba</a:t>
            </a:r>
            <a:r>
              <a:rPr lang="ru-RU" sz="3600" b="1" dirty="0" smtClean="0">
                <a:solidFill>
                  <a:schemeClr val="bg1"/>
                </a:solidFill>
              </a:rPr>
              <a:t>3</a:t>
            </a:r>
            <a:r>
              <a:rPr lang="en-US" sz="5400" b="1" dirty="0" smtClean="0">
                <a:solidFill>
                  <a:schemeClr val="bg1"/>
                </a:solidFill>
              </a:rPr>
              <a:t>N</a:t>
            </a:r>
            <a:r>
              <a:rPr lang="en-US" sz="3600" b="1" dirty="0" smtClean="0">
                <a:solidFill>
                  <a:schemeClr val="bg1"/>
                </a:solidFill>
              </a:rPr>
              <a:t>2</a:t>
            </a: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US" sz="5400" b="1" dirty="0" err="1" smtClean="0">
                <a:solidFill>
                  <a:schemeClr val="bg1"/>
                </a:solidFill>
              </a:rPr>
              <a:t>CuS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bg1"/>
                </a:solidFill>
              </a:rPr>
              <a:t> CO</a:t>
            </a:r>
            <a:r>
              <a:rPr lang="en-US" sz="3600" b="1" dirty="0" smtClean="0">
                <a:solidFill>
                  <a:schemeClr val="bg1"/>
                </a:solidFill>
              </a:rPr>
              <a:t>2</a:t>
            </a:r>
            <a:r>
              <a:rPr lang="ru-RU" sz="4400" b="1" dirty="0" smtClean="0">
                <a:solidFill>
                  <a:schemeClr val="bg1"/>
                </a:solidFill>
              </a:rPr>
              <a:t>   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en-US" sz="5400" b="1" dirty="0" smtClean="0">
                <a:solidFill>
                  <a:schemeClr val="bg1"/>
                </a:solidFill>
              </a:rPr>
              <a:t>P</a:t>
            </a:r>
            <a:r>
              <a:rPr lang="ru-RU" sz="3600" b="1" dirty="0" smtClean="0">
                <a:solidFill>
                  <a:schemeClr val="bg1"/>
                </a:solidFill>
              </a:rPr>
              <a:t>2</a:t>
            </a:r>
            <a:r>
              <a:rPr lang="en-US" sz="5400" b="1" dirty="0" smtClean="0">
                <a:solidFill>
                  <a:schemeClr val="bg1"/>
                </a:solidFill>
              </a:rPr>
              <a:t>O</a:t>
            </a:r>
            <a:r>
              <a:rPr lang="ru-RU" sz="3600" b="1" dirty="0" smtClean="0">
                <a:solidFill>
                  <a:schemeClr val="bg1"/>
                </a:solidFill>
              </a:rPr>
              <a:t>5</a:t>
            </a:r>
            <a:r>
              <a:rPr lang="ru-RU" sz="4400" b="1" dirty="0" smtClean="0">
                <a:solidFill>
                  <a:schemeClr val="bg1"/>
                </a:solidFill>
              </a:rPr>
              <a:t>   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NaCL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r>
              <a:rPr lang="ru-RU" sz="5400" b="1" dirty="0" smtClean="0">
                <a:solidFill>
                  <a:schemeClr val="bg1"/>
                </a:solidFill>
              </a:rPr>
              <a:t>СО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9"/>
            <a:ext cx="89297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Выпишите формулы оксидов. Определите степени окисления элементов в оксидах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3200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903275" y="563546"/>
          <a:ext cx="7633022" cy="5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5"/>
          <p:cNvGrpSpPr>
            <a:grpSpLocks/>
          </p:cNvGrpSpPr>
          <p:nvPr/>
        </p:nvGrpSpPr>
        <p:grpSpPr bwMode="auto">
          <a:xfrm>
            <a:off x="285720" y="285728"/>
            <a:ext cx="8643964" cy="5500726"/>
            <a:chOff x="569948" y="1706556"/>
            <a:chExt cx="8643862" cy="5500726"/>
          </a:xfrm>
        </p:grpSpPr>
        <p:sp>
          <p:nvSpPr>
            <p:cNvPr id="4" name="Полилиния 3"/>
            <p:cNvSpPr/>
            <p:nvPr/>
          </p:nvSpPr>
          <p:spPr>
            <a:xfrm>
              <a:off x="3893936" y="4471987"/>
              <a:ext cx="493477" cy="940315"/>
            </a:xfrm>
            <a:custGeom>
              <a:avLst/>
              <a:gdLst>
                <a:gd name="connsiteX0" fmla="*/ 0 w 493477"/>
                <a:gd name="connsiteY0" fmla="*/ 0 h 940315"/>
                <a:gd name="connsiteX1" fmla="*/ 246738 w 493477"/>
                <a:gd name="connsiteY1" fmla="*/ 0 h 940315"/>
                <a:gd name="connsiteX2" fmla="*/ 246738 w 493477"/>
                <a:gd name="connsiteY2" fmla="*/ 940315 h 940315"/>
                <a:gd name="connsiteX3" fmla="*/ 493477 w 493477"/>
                <a:gd name="connsiteY3" fmla="*/ 940315 h 94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477" h="940315">
                  <a:moveTo>
                    <a:pt x="0" y="0"/>
                  </a:moveTo>
                  <a:lnTo>
                    <a:pt x="246738" y="0"/>
                  </a:lnTo>
                  <a:lnTo>
                    <a:pt x="246738" y="940315"/>
                  </a:lnTo>
                  <a:lnTo>
                    <a:pt x="493477" y="940315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32891" tIns="443609" rIns="232890" bIns="443610" spcCol="1270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500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3893936" y="4407476"/>
              <a:ext cx="462043" cy="91440"/>
            </a:xfrm>
            <a:custGeom>
              <a:avLst/>
              <a:gdLst>
                <a:gd name="connsiteX0" fmla="*/ 0 w 462043"/>
                <a:gd name="connsiteY0" fmla="*/ 64511 h 91440"/>
                <a:gd name="connsiteX1" fmla="*/ 231021 w 462043"/>
                <a:gd name="connsiteY1" fmla="*/ 64511 h 91440"/>
                <a:gd name="connsiteX2" fmla="*/ 231021 w 462043"/>
                <a:gd name="connsiteY2" fmla="*/ 45720 h 91440"/>
                <a:gd name="connsiteX3" fmla="*/ 462043 w 462043"/>
                <a:gd name="connsiteY3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043" h="91440">
                  <a:moveTo>
                    <a:pt x="0" y="64511"/>
                  </a:moveTo>
                  <a:lnTo>
                    <a:pt x="231021" y="64511"/>
                  </a:lnTo>
                  <a:lnTo>
                    <a:pt x="231021" y="45720"/>
                  </a:lnTo>
                  <a:lnTo>
                    <a:pt x="462043" y="45720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32161" tIns="34159" rIns="232161" bIns="34160" spcCol="1270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50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893936" y="3531671"/>
              <a:ext cx="493477" cy="940315"/>
            </a:xfrm>
            <a:custGeom>
              <a:avLst/>
              <a:gdLst>
                <a:gd name="connsiteX0" fmla="*/ 0 w 493477"/>
                <a:gd name="connsiteY0" fmla="*/ 940315 h 940315"/>
                <a:gd name="connsiteX1" fmla="*/ 246738 w 493477"/>
                <a:gd name="connsiteY1" fmla="*/ 940315 h 940315"/>
                <a:gd name="connsiteX2" fmla="*/ 246738 w 493477"/>
                <a:gd name="connsiteY2" fmla="*/ 0 h 940315"/>
                <a:gd name="connsiteX3" fmla="*/ 493477 w 493477"/>
                <a:gd name="connsiteY3" fmla="*/ 0 h 94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477" h="940315">
                  <a:moveTo>
                    <a:pt x="0" y="940315"/>
                  </a:moveTo>
                  <a:lnTo>
                    <a:pt x="246738" y="940315"/>
                  </a:lnTo>
                  <a:lnTo>
                    <a:pt x="246738" y="0"/>
                  </a:lnTo>
                  <a:lnTo>
                    <a:pt x="493477" y="0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32891" tIns="443610" rIns="232890" bIns="443609" spcCol="1270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50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69948" y="1706556"/>
              <a:ext cx="8643862" cy="1143008"/>
            </a:xfrm>
            <a:custGeom>
              <a:avLst/>
              <a:gdLst>
                <a:gd name="connsiteX0" fmla="*/ 0 w 3959225"/>
                <a:gd name="connsiteY0" fmla="*/ 0 h 752252"/>
                <a:gd name="connsiteX1" fmla="*/ 3959225 w 3959225"/>
                <a:gd name="connsiteY1" fmla="*/ 0 h 752252"/>
                <a:gd name="connsiteX2" fmla="*/ 3959225 w 3959225"/>
                <a:gd name="connsiteY2" fmla="*/ 752252 h 752252"/>
                <a:gd name="connsiteX3" fmla="*/ 0 w 3959225"/>
                <a:gd name="connsiteY3" fmla="*/ 752252 h 752252"/>
                <a:gd name="connsiteX4" fmla="*/ 0 w 3959225"/>
                <a:gd name="connsiteY4" fmla="*/ 0 h 75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9225" h="752252">
                  <a:moveTo>
                    <a:pt x="0" y="0"/>
                  </a:moveTo>
                  <a:lnTo>
                    <a:pt x="3959225" y="0"/>
                  </a:lnTo>
                  <a:lnTo>
                    <a:pt x="3959225" y="752252"/>
                  </a:lnTo>
                  <a:lnTo>
                    <a:pt x="0" y="7522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019" tIns="33020" rIns="33020" bIns="33019" spcCol="1270" anchor="ctr"/>
            <a:lstStyle/>
            <a:p>
              <a:pPr algn="ctr" defTabSz="2311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200" b="1" i="1" dirty="0" smtClean="0">
                  <a:solidFill>
                    <a:schemeClr val="bg1"/>
                  </a:solidFill>
                </a:rPr>
                <a:t>Классификация оксидов</a:t>
              </a:r>
              <a:endParaRPr lang="ru-RU" sz="5200" b="1" i="1" dirty="0">
                <a:solidFill>
                  <a:schemeClr val="bg1"/>
                </a:solidFill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856177" y="4492638"/>
              <a:ext cx="4286229" cy="785818"/>
            </a:xfrm>
            <a:custGeom>
              <a:avLst/>
              <a:gdLst>
                <a:gd name="connsiteX0" fmla="*/ 0 w 2467389"/>
                <a:gd name="connsiteY0" fmla="*/ 0 h 752252"/>
                <a:gd name="connsiteX1" fmla="*/ 2467389 w 2467389"/>
                <a:gd name="connsiteY1" fmla="*/ 0 h 752252"/>
                <a:gd name="connsiteX2" fmla="*/ 2467389 w 2467389"/>
                <a:gd name="connsiteY2" fmla="*/ 752252 h 752252"/>
                <a:gd name="connsiteX3" fmla="*/ 0 w 2467389"/>
                <a:gd name="connsiteY3" fmla="*/ 752252 h 752252"/>
                <a:gd name="connsiteX4" fmla="*/ 0 w 2467389"/>
                <a:gd name="connsiteY4" fmla="*/ 0 h 75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7389" h="752252">
                  <a:moveTo>
                    <a:pt x="0" y="0"/>
                  </a:moveTo>
                  <a:lnTo>
                    <a:pt x="2467389" y="0"/>
                  </a:lnTo>
                  <a:lnTo>
                    <a:pt x="2467389" y="752252"/>
                  </a:lnTo>
                  <a:lnTo>
                    <a:pt x="0" y="7522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85" tIns="19685" rIns="19685" bIns="19685" spcCol="1270" anchor="ctr"/>
            <a:lstStyle/>
            <a:p>
              <a:pPr algn="ctr" defTabSz="1377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 smtClean="0">
                  <a:solidFill>
                    <a:schemeClr val="bg2">
                      <a:lumMod val="75000"/>
                    </a:schemeClr>
                  </a:solidFill>
                </a:rPr>
                <a:t>1.</a:t>
              </a:r>
              <a:r>
                <a:rPr lang="ru-RU" sz="2400" b="1" dirty="0" smtClean="0">
                  <a:solidFill>
                    <a:schemeClr val="bg2">
                      <a:lumMod val="75000"/>
                    </a:schemeClr>
                  </a:solidFill>
                </a:rPr>
                <a:t>Основные </a:t>
              </a:r>
              <a:r>
                <a:rPr lang="ru-RU" sz="2400" b="1" dirty="0" err="1" smtClean="0">
                  <a:solidFill>
                    <a:schemeClr val="bg2">
                      <a:lumMod val="75000"/>
                    </a:schemeClr>
                  </a:solidFill>
                </a:rPr>
                <a:t>СаО</a:t>
              </a:r>
              <a:r>
                <a:rPr lang="ru-RU" sz="2400" b="1" dirty="0" smtClean="0">
                  <a:solidFill>
                    <a:schemeClr val="bg2">
                      <a:lumMod val="75000"/>
                    </a:schemeClr>
                  </a:solidFill>
                </a:rPr>
                <a:t>, </a:t>
              </a:r>
              <a:r>
                <a:rPr lang="en-US" sz="2400" b="1" dirty="0" smtClean="0">
                  <a:solidFill>
                    <a:schemeClr val="bg2">
                      <a:lumMod val="75000"/>
                    </a:schemeClr>
                  </a:solidFill>
                </a:rPr>
                <a:t>Na2O</a:t>
              </a:r>
              <a:endParaRPr lang="ru-RU" sz="24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856177" y="5492770"/>
              <a:ext cx="4286229" cy="785818"/>
            </a:xfrm>
            <a:custGeom>
              <a:avLst/>
              <a:gdLst>
                <a:gd name="connsiteX0" fmla="*/ 0 w 2467389"/>
                <a:gd name="connsiteY0" fmla="*/ 0 h 752252"/>
                <a:gd name="connsiteX1" fmla="*/ 2467389 w 2467389"/>
                <a:gd name="connsiteY1" fmla="*/ 0 h 752252"/>
                <a:gd name="connsiteX2" fmla="*/ 2467389 w 2467389"/>
                <a:gd name="connsiteY2" fmla="*/ 752252 h 752252"/>
                <a:gd name="connsiteX3" fmla="*/ 0 w 2467389"/>
                <a:gd name="connsiteY3" fmla="*/ 752252 h 752252"/>
                <a:gd name="connsiteX4" fmla="*/ 0 w 2467389"/>
                <a:gd name="connsiteY4" fmla="*/ 0 h 75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7389" h="752252">
                  <a:moveTo>
                    <a:pt x="0" y="0"/>
                  </a:moveTo>
                  <a:lnTo>
                    <a:pt x="2467389" y="0"/>
                  </a:lnTo>
                  <a:lnTo>
                    <a:pt x="2467389" y="752252"/>
                  </a:lnTo>
                  <a:lnTo>
                    <a:pt x="0" y="7522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85" tIns="19685" rIns="19685" bIns="19685" spcCol="1270" anchor="ctr"/>
            <a:lstStyle/>
            <a:p>
              <a:pPr algn="ctr" defTabSz="1377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 smtClean="0">
                  <a:solidFill>
                    <a:schemeClr val="bg2">
                      <a:lumMod val="75000"/>
                    </a:schemeClr>
                  </a:solidFill>
                </a:rPr>
                <a:t>2. </a:t>
              </a:r>
              <a:r>
                <a:rPr lang="ru-RU" sz="2400" b="1" dirty="0" smtClean="0">
                  <a:solidFill>
                    <a:schemeClr val="bg2">
                      <a:lumMod val="75000"/>
                    </a:schemeClr>
                  </a:solidFill>
                </a:rPr>
                <a:t>Кислотные</a:t>
              </a:r>
              <a:r>
                <a:rPr lang="en-US" sz="2400" b="1" dirty="0" smtClean="0">
                  <a:solidFill>
                    <a:schemeClr val="bg2">
                      <a:lumMod val="75000"/>
                    </a:schemeClr>
                  </a:solidFill>
                </a:rPr>
                <a:t>  SO3, P2O5</a:t>
              </a:r>
              <a:endParaRPr lang="ru-RU" sz="24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856177" y="6421464"/>
              <a:ext cx="4286229" cy="785818"/>
            </a:xfrm>
            <a:custGeom>
              <a:avLst/>
              <a:gdLst>
                <a:gd name="connsiteX0" fmla="*/ 0 w 2467389"/>
                <a:gd name="connsiteY0" fmla="*/ 0 h 752252"/>
                <a:gd name="connsiteX1" fmla="*/ 2467389 w 2467389"/>
                <a:gd name="connsiteY1" fmla="*/ 0 h 752252"/>
                <a:gd name="connsiteX2" fmla="*/ 2467389 w 2467389"/>
                <a:gd name="connsiteY2" fmla="*/ 752252 h 752252"/>
                <a:gd name="connsiteX3" fmla="*/ 0 w 2467389"/>
                <a:gd name="connsiteY3" fmla="*/ 752252 h 752252"/>
                <a:gd name="connsiteX4" fmla="*/ 0 w 2467389"/>
                <a:gd name="connsiteY4" fmla="*/ 0 h 75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7389" h="752252">
                  <a:moveTo>
                    <a:pt x="0" y="0"/>
                  </a:moveTo>
                  <a:lnTo>
                    <a:pt x="2467389" y="0"/>
                  </a:lnTo>
                  <a:lnTo>
                    <a:pt x="2467389" y="752252"/>
                  </a:lnTo>
                  <a:lnTo>
                    <a:pt x="0" y="7522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85" tIns="19685" rIns="19685" bIns="19685" spcCol="1270" anchor="ctr"/>
            <a:lstStyle/>
            <a:p>
              <a:pPr algn="ctr" defTabSz="1377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</a:rPr>
                <a:t>3</a:t>
              </a:r>
              <a:r>
                <a:rPr lang="en-US" sz="2400" b="1" dirty="0" smtClean="0">
                  <a:solidFill>
                    <a:schemeClr val="bg2">
                      <a:lumMod val="75000"/>
                    </a:schemeClr>
                  </a:solidFill>
                </a:rPr>
                <a:t>. </a:t>
              </a:r>
              <a:r>
                <a:rPr lang="ru-RU" sz="2400" b="1" dirty="0" err="1" smtClean="0">
                  <a:solidFill>
                    <a:schemeClr val="bg2">
                      <a:lumMod val="75000"/>
                    </a:schemeClr>
                  </a:solidFill>
                </a:rPr>
                <a:t>Амфотерные</a:t>
              </a:r>
              <a:r>
                <a:rPr lang="en-US" sz="2400" b="1" dirty="0" smtClean="0">
                  <a:solidFill>
                    <a:schemeClr val="bg2">
                      <a:lumMod val="75000"/>
                    </a:schemeClr>
                  </a:solidFill>
                </a:rPr>
                <a:t>   Al2O3, </a:t>
              </a:r>
              <a:r>
                <a:rPr lang="en-US" sz="2400" b="1" dirty="0" err="1" smtClean="0">
                  <a:solidFill>
                    <a:schemeClr val="bg2">
                      <a:lumMod val="75000"/>
                    </a:schemeClr>
                  </a:solidFill>
                </a:rPr>
                <a:t>ZnO</a:t>
              </a:r>
              <a:endParaRPr lang="ru-RU" sz="24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Стрелка вниз 10"/>
          <p:cNvSpPr/>
          <p:nvPr/>
        </p:nvSpPr>
        <p:spPr>
          <a:xfrm>
            <a:off x="1357290" y="1428736"/>
            <a:ext cx="785818" cy="642942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72264" y="1428736"/>
            <a:ext cx="714380" cy="642942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 bwMode="auto">
          <a:xfrm>
            <a:off x="214282" y="2143116"/>
            <a:ext cx="4357686" cy="785818"/>
          </a:xfrm>
          <a:custGeom>
            <a:avLst/>
            <a:gdLst>
              <a:gd name="connsiteX0" fmla="*/ 0 w 2467389"/>
              <a:gd name="connsiteY0" fmla="*/ 0 h 752252"/>
              <a:gd name="connsiteX1" fmla="*/ 2467389 w 2467389"/>
              <a:gd name="connsiteY1" fmla="*/ 0 h 752252"/>
              <a:gd name="connsiteX2" fmla="*/ 2467389 w 2467389"/>
              <a:gd name="connsiteY2" fmla="*/ 752252 h 752252"/>
              <a:gd name="connsiteX3" fmla="*/ 0 w 2467389"/>
              <a:gd name="connsiteY3" fmla="*/ 752252 h 752252"/>
              <a:gd name="connsiteX4" fmla="*/ 0 w 2467389"/>
              <a:gd name="connsiteY4" fmla="*/ 0 h 75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389" h="752252">
                <a:moveTo>
                  <a:pt x="0" y="0"/>
                </a:moveTo>
                <a:lnTo>
                  <a:pt x="2467389" y="0"/>
                </a:lnTo>
                <a:lnTo>
                  <a:pt x="2467389" y="752252"/>
                </a:lnTo>
                <a:lnTo>
                  <a:pt x="0" y="75225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685" tIns="19685" rIns="19685" bIns="19685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b="1" dirty="0" err="1" smtClean="0">
                <a:solidFill>
                  <a:schemeClr val="bg2">
                    <a:lumMod val="75000"/>
                  </a:schemeClr>
                </a:solidFill>
              </a:rPr>
              <a:t>несолеобазующие</a:t>
            </a:r>
            <a:endParaRPr lang="ru-RU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Полилиния 14"/>
          <p:cNvSpPr/>
          <p:nvPr/>
        </p:nvSpPr>
        <p:spPr bwMode="auto">
          <a:xfrm>
            <a:off x="4572000" y="2143116"/>
            <a:ext cx="4357686" cy="785818"/>
          </a:xfrm>
          <a:custGeom>
            <a:avLst/>
            <a:gdLst>
              <a:gd name="connsiteX0" fmla="*/ 0 w 2467389"/>
              <a:gd name="connsiteY0" fmla="*/ 0 h 752252"/>
              <a:gd name="connsiteX1" fmla="*/ 2467389 w 2467389"/>
              <a:gd name="connsiteY1" fmla="*/ 0 h 752252"/>
              <a:gd name="connsiteX2" fmla="*/ 2467389 w 2467389"/>
              <a:gd name="connsiteY2" fmla="*/ 752252 h 752252"/>
              <a:gd name="connsiteX3" fmla="*/ 0 w 2467389"/>
              <a:gd name="connsiteY3" fmla="*/ 752252 h 752252"/>
              <a:gd name="connsiteX4" fmla="*/ 0 w 2467389"/>
              <a:gd name="connsiteY4" fmla="*/ 0 h 75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389" h="752252">
                <a:moveTo>
                  <a:pt x="0" y="0"/>
                </a:moveTo>
                <a:lnTo>
                  <a:pt x="2467389" y="0"/>
                </a:lnTo>
                <a:lnTo>
                  <a:pt x="2467389" y="752252"/>
                </a:lnTo>
                <a:lnTo>
                  <a:pt x="0" y="75225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685" tIns="19685" rIns="19685" bIns="19685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</a:rPr>
              <a:t>солеобразующие</a:t>
            </a:r>
            <a:endParaRPr lang="ru-RU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Полилиния 15"/>
          <p:cNvSpPr/>
          <p:nvPr/>
        </p:nvSpPr>
        <p:spPr bwMode="auto">
          <a:xfrm>
            <a:off x="214282" y="3071810"/>
            <a:ext cx="4357686" cy="785818"/>
          </a:xfrm>
          <a:custGeom>
            <a:avLst/>
            <a:gdLst>
              <a:gd name="connsiteX0" fmla="*/ 0 w 2467389"/>
              <a:gd name="connsiteY0" fmla="*/ 0 h 752252"/>
              <a:gd name="connsiteX1" fmla="*/ 2467389 w 2467389"/>
              <a:gd name="connsiteY1" fmla="*/ 0 h 752252"/>
              <a:gd name="connsiteX2" fmla="*/ 2467389 w 2467389"/>
              <a:gd name="connsiteY2" fmla="*/ 752252 h 752252"/>
              <a:gd name="connsiteX3" fmla="*/ 0 w 2467389"/>
              <a:gd name="connsiteY3" fmla="*/ 752252 h 752252"/>
              <a:gd name="connsiteX4" fmla="*/ 0 w 2467389"/>
              <a:gd name="connsiteY4" fmla="*/ 0 h 75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389" h="752252">
                <a:moveTo>
                  <a:pt x="0" y="0"/>
                </a:moveTo>
                <a:lnTo>
                  <a:pt x="2467389" y="0"/>
                </a:lnTo>
                <a:lnTo>
                  <a:pt x="2467389" y="752252"/>
                </a:lnTo>
                <a:lnTo>
                  <a:pt x="0" y="75225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685" tIns="19685" rIns="19685" bIns="19685" spcCol="1270" anchor="ctr"/>
          <a:lstStyle/>
          <a:p>
            <a:pPr algn="ctr" defTabSz="1377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</a:rPr>
              <a:t>СО,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NO, N2O</a:t>
            </a:r>
            <a:endParaRPr lang="ru-RU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96752"/>
            <a:ext cx="864399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</a:rPr>
              <a:t>способ: окисление металлов при нагревании кислородом воздуха:</a:t>
            </a:r>
            <a:r>
              <a:rPr lang="ru-RU" sz="6600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</a:p>
          <a:p>
            <a:pPr marL="742950" indent="-742950" algn="ctr"/>
            <a:r>
              <a:rPr lang="ru-RU" sz="7200" dirty="0" smtClean="0">
                <a:solidFill>
                  <a:schemeClr val="bg1"/>
                </a:solidFill>
              </a:rPr>
              <a:t>2Mg + О2 </a:t>
            </a:r>
            <a:r>
              <a:rPr lang="ru-RU" sz="7200" dirty="0" smtClean="0">
                <a:solidFill>
                  <a:schemeClr val="bg1"/>
                </a:solidFill>
                <a:latin typeface="Arial"/>
                <a:cs typeface="Arial"/>
              </a:rPr>
              <a:t>→</a:t>
            </a:r>
            <a:r>
              <a:rPr lang="ru-RU" sz="7200" dirty="0" smtClean="0">
                <a:solidFill>
                  <a:schemeClr val="bg1"/>
                </a:solidFill>
              </a:rPr>
              <a:t> 2МgО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</a:rPr>
              <a:t>  2Сu + О2 </a:t>
            </a:r>
            <a:r>
              <a:rPr lang="ru-RU" sz="7200" dirty="0" smtClean="0">
                <a:solidFill>
                  <a:schemeClr val="bg1"/>
                </a:solidFill>
                <a:latin typeface="Arial"/>
                <a:cs typeface="Arial"/>
              </a:rPr>
              <a:t>→</a:t>
            </a:r>
            <a:r>
              <a:rPr lang="ru-RU" sz="7200" dirty="0" smtClean="0">
                <a:solidFill>
                  <a:schemeClr val="bg1"/>
                </a:solidFill>
              </a:rPr>
              <a:t> 2СuО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428604"/>
            <a:ext cx="6879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Получение оксидов</a:t>
            </a:r>
            <a:endParaRPr lang="ru-RU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1538" y="1785926"/>
          <a:ext cx="6771727" cy="250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4" imgW="825480" imgH="304560" progId="Equation.3">
                  <p:embed/>
                </p:oleObj>
              </mc:Choice>
              <mc:Fallback>
                <p:oleObj name="Формула" r:id="rId4" imgW="82548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785926"/>
                        <a:ext cx="6771727" cy="2500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617" y="428604"/>
            <a:ext cx="86578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2 способ: </a:t>
            </a:r>
            <a:endParaRPr lang="ru-RU" sz="4800" b="1" dirty="0" smtClean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  <a:p>
            <a:pPr algn="ctr"/>
            <a:r>
              <a:rPr lang="ru-RU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окисление </a:t>
            </a:r>
            <a:r>
              <a:rPr lang="ru-RU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неметаллов</a:t>
            </a:r>
            <a:endParaRPr lang="ru-RU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596" y="714356"/>
          <a:ext cx="8310453" cy="221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4" imgW="1333440" imgH="317160" progId="Equation.3">
                  <p:embed/>
                </p:oleObj>
              </mc:Choice>
              <mc:Fallback>
                <p:oleObj name="Формула" r:id="rId4" imgW="13334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714356"/>
                        <a:ext cx="8310453" cy="2214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188640"/>
            <a:ext cx="7786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3</a:t>
            </a:r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 способ: разложение кислот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429000"/>
            <a:ext cx="7358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4 способ: разложение солей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4282" y="4214818"/>
          <a:ext cx="8929718" cy="2116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6" imgW="1485720" imgH="317160" progId="Equation.3">
                  <p:embed/>
                </p:oleObj>
              </mc:Choice>
              <mc:Fallback>
                <p:oleObj name="Формула" r:id="rId6" imgW="1485720" imgH="317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214818"/>
                        <a:ext cx="8929718" cy="2116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-133688" y="2143116"/>
          <a:ext cx="9277688" cy="221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Формула" r:id="rId4" imgW="1511280" imgH="304560" progId="Equation.3">
                  <p:embed/>
                </p:oleObj>
              </mc:Choice>
              <mc:Fallback>
                <p:oleObj name="Формула" r:id="rId4" imgW="151128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3688" y="2143116"/>
                        <a:ext cx="9277688" cy="2214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571480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5 способ: разложение нерастворимых оснований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37196" y="4357695"/>
          <a:ext cx="7641680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4" imgW="2247840" imgH="317160" progId="Equation.3">
                  <p:embed/>
                </p:oleObj>
              </mc:Choice>
              <mc:Fallback>
                <p:oleObj name="Формула" r:id="rId4" imgW="224784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196" y="4357695"/>
                        <a:ext cx="7641680" cy="1428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3714752"/>
            <a:ext cx="835824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7 способ: горение сложных веществ</a:t>
            </a:r>
            <a:r>
              <a:rPr lang="ru-RU" sz="3600" dirty="0" smtClean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6 способ: вытеснение из солей 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другими оксидами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85720" y="1643050"/>
          <a:ext cx="8643998" cy="1301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6" imgW="2209680" imgH="317160" progId="Equation.3">
                  <p:embed/>
                </p:oleObj>
              </mc:Choice>
              <mc:Fallback>
                <p:oleObj name="Формула" r:id="rId6" imgW="220968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643050"/>
                        <a:ext cx="8643998" cy="1301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328</TotalTime>
  <Words>285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Бумажная</vt:lpstr>
      <vt:lpstr>Формула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cp:lastModifiedBy>Маша</cp:lastModifiedBy>
  <cp:revision>27</cp:revision>
  <dcterms:modified xsi:type="dcterms:W3CDTF">2013-02-14T08:11:55Z</dcterms:modified>
</cp:coreProperties>
</file>