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9" r:id="rId3"/>
    <p:sldId id="280" r:id="rId4"/>
    <p:sldId id="258" r:id="rId5"/>
    <p:sldId id="257" r:id="rId6"/>
    <p:sldId id="259" r:id="rId7"/>
    <p:sldId id="260" r:id="rId8"/>
    <p:sldId id="261" r:id="rId9"/>
    <p:sldId id="275" r:id="rId10"/>
    <p:sldId id="262" r:id="rId11"/>
    <p:sldId id="270" r:id="rId12"/>
    <p:sldId id="264" r:id="rId13"/>
    <p:sldId id="281" r:id="rId14"/>
    <p:sldId id="265" r:id="rId15"/>
    <p:sldId id="271" r:id="rId16"/>
    <p:sldId id="266" r:id="rId17"/>
    <p:sldId id="269" r:id="rId18"/>
    <p:sldId id="267" r:id="rId19"/>
    <p:sldId id="268" r:id="rId20"/>
    <p:sldId id="272" r:id="rId21"/>
    <p:sldId id="276" r:id="rId22"/>
    <p:sldId id="282" r:id="rId23"/>
    <p:sldId id="283" r:id="rId24"/>
    <p:sldId id="284" r:id="rId25"/>
    <p:sldId id="285" r:id="rId26"/>
    <p:sldId id="286" r:id="rId27"/>
    <p:sldId id="27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83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59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00D46-12CF-49A3-A528-F303F0A973C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control" Target="../activeX/activeX2.xml"/><Relationship Id="rId7" Type="http://schemas.openxmlformats.org/officeDocument/2006/relationships/image" Target="../media/image5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13" Type="http://schemas.openxmlformats.org/officeDocument/2006/relationships/image" Target="../media/image14.wmf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12" Type="http://schemas.openxmlformats.org/officeDocument/2006/relationships/image" Target="../media/image13.wmf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11" Type="http://schemas.openxmlformats.org/officeDocument/2006/relationships/image" Target="../media/image12.wmf"/><Relationship Id="rId5" Type="http://schemas.openxmlformats.org/officeDocument/2006/relationships/control" Target="../activeX/activeX7.xml"/><Relationship Id="rId10" Type="http://schemas.openxmlformats.org/officeDocument/2006/relationships/image" Target="../media/image11.wmf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13" Type="http://schemas.openxmlformats.org/officeDocument/2006/relationships/image" Target="../media/image14.wmf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12" Type="http://schemas.openxmlformats.org/officeDocument/2006/relationships/image" Target="../media/image20.wmf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11" Type="http://schemas.openxmlformats.org/officeDocument/2006/relationships/image" Target="../media/image19.wmf"/><Relationship Id="rId5" Type="http://schemas.openxmlformats.org/officeDocument/2006/relationships/control" Target="../activeX/activeX14.xml"/><Relationship Id="rId10" Type="http://schemas.openxmlformats.org/officeDocument/2006/relationships/image" Target="../media/image18.wmf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13" Type="http://schemas.openxmlformats.org/officeDocument/2006/relationships/image" Target="../media/image14.wmf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12" Type="http://schemas.openxmlformats.org/officeDocument/2006/relationships/image" Target="../media/image26.wmf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11" Type="http://schemas.openxmlformats.org/officeDocument/2006/relationships/image" Target="../media/image25.wmf"/><Relationship Id="rId5" Type="http://schemas.openxmlformats.org/officeDocument/2006/relationships/control" Target="../activeX/activeX21.xml"/><Relationship Id="rId10" Type="http://schemas.openxmlformats.org/officeDocument/2006/relationships/image" Target="../media/image24.wmf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13" Type="http://schemas.openxmlformats.org/officeDocument/2006/relationships/image" Target="../media/image14.wmf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12" Type="http://schemas.openxmlformats.org/officeDocument/2006/relationships/image" Target="../media/image32.wmf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11" Type="http://schemas.openxmlformats.org/officeDocument/2006/relationships/image" Target="../media/image31.wmf"/><Relationship Id="rId5" Type="http://schemas.openxmlformats.org/officeDocument/2006/relationships/control" Target="../activeX/activeX28.xml"/><Relationship Id="rId10" Type="http://schemas.openxmlformats.org/officeDocument/2006/relationships/image" Target="../media/image30.wmf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18" Type="http://schemas.openxmlformats.org/officeDocument/2006/relationships/image" Target="../media/image45.wmf"/><Relationship Id="rId3" Type="http://schemas.openxmlformats.org/officeDocument/2006/relationships/control" Target="../activeX/activeX33.xml"/><Relationship Id="rId21" Type="http://schemas.openxmlformats.org/officeDocument/2006/relationships/image" Target="../media/image48.wmf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17" Type="http://schemas.openxmlformats.org/officeDocument/2006/relationships/image" Target="../media/image44.wmf"/><Relationship Id="rId2" Type="http://schemas.openxmlformats.org/officeDocument/2006/relationships/control" Target="../activeX/activeX32.xml"/><Relationship Id="rId16" Type="http://schemas.openxmlformats.org/officeDocument/2006/relationships/image" Target="../media/image43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5" Type="http://schemas.openxmlformats.org/officeDocument/2006/relationships/image" Target="../media/image42.wmf"/><Relationship Id="rId10" Type="http://schemas.openxmlformats.org/officeDocument/2006/relationships/control" Target="../activeX/activeX40.xml"/><Relationship Id="rId19" Type="http://schemas.openxmlformats.org/officeDocument/2006/relationships/image" Target="../media/image46.wmf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Relationship Id="rId14" Type="http://schemas.openxmlformats.org/officeDocument/2006/relationships/image" Target="../media/image41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170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1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173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0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1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3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4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5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6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7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098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099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01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02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03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04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05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22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23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25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26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27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28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29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146" name="CommandButton1" r:id="rId2" imgW="1076400" imgH="495360"/>
        </mc:Choice>
        <mc:Fallback>
          <p:control name="CommandButton1" r:id="rId2" imgW="1076400" imgH="4953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02575" y="142875"/>
                  <a:ext cx="1079500" cy="4953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47" name="CommandButton2" r:id="rId3" imgW="1352520" imgH="495360"/>
        </mc:Choice>
        <mc:Fallback>
          <p:control name="CommandButton2" r:id="rId3" imgW="1352520" imgH="4953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700" y="6264275"/>
                  <a:ext cx="1349375" cy="4953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49" name="TextBox1" r:id="rId4" imgW="990720" imgH="219240"/>
        </mc:Choice>
        <mc:Fallback>
          <p:control name="TextBox1" r:id="rId4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8600"/>
                  <a:ext cx="985837" cy="2222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0" name="CommandButton4" r:id="rId5" imgW="590400" imgH="552600"/>
        </mc:Choice>
        <mc:Fallback>
          <p:control name="CommandButton4" r:id="rId5" imgW="590400" imgH="55260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45488" y="3605213"/>
                  <a:ext cx="593725" cy="5508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1" name="CommandButton5" r:id="rId6" imgW="590400" imgH="552600"/>
        </mc:Choice>
        <mc:Fallback>
          <p:control name="CommandButton5" r:id="rId6" imgW="590400" imgH="55260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270375"/>
                  <a:ext cx="593725" cy="5508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2" name="CommandButton6" r:id="rId7" imgW="590400" imgH="552600"/>
        </mc:Choice>
        <mc:Fallback>
          <p:control name="CommandButton6" r:id="rId7" imgW="590400" imgH="55260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7550" y="4953000"/>
                  <a:ext cx="593725" cy="5508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153" name="CommandButton7" r:id="rId8" imgW="590400" imgH="552600"/>
        </mc:Choice>
        <mc:Fallback>
          <p:control name="CommandButton7" r:id="rId8" imgW="590400" imgH="552600">
            <p:pic>
              <p:nvPicPr>
                <p:cNvPr id="0" name="CommandButton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35963" y="5618163"/>
                  <a:ext cx="593725" cy="5508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8196" name="TextBox1" r:id="rId2" imgW="990720" imgH="219240"/>
        </mc:Choice>
        <mc:Fallback>
          <p:control name="TextBox1" r:id="rId2" imgW="990720" imgH="2192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86213" y="6577013"/>
                  <a:ext cx="977900" cy="22225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01" name="CommandButton1" r:id="rId3" imgW="5600880" imgH="800280"/>
        </mc:Choice>
        <mc:Fallback>
          <p:control name="CommandButton1" r:id="rId3" imgW="5600880" imgH="80028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1847850"/>
                  <a:ext cx="5602287" cy="79851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02" name="TextBox2" r:id="rId4" imgW="1209600" imgH="771480"/>
        </mc:Choice>
        <mc:Fallback>
          <p:control name="TextBox2" r:id="rId4" imgW="1209600" imgH="77148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1865313"/>
                  <a:ext cx="1206500" cy="7715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03" name="CommandButton2" r:id="rId5" imgW="5600880" imgH="800280"/>
        </mc:Choice>
        <mc:Fallback>
          <p:control name="CommandButton2" r:id="rId5" imgW="5600880" imgH="80028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2727325"/>
                  <a:ext cx="5602287" cy="79851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04" name="TextBox3" r:id="rId6" imgW="1209600" imgH="771480"/>
        </mc:Choice>
        <mc:Fallback>
          <p:control name="TextBox3" r:id="rId6" imgW="1209600" imgH="77148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2744788"/>
                  <a:ext cx="1206500" cy="7715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05" name="CommandButton3" r:id="rId7" imgW="5600880" imgH="800280"/>
        </mc:Choice>
        <mc:Fallback>
          <p:control name="CommandButton3" r:id="rId7" imgW="5600880" imgH="800280">
            <p:pic>
              <p:nvPicPr>
                <p:cNvPr id="0" name="Command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3614738"/>
                  <a:ext cx="5602287" cy="79851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06" name="TextBox4" r:id="rId8" imgW="1209600" imgH="771480"/>
        </mc:Choice>
        <mc:Fallback>
          <p:control name="TextBox4" r:id="rId8" imgW="1209600" imgH="77148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3632200"/>
                  <a:ext cx="1206500" cy="7715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07" name="CommandButton4" r:id="rId9" imgW="5600880" imgH="800280"/>
        </mc:Choice>
        <mc:Fallback>
          <p:control name="CommandButton4" r:id="rId9" imgW="5600880" imgH="800280">
            <p:pic>
              <p:nvPicPr>
                <p:cNvPr id="0" name="CommandButt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4489450"/>
                  <a:ext cx="5602287" cy="79851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08" name="TextBox5" r:id="rId10" imgW="1209600" imgH="771480"/>
        </mc:Choice>
        <mc:Fallback>
          <p:control name="TextBox5" r:id="rId10" imgW="1209600" imgH="77148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3075" y="4506913"/>
                  <a:ext cx="1206500" cy="7715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09" name="CommandButton5" r:id="rId11" imgW="3419640" imgH="800280"/>
        </mc:Choice>
        <mc:Fallback>
          <p:control name="CommandButton5" r:id="rId11" imgW="3419640" imgH="800280">
            <p:pic>
              <p:nvPicPr>
                <p:cNvPr id="0" name="CommandButton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16013" y="5376863"/>
                  <a:ext cx="3419475" cy="79851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0" name="CommandButton6" r:id="rId12" imgW="3419640" imgH="800280"/>
        </mc:Choice>
        <mc:Fallback>
          <p:control name="CommandButton6" r:id="rId12" imgW="3419640" imgH="800280">
            <p:pic>
              <p:nvPicPr>
                <p:cNvPr id="0" name="CommandButton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3750" y="5376863"/>
                  <a:ext cx="3419475" cy="79851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Соединения азота</a:t>
            </a:r>
            <a:endParaRPr lang="ru-RU" dirty="0"/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00" dirty="0" smtClean="0"/>
              <a:t>Разработано учителем химии </a:t>
            </a:r>
            <a:r>
              <a:rPr lang="ru-RU" sz="2600" dirty="0" smtClean="0"/>
              <a:t>МБОУ СОШ №1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с. Александров-  Гай</a:t>
            </a:r>
            <a:endParaRPr lang="ru-RU" sz="2600" dirty="0" smtClean="0"/>
          </a:p>
          <a:p>
            <a:pPr algn="ctr"/>
            <a:r>
              <a:rPr lang="ru-RU" sz="2600" dirty="0" smtClean="0"/>
              <a:t>Беловой Светланой Сергеевной</a:t>
            </a:r>
            <a:endParaRPr lang="ru-RU" sz="2600" dirty="0"/>
          </a:p>
        </p:txBody>
      </p:sp>
      <p:sp>
        <p:nvSpPr>
          <p:cNvPr id="8" name="Текст 1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9</a:t>
            </a:r>
            <a:r>
              <a:rPr lang="en-US" sz="5400" dirty="0" smtClean="0"/>
              <a:t> </a:t>
            </a:r>
            <a:r>
              <a:rPr lang="ru-RU" sz="5400" dirty="0" smtClean="0"/>
              <a:t>класс</a:t>
            </a:r>
            <a:endParaRPr lang="ru-RU" sz="5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7955D-FD5F-493F-AB8F-021B5AD0E77B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4700" dirty="0">
                <a:solidFill>
                  <a:srgbClr val="002060"/>
                </a:solidFill>
              </a:rPr>
              <a:t>Нашатырный </a:t>
            </a:r>
            <a:r>
              <a:rPr lang="ru-RU" sz="4700" dirty="0" smtClean="0">
                <a:solidFill>
                  <a:srgbClr val="002060"/>
                </a:solidFill>
              </a:rPr>
              <a:t>спирт – это: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Хлорид аммония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Раствор аммиака в спирте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Раствор аммиака в воде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Медицинский спирт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8324D-C9CD-4363-A7B7-F125D4EE8EF0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0038" y="855663"/>
            <a:ext cx="8653462" cy="1241151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	Азот при обычных условиях - </a:t>
            </a:r>
            <a:r>
              <a:rPr lang="ru-RU" sz="4000" dirty="0" smtClean="0">
                <a:solidFill>
                  <a:srgbClr val="002060"/>
                </a:solidFill>
              </a:rPr>
              <a:t>…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274638" y="3547241"/>
            <a:ext cx="7988300" cy="626297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Тяжелый металл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Газ без цвета и </a:t>
            </a:r>
            <a:r>
              <a:rPr lang="ru-RU" dirty="0" smtClean="0"/>
              <a:t>запаха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Бесцветная маслянистая жидкость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Одноатомный инертный газ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B9D8-6C95-43F1-8FC8-31A88AA6BAEE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Реакция </a:t>
            </a:r>
            <a:r>
              <a:rPr lang="ru-RU" sz="4000" dirty="0">
                <a:solidFill>
                  <a:srgbClr val="002060"/>
                </a:solidFill>
              </a:rPr>
              <a:t>между хлоридом аммония и гидроксидом кальция идет потому </a:t>
            </a:r>
            <a:r>
              <a:rPr lang="ru-RU" sz="4000" dirty="0" smtClean="0">
                <a:solidFill>
                  <a:srgbClr val="002060"/>
                </a:solidFill>
              </a:rPr>
              <a:t>что…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Выпадает </a:t>
            </a:r>
            <a:r>
              <a:rPr lang="ru-RU" dirty="0" smtClean="0"/>
              <a:t>осадок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Образуется соль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Выделяется газ – аммиак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Реакция не </a:t>
            </a:r>
            <a:r>
              <a:rPr lang="ru-RU" dirty="0" smtClean="0"/>
              <a:t>идет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468D-7022-4408-BBB8-6B0FE88D3BD5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	Аммиак горит в кислороде в присутствии катализатора с образованием</a:t>
            </a:r>
            <a:r>
              <a:rPr lang="ru-RU" sz="4000" dirty="0" smtClean="0">
                <a:solidFill>
                  <a:srgbClr val="002060"/>
                </a:solidFill>
              </a:rPr>
              <a:t>: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Азотной кислоты</a:t>
            </a:r>
          </a:p>
          <a:p>
            <a:pPr algn="ctr">
              <a:buNone/>
            </a:pPr>
            <a:endParaRPr lang="ru-RU" baseline="-25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Оксида азота (</a:t>
            </a:r>
            <a:r>
              <a:rPr lang="en-US" dirty="0"/>
              <a:t>III</a:t>
            </a:r>
            <a:r>
              <a:rPr lang="en-US" dirty="0" smtClean="0"/>
              <a:t>)</a:t>
            </a:r>
            <a:endParaRPr lang="ru-RU" baseline="-25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Оксида азота (</a:t>
            </a:r>
            <a:r>
              <a:rPr lang="en-US" dirty="0"/>
              <a:t>II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 Азота</a:t>
            </a:r>
            <a:endParaRPr lang="ru-RU" baseline="-25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FE6A-60E1-47D5-BA97-0551498E8D2B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Газ выделяется при </a:t>
            </a:r>
            <a:r>
              <a:rPr lang="ru-RU" sz="4000" dirty="0" smtClean="0">
                <a:solidFill>
                  <a:srgbClr val="002060"/>
                </a:solidFill>
              </a:rPr>
              <a:t>взаимодействии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MgCl2 </a:t>
            </a:r>
            <a:r>
              <a:rPr lang="ru-RU" dirty="0"/>
              <a:t>и </a:t>
            </a:r>
            <a:r>
              <a:rPr lang="en-US" dirty="0"/>
              <a:t>Ba(MO3)2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Na2CO3 </a:t>
            </a:r>
            <a:r>
              <a:rPr lang="ru-RU" dirty="0"/>
              <a:t>и </a:t>
            </a:r>
            <a:r>
              <a:rPr lang="en-US" dirty="0"/>
              <a:t>CaCl2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NH4Cl </a:t>
            </a:r>
            <a:r>
              <a:rPr lang="ru-RU" dirty="0"/>
              <a:t>и </a:t>
            </a:r>
            <a:r>
              <a:rPr lang="en-US" dirty="0" err="1"/>
              <a:t>NaOH</a:t>
            </a:r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CuSO4 </a:t>
            </a:r>
            <a:r>
              <a:rPr lang="ru-RU" dirty="0"/>
              <a:t>и </a:t>
            </a:r>
            <a:r>
              <a:rPr lang="en-US" dirty="0"/>
              <a:t>KOH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5C3C-B3D0-4EC5-9903-D4D4ABFDE350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Раствор </a:t>
            </a:r>
            <a:r>
              <a:rPr lang="ru-RU" sz="4000" dirty="0">
                <a:solidFill>
                  <a:srgbClr val="002060"/>
                </a:solidFill>
              </a:rPr>
              <a:t>аммиака окрашивает фенолфталеин </a:t>
            </a:r>
            <a:r>
              <a:rPr lang="ru-RU" sz="4000" dirty="0" smtClean="0">
                <a:solidFill>
                  <a:srgbClr val="002060"/>
                </a:solidFill>
              </a:rPr>
              <a:t>в  ….. </a:t>
            </a:r>
            <a:r>
              <a:rPr lang="ru-RU" sz="4000" dirty="0">
                <a:solidFill>
                  <a:srgbClr val="002060"/>
                </a:solidFill>
              </a:rPr>
              <a:t>цвет?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dirty="0">
                <a:solidFill>
                  <a:prstClr val="black"/>
                </a:solidFill>
              </a:rPr>
              <a:t>синий</a:t>
            </a:r>
            <a:endParaRPr lang="ru-RU" baseline="-25000" dirty="0">
              <a:solidFill>
                <a:prstClr val="black"/>
              </a:solidFill>
            </a:endParaRPr>
          </a:p>
          <a:p>
            <a:pPr algn="ctr">
              <a:buNone/>
            </a:pPr>
            <a:endParaRPr lang="ru-RU" baseline="-25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малиновый</a:t>
            </a:r>
            <a:endParaRPr lang="ru-RU" baseline="-25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dirty="0" smtClean="0">
                <a:solidFill>
                  <a:prstClr val="black"/>
                </a:solidFill>
              </a:rPr>
              <a:t>желтый</a:t>
            </a:r>
            <a:endParaRPr lang="ru-RU" baseline="-25000" dirty="0">
              <a:solidFill>
                <a:prstClr val="black"/>
              </a:solidFill>
            </a:endParaRPr>
          </a:p>
          <a:p>
            <a:pPr algn="ctr">
              <a:buNone/>
            </a:pPr>
            <a:endParaRPr lang="ru-RU" baseline="-25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не окрашивает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4451-836D-442B-83E6-A4148BD2DD68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Аммиак –.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260784" y="3632489"/>
            <a:ext cx="7988300" cy="582613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газ без цвета, без запаха, не ядовит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газ </a:t>
            </a:r>
            <a:r>
              <a:rPr lang="ru-RU" dirty="0" smtClean="0"/>
              <a:t>бурого цвета</a:t>
            </a:r>
            <a:endParaRPr lang="ru-RU" baseline="-25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газ без цвета, </a:t>
            </a:r>
            <a:r>
              <a:rPr lang="ru-RU" dirty="0" smtClean="0"/>
              <a:t>с резким запахом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Жидкость, с резким запахом</a:t>
            </a:r>
            <a:endParaRPr lang="ru-RU" baseline="-25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D71F4-88B3-4C68-8F52-5CF19D276A89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Число электронов в атоме </a:t>
            </a:r>
            <a:r>
              <a:rPr lang="ru-RU" sz="4000" dirty="0" smtClean="0">
                <a:solidFill>
                  <a:srgbClr val="002060"/>
                </a:solidFill>
              </a:rPr>
              <a:t>азота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14</a:t>
            </a:r>
            <a:endParaRPr lang="ru-RU" baseline="-25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12</a:t>
            </a:r>
            <a:endParaRPr lang="ru-RU" baseline="-25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7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9</a:t>
            </a:r>
            <a:endParaRPr lang="ru-RU" baseline="-25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5CBA-2147-4BC0-B165-84CE727B3F94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Число энергетических уровней в атоме </a:t>
            </a:r>
            <a:r>
              <a:rPr lang="ru-RU" sz="4000" dirty="0" smtClean="0">
                <a:solidFill>
                  <a:srgbClr val="002060"/>
                </a:solidFill>
              </a:rPr>
              <a:t>азота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5</a:t>
            </a:r>
            <a:endParaRPr lang="ru-RU" baseline="-25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4</a:t>
            </a:r>
            <a:endParaRPr lang="ru-RU" baseline="-25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3</a:t>
            </a:r>
            <a:endParaRPr lang="ru-RU" baseline="-25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2</a:t>
            </a:r>
            <a:endParaRPr lang="ru-RU" baseline="-25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5CB37-1518-4D85-A6E8-966B989C295A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Верны ли следующие суждения о свойствах азота?</a:t>
            </a:r>
          </a:p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А. В соединениях с водородом и металлами азот проявляет степень окисления -3 </a:t>
            </a:r>
          </a:p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Б . В соединениях с кислородом является восстановителем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 оба суждения неверны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верны оба суждения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верно только Б </a:t>
            </a:r>
            <a:endParaRPr lang="ru-RU" baseline="-25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верно только А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9115-777D-4A46-9D80-E8B0422F3234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Степень окисления </a:t>
            </a:r>
            <a:r>
              <a:rPr lang="ru-RU" sz="4000" dirty="0" smtClean="0">
                <a:solidFill>
                  <a:srgbClr val="002060"/>
                </a:solidFill>
              </a:rPr>
              <a:t>+1 азот </a:t>
            </a:r>
            <a:r>
              <a:rPr lang="ru-RU" sz="4000" dirty="0" smtClean="0">
                <a:solidFill>
                  <a:srgbClr val="002060"/>
                </a:solidFill>
              </a:rPr>
              <a:t>проявляет в соединении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ru-RU" baseline="-25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  <a:r>
              <a:rPr lang="en-US" dirty="0" smtClean="0"/>
              <a:t>O</a:t>
            </a:r>
            <a:r>
              <a:rPr lang="ru-RU" baseline="-25000" dirty="0" smtClean="0"/>
              <a:t>3</a:t>
            </a:r>
            <a:endParaRPr lang="ru-RU" baseline="-25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baseline="-25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AlN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4D39-CD58-449F-979B-F76FD264F4F9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Положительную степень окисления атом  азота имеет в соединении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NaNO</a:t>
            </a:r>
            <a:r>
              <a:rPr lang="ru-RU" baseline="-25000" dirty="0" smtClean="0"/>
              <a:t>3</a:t>
            </a:r>
            <a:endParaRPr lang="ru-RU" baseline="-25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Na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  <a:endParaRPr lang="ru-RU" baseline="-25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ru-RU" baseline="-25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Cl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468D-7022-4408-BBB8-6B0FE88D3BD5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Сумма коэффициентов в уравнении реакции  NH3 + O2 = NO + H2O </a:t>
            </a:r>
            <a:r>
              <a:rPr lang="ru-RU" sz="4000" dirty="0" smtClean="0">
                <a:solidFill>
                  <a:srgbClr val="002060"/>
                </a:solidFill>
              </a:rPr>
              <a:t>равна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14</a:t>
            </a:r>
            <a:endParaRPr lang="ru-RU" baseline="-25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15</a:t>
            </a:r>
            <a:endParaRPr lang="ru-RU" baseline="-25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19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82DD-A5AC-41DE-91A9-DFB06F0FFD99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490538" y="869517"/>
            <a:ext cx="8653462" cy="2652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Качественная реакция на катион </a:t>
            </a:r>
            <a:r>
              <a:rPr lang="ru-RU" sz="4000" dirty="0" smtClean="0">
                <a:solidFill>
                  <a:srgbClr val="002060"/>
                </a:solidFill>
              </a:rPr>
              <a:t>аммония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сульфат анион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бромид анион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хлорид анион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гидроксид  </a:t>
            </a:r>
            <a:r>
              <a:rPr lang="ru-RU" dirty="0"/>
              <a:t>анион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8B4-FE09-469D-9E45-5C7E86E8C4AB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В схеме превращений NO-----X-------HNO3,  веществом  Х </a:t>
            </a:r>
            <a:r>
              <a:rPr lang="ru-RU" sz="4000" dirty="0" smtClean="0">
                <a:solidFill>
                  <a:srgbClr val="002060"/>
                </a:solidFill>
              </a:rPr>
              <a:t>является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NO2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NH3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N2O5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N2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D986D-DEF9-4DA9-88B5-B067E7B5CF7E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Высшая валентность </a:t>
            </a:r>
            <a:r>
              <a:rPr lang="ru-RU" sz="4000" dirty="0" smtClean="0">
                <a:solidFill>
                  <a:srgbClr val="002060"/>
                </a:solidFill>
              </a:rPr>
              <a:t>азота </a:t>
            </a:r>
            <a:r>
              <a:rPr lang="ru-RU" sz="4000" dirty="0" smtClean="0">
                <a:solidFill>
                  <a:srgbClr val="002060"/>
                </a:solidFill>
              </a:rPr>
              <a:t>равна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VII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8164-5424-4DEE-98DE-F337B318CFEA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Общая формула водородного соединения элементов </a:t>
            </a:r>
            <a:r>
              <a:rPr lang="en-US" sz="4000" dirty="0" smtClean="0">
                <a:solidFill>
                  <a:srgbClr val="002060"/>
                </a:solidFill>
              </a:rPr>
              <a:t>V</a:t>
            </a:r>
            <a:r>
              <a:rPr lang="ru-RU" sz="4000" dirty="0" smtClean="0">
                <a:solidFill>
                  <a:srgbClr val="002060"/>
                </a:solidFill>
              </a:rPr>
              <a:t>А </a:t>
            </a:r>
            <a:r>
              <a:rPr lang="ru-RU" sz="4000" dirty="0" smtClean="0">
                <a:solidFill>
                  <a:srgbClr val="002060"/>
                </a:solidFill>
              </a:rPr>
              <a:t>группы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en-US" dirty="0" smtClean="0">
                <a:solidFill>
                  <a:prstClr val="black"/>
                </a:solidFill>
              </a:rPr>
              <a:t>HR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RH3</a:t>
            </a:r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RH</a:t>
            </a:r>
            <a:r>
              <a:rPr lang="en-US" baseline="-25000" dirty="0" smtClean="0"/>
              <a:t>4</a:t>
            </a:r>
            <a:endParaRPr lang="ru-RU" baseline="-25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93715-4452-4465-BA05-F7C96A2E9F2B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7500" lnSpcReduction="20000"/>
          </a:bodyPr>
          <a:lstStyle/>
          <a:p>
            <a:pPr lvl="0"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Верны ли следующие суждения о свойствах азотной кислоты?</a:t>
            </a:r>
          </a:p>
          <a:p>
            <a:pPr lvl="0"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А. Одноосновная, сильная, кислородосодержащая</a:t>
            </a:r>
          </a:p>
          <a:p>
            <a:pPr lvl="0"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Б. Концентрированная кислота взаимодействует со всеми металлами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верно только </a:t>
            </a:r>
            <a:r>
              <a:rPr lang="ru-RU" dirty="0" smtClean="0"/>
              <a:t>Б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верны оба суждения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верно только А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не верны </a:t>
            </a:r>
            <a:r>
              <a:rPr lang="ru-RU" dirty="0"/>
              <a:t>оба суждения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39D3-038F-4F77-B193-DEA460FF856B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B86C-0819-4AA1-87CC-02BF8F7CE117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0038" y="855663"/>
            <a:ext cx="8653462" cy="24550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Иону </a:t>
            </a:r>
            <a:r>
              <a:rPr lang="en-US" sz="4000" dirty="0">
                <a:solidFill>
                  <a:srgbClr val="002060"/>
                </a:solidFill>
              </a:rPr>
              <a:t>N3- </a:t>
            </a:r>
            <a:r>
              <a:rPr lang="ru-RU" sz="4000" dirty="0">
                <a:solidFill>
                  <a:srgbClr val="002060"/>
                </a:solidFill>
              </a:rPr>
              <a:t>соответствует электронная формула</a:t>
            </a:r>
            <a:r>
              <a:rPr lang="ru-RU" sz="4000" dirty="0" smtClean="0">
                <a:solidFill>
                  <a:srgbClr val="002060"/>
                </a:solidFill>
              </a:rPr>
              <a:t>: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dirty="0"/>
              <a:t>1s22s22p63s23p6.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dirty="0"/>
              <a:t>1</a:t>
            </a:r>
            <a:r>
              <a:rPr lang="en-US" sz="4000" dirty="0"/>
              <a:t>s22s2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dirty="0"/>
              <a:t>1</a:t>
            </a:r>
            <a:r>
              <a:rPr lang="en-US" sz="4000" dirty="0"/>
              <a:t>s22s22p6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dirty="0"/>
              <a:t>1</a:t>
            </a:r>
            <a:r>
              <a:rPr lang="en-US" sz="4000" dirty="0"/>
              <a:t>s22s22p3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6068-AC92-498A-ABD2-3E37A4EF9DBC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В каких соединениях атомы азота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и фосфора имеют одинаковое значение степени окисления?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  </a:t>
            </a:r>
            <a:r>
              <a:rPr lang="ru-RU" dirty="0" smtClean="0"/>
              <a:t>и</a:t>
            </a:r>
            <a:r>
              <a:rPr lang="en-US" dirty="0" smtClean="0"/>
              <a:t>   PCl</a:t>
            </a:r>
            <a:r>
              <a:rPr lang="en-US" baseline="-25000" dirty="0" smtClean="0"/>
              <a:t>5</a:t>
            </a:r>
            <a:endParaRPr lang="ru-RU" baseline="-25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ru-RU" dirty="0" smtClean="0"/>
              <a:t>и </a:t>
            </a:r>
            <a:r>
              <a:rPr lang="en-US" dirty="0" smtClean="0"/>
              <a:t> P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endParaRPr lang="ru-RU" baseline="-25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ru-RU" dirty="0" smtClean="0"/>
              <a:t>и </a:t>
            </a:r>
            <a:r>
              <a:rPr lang="en-US" dirty="0" smtClean="0"/>
              <a:t> P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endParaRPr lang="ru-RU" baseline="-25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  </a:t>
            </a:r>
            <a:r>
              <a:rPr lang="ru-RU" dirty="0" smtClean="0"/>
              <a:t>и</a:t>
            </a:r>
            <a:r>
              <a:rPr lang="en-US" dirty="0" smtClean="0"/>
              <a:t>  Ca</a:t>
            </a:r>
            <a:r>
              <a:rPr lang="en-US" baseline="-25000" dirty="0" smtClean="0"/>
              <a:t>3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pPr algn="ctr">
              <a:buNone/>
            </a:pPr>
            <a:endParaRPr lang="ru-RU" baseline="-25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244B-6D21-4AC8-8AC1-02A987C1FB72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Какую химическую формулу имеет соединение, в котором степени окисления элементов равны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+5 и -2?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ru-RU" baseline="-25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endParaRPr lang="ru-RU" baseline="-25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NO</a:t>
            </a:r>
            <a:endParaRPr lang="ru-RU" baseline="-25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endParaRPr lang="ru-RU" baseline="-25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B315-CFF1-4134-8EA5-48DDA61D0DE6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Азот </a:t>
            </a:r>
            <a:r>
              <a:rPr lang="ru-RU" sz="4000" dirty="0">
                <a:solidFill>
                  <a:srgbClr val="002060"/>
                </a:solidFill>
              </a:rPr>
              <a:t>входит в главную подгруппу</a:t>
            </a:r>
            <a:r>
              <a:rPr lang="ru-RU" sz="4000" dirty="0" smtClean="0">
                <a:solidFill>
                  <a:srgbClr val="002060"/>
                </a:solidFill>
              </a:rPr>
              <a:t>: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IV </a:t>
            </a:r>
            <a:r>
              <a:rPr lang="ru-RU" dirty="0"/>
              <a:t>группы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V </a:t>
            </a:r>
            <a:r>
              <a:rPr lang="ru-RU" dirty="0" smtClean="0"/>
              <a:t>группы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VI </a:t>
            </a:r>
            <a:r>
              <a:rPr lang="ru-RU" dirty="0"/>
              <a:t>группы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VII </a:t>
            </a:r>
            <a:r>
              <a:rPr lang="ru-RU" dirty="0"/>
              <a:t>группы</a:t>
            </a:r>
            <a:endParaRPr lang="ru-RU" baseline="-25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B28E9-40A4-40AF-BC6F-7B517162264B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Раствор аммиака в воде </a:t>
            </a:r>
            <a:r>
              <a:rPr lang="ru-RU" sz="4000" dirty="0" smtClean="0">
                <a:solidFill>
                  <a:srgbClr val="002060"/>
                </a:solidFill>
              </a:rPr>
              <a:t>имеет среду?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кислотную</a:t>
            </a:r>
            <a:endParaRPr lang="ru-RU" baseline="-25000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обычную</a:t>
            </a:r>
            <a:endParaRPr lang="ru-RU" baseline="-25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нейтральную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основную</a:t>
            </a:r>
            <a:endParaRPr lang="ru-RU" baseline="-25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24E4-27BC-4DDE-AC4E-F2468E0E34E6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Какой вид химической связи в </a:t>
            </a:r>
            <a:r>
              <a:rPr lang="ru-RU" sz="4000" dirty="0" smtClean="0">
                <a:solidFill>
                  <a:srgbClr val="002060"/>
                </a:solidFill>
              </a:rPr>
              <a:t>аммиаке?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ионная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ковалентная полярная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ковалентная неполярная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металлическая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9889-BD13-4C81-8A8B-2C769080B874}" type="datetime1">
              <a:rPr lang="ru-RU" smtClean="0"/>
              <a:pPr/>
              <a:t>01.02.2013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4000" dirty="0">
                <a:solidFill>
                  <a:srgbClr val="002060"/>
                </a:solidFill>
              </a:rPr>
              <a:t>Аммиак горит в кислороде без катализатора с образованием</a:t>
            </a:r>
            <a:r>
              <a:rPr lang="ru-RU" sz="4000" dirty="0" smtClean="0">
                <a:solidFill>
                  <a:srgbClr val="002060"/>
                </a:solidFill>
              </a:rPr>
              <a:t>: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Азота</a:t>
            </a:r>
            <a:endParaRPr lang="ru-RU" baseline="-25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Азотной кислоты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Оксида азота (</a:t>
            </a:r>
            <a:r>
              <a:rPr lang="en-US" dirty="0"/>
              <a:t>III) </a:t>
            </a:r>
            <a:endParaRPr lang="ru-RU" baseline="-25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Оксида азота (</a:t>
            </a:r>
            <a:r>
              <a:rPr lang="en-US" dirty="0"/>
              <a:t>II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949" y="141402"/>
            <a:ext cx="5420413" cy="56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Подготовка к ГИА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558</Words>
  <Application>Microsoft Office PowerPoint</Application>
  <PresentationFormat>Экран (4:3)</PresentationFormat>
  <Paragraphs>190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Alekc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 4</dc:title>
  <dc:subject>Валентность и степень окисления</dc:subject>
  <dc:creator>Нешетаева Галина Васильевна</dc:creator>
  <dc:description>Тест создан с использованием шаблона Баженова А.А. по материалам ФИПИ</dc:description>
  <cp:lastModifiedBy>Диман</cp:lastModifiedBy>
  <cp:revision>81</cp:revision>
  <dcterms:created xsi:type="dcterms:W3CDTF">2010-02-09T18:22:56Z</dcterms:created>
  <dcterms:modified xsi:type="dcterms:W3CDTF">2013-02-01T09:47:28Z</dcterms:modified>
  <cp:category>Тест</cp:category>
</cp:coreProperties>
</file>