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85" autoAdjust="0"/>
  </p:normalViewPr>
  <p:slideViewPr>
    <p:cSldViewPr>
      <p:cViewPr varScale="1">
        <p:scale>
          <a:sx n="117" d="100"/>
          <a:sy n="117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BDCDE-7F4A-4993-9754-0219B9E4754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1D6E-A544-4A64-AEFE-1ACE301B8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1D6E-A544-4A64-AEFE-1ACE301B85D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21B-AABE-416C-A207-7C3DD616FF8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1756-1BCC-4A6B-B5F3-DCD26E98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21B-AABE-416C-A207-7C3DD616FF8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1756-1BCC-4A6B-B5F3-DCD26E98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21B-AABE-416C-A207-7C3DD616FF8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1756-1BCC-4A6B-B5F3-DCD26E98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21B-AABE-416C-A207-7C3DD616FF8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1756-1BCC-4A6B-B5F3-DCD26E98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21B-AABE-416C-A207-7C3DD616FF8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1756-1BCC-4A6B-B5F3-DCD26E98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21B-AABE-416C-A207-7C3DD616FF8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1756-1BCC-4A6B-B5F3-DCD26E98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21B-AABE-416C-A207-7C3DD616FF8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1756-1BCC-4A6B-B5F3-DCD26E98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21B-AABE-416C-A207-7C3DD616FF8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1756-1BCC-4A6B-B5F3-DCD26E98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21B-AABE-416C-A207-7C3DD616FF8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1756-1BCC-4A6B-B5F3-DCD26E98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21B-AABE-416C-A207-7C3DD616FF8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1756-1BCC-4A6B-B5F3-DCD26E98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21B-AABE-416C-A207-7C3DD616FF8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F91756-1BCC-4A6B-B5F3-DCD26E98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13721B-AABE-416C-A207-7C3DD616FF84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F91756-1BCC-4A6B-B5F3-DCD26E989C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Моделирование урока с использованием ЦОР и компьютерных технологий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4752"/>
            <a:ext cx="7854696" cy="15716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Учитель  химии ГБОУ СОШ № 367 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Зеленоградского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АО города Москвы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Башкатова Галина Васильевна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pg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3"/>
            <a:ext cx="1785950" cy="22962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542926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Москва 2013 год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Используемые на уроке ЦОР: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Определение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«Спирты»( ресурс №15)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Взаимное влияние атомов в молекуле этанола(ресурс №1)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   Иллюстрация. Взаимное влияние атомов в молекуле этанола; 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Классификация спиртов(ресурс №7)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Интерактив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. Классификация спиртов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Гомологический ряд предельных одноатомных спиртов(ресурс №2)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Модель молекулы метанола(ресурс №8)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Модель молекулы этанола(ресурс №9)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Изомерия предельных одноатомных спиртов(ресурс №5)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Интерактив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Изомерия предельных одноатомных спиртов;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Структурные формулы предельных одноатомных спиртов(ресурс № 18)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Урок  по теме «Свойства спиртов»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Объяснить с точки зрения строения молекул наличие определенных физических и химических свойств класса спиртов.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  1. Доказать, с помощью виртуального эксперимента наличие физических и химических свойств, характерных для спиртов.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16042009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214686"/>
            <a:ext cx="4335598" cy="32516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14356"/>
            <a:ext cx="8572560" cy="265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Способствовать развитию интеллектуальных умений (сравнение, анализ, аналогия, установление причинно-следственных связей).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Способствовать развитию рефлексивных умений, навыков само- и взаимоконтроля.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Способствовать развитию культуры монологической речи и представления результатов работы, используя средства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Microsoft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Word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Microsoft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Excel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Microsoft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Power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Point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Microsoft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Office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786322"/>
            <a:ext cx="8358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Перечень используемых цифровых ресурсов и программных средств на уроке: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Анимация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«Образование водородных связей между молекулами спиртов».</a:t>
            </a:r>
          </a:p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Интерактив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«Химические свойства предельных одноатомных спиртов».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H25CAR06AURCALZ0XOSCAP9IWTNCA0215JTCA7P98N2CAW6UX4ZCABIAE8BCABE8CKCCA5RCHUDCA39T927CADO769HCAK2703VCAGHTAP6CAGRAPHJCAU07GYVCABL1L2XCA74X9ZHCA95UE3ECA0901Q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00372"/>
            <a:ext cx="2657475" cy="14287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ЦОР для учеников: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 lvl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проводить опыты в виртуальной лаборатории и сделать определенные выводы, как предваряя изучение темы, так и в качестве обобщения и повторения;</a:t>
            </a:r>
          </a:p>
          <a:p>
            <a:pPr lvl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получить дополнительную информацию, удовлетворить свою любознательность, свой интерес к изучению предмета;</a:t>
            </a:r>
          </a:p>
          <a:p>
            <a:pPr lvl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подготовиться к выполнению практической или лабораторной работы (повторить правила ТБ, проверить методику проведения опыта, который он предполагает использовать, провести виртуальные эксперименты);</a:t>
            </a:r>
          </a:p>
          <a:p>
            <a:pPr lvl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проверить свои знания, например, при подготовке к контрольной работе;</a:t>
            </a:r>
          </a:p>
          <a:p>
            <a:pPr lvl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создать свои творческие работы (сайты, рефераты и т.д.).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Спасибо за внимание )))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Фото0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280" y="2666841"/>
            <a:ext cx="3901440" cy="2926080"/>
          </a:xfrm>
        </p:spPr>
      </p:pic>
      <p:pic>
        <p:nvPicPr>
          <p:cNvPr id="5" name="Рисунок 4" descr="SDC14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85926"/>
            <a:ext cx="3143272" cy="23574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Федеральный Государственный образовательный стандарт основного общего образования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96049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...п.26 Информационно-методические условия реализации основной образовательной программы общего образования должны обеспечиваться современной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информационно-образовательной средой.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00504"/>
            <a:ext cx="3676609" cy="26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Федеральный Государственный образовательный стандарт основного общего образования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5719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Иформационно-образовательная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среда включает: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комплекс информационных образовательных ресурсов, комплекс информационных ресурсов, в том числе цифровые образовательные ресурсы, совокупность технологических средств информационных и коммуникационных технологий: компьютеры, иное ИКТ-оборудование, коммуникационные каналы, систему современных педагогических технологий, обеспечивающих обучение в современной информационной среде.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6425" y="4816885"/>
            <a:ext cx="1511855" cy="182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Цифровые образовательные ресурсы</a:t>
            </a:r>
            <a:endParaRPr lang="ru-RU" sz="2800" dirty="0">
              <a:latin typeface="+mn-lt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429000"/>
            <a:ext cx="479895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48" y="1357298"/>
            <a:ext cx="77867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ЦОР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– некий содержательно обособленный объект, предназначенный для образовательных целей и представленный в цифровой, электронной, «компьютерной» форме.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ЕКЦОР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http://school-collection.ru</a:t>
            </a:r>
            <a:endParaRPr lang="ru-RU" sz="28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Виды ЦОР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AutoShape 178" descr="Фиолетовый узор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892577" y="5008563"/>
            <a:ext cx="4032250" cy="5080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bg1"/>
                </a:solidFill>
              </a:rPr>
              <a:t>Виртуальная лаборатория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AutoShape 170" descr="Фиолетовый узор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108477" y="4437063"/>
            <a:ext cx="4321175" cy="5080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bg1"/>
                </a:solidFill>
              </a:rPr>
              <a:t>Интерактивные модули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AutoShape 145" descr="Фиолетовый узор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4181502" y="3860800"/>
            <a:ext cx="4248150" cy="5080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Анимация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AutoShape 130" descr="Фиолетовый узор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4181502" y="2708275"/>
            <a:ext cx="3743325" cy="5080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bg1"/>
                </a:solidFill>
              </a:rPr>
              <a:t>Справочные таблицы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91" descr="Фиолетовый узор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225952" y="3284538"/>
            <a:ext cx="4203700" cy="5080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bg1"/>
                </a:solidFill>
              </a:rPr>
              <a:t>Диаграммы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AutoShape 44" descr="Фиолетовый узор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3892577" y="2133600"/>
            <a:ext cx="3455987" cy="5080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bg1"/>
                </a:solidFill>
              </a:rPr>
              <a:t>Рисунки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45" descr="Фиолетовый узор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389339" y="5584825"/>
            <a:ext cx="4032250" cy="5080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Тесты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AutoShape 46" descr="Фиолетовый узор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3389339" y="1557338"/>
            <a:ext cx="3527425" cy="5080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bg1"/>
                </a:solidFill>
              </a:rPr>
              <a:t>Фото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3871939" y="2760663"/>
            <a:ext cx="381000" cy="381000"/>
            <a:chOff x="2078" y="1680"/>
            <a:chExt cx="1615" cy="1615"/>
          </a:xfrm>
        </p:grpSpPr>
        <p:sp>
          <p:nvSpPr>
            <p:cNvPr id="16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9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1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2" name="Group 102"/>
          <p:cNvGrpSpPr>
            <a:grpSpLocks/>
          </p:cNvGrpSpPr>
          <p:nvPr/>
        </p:nvGrpSpPr>
        <p:grpSpPr bwMode="auto">
          <a:xfrm>
            <a:off x="3100414" y="1628775"/>
            <a:ext cx="381000" cy="381000"/>
            <a:chOff x="2078" y="1680"/>
            <a:chExt cx="1615" cy="1615"/>
          </a:xfrm>
        </p:grpSpPr>
        <p:sp>
          <p:nvSpPr>
            <p:cNvPr id="23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6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7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8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9" name="Group 109"/>
          <p:cNvGrpSpPr>
            <a:grpSpLocks/>
          </p:cNvGrpSpPr>
          <p:nvPr/>
        </p:nvGrpSpPr>
        <p:grpSpPr bwMode="auto">
          <a:xfrm>
            <a:off x="3605239" y="2205038"/>
            <a:ext cx="381000" cy="381000"/>
            <a:chOff x="2078" y="1680"/>
            <a:chExt cx="1615" cy="1615"/>
          </a:xfrm>
        </p:grpSpPr>
        <p:sp>
          <p:nvSpPr>
            <p:cNvPr id="30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4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5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3" name="Group 123"/>
          <p:cNvGrpSpPr>
            <a:grpSpLocks/>
          </p:cNvGrpSpPr>
          <p:nvPr/>
        </p:nvGrpSpPr>
        <p:grpSpPr bwMode="auto">
          <a:xfrm>
            <a:off x="3943377" y="3933825"/>
            <a:ext cx="381000" cy="381000"/>
            <a:chOff x="2078" y="1680"/>
            <a:chExt cx="1615" cy="1615"/>
          </a:xfrm>
        </p:grpSpPr>
        <p:sp>
          <p:nvSpPr>
            <p:cNvPr id="44" name="Oval 1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Oval 1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1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47" name="Oval 1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8" name="Oval 1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49" name="Oval 1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0" name="Group 131"/>
          <p:cNvGrpSpPr>
            <a:grpSpLocks/>
          </p:cNvGrpSpPr>
          <p:nvPr/>
        </p:nvGrpSpPr>
        <p:grpSpPr bwMode="auto">
          <a:xfrm>
            <a:off x="3965602" y="3357563"/>
            <a:ext cx="381000" cy="381000"/>
            <a:chOff x="2078" y="1680"/>
            <a:chExt cx="1615" cy="1615"/>
          </a:xfrm>
        </p:grpSpPr>
        <p:sp>
          <p:nvSpPr>
            <p:cNvPr id="51" name="Oval 13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13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Oval 13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54" name="Oval 1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5" name="Oval 1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56" name="Oval 1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7" name="Group 138"/>
          <p:cNvGrpSpPr>
            <a:grpSpLocks/>
          </p:cNvGrpSpPr>
          <p:nvPr/>
        </p:nvGrpSpPr>
        <p:grpSpPr bwMode="auto">
          <a:xfrm>
            <a:off x="3584602" y="5013325"/>
            <a:ext cx="381000" cy="381000"/>
            <a:chOff x="2078" y="1680"/>
            <a:chExt cx="1615" cy="1615"/>
          </a:xfrm>
        </p:grpSpPr>
        <p:sp>
          <p:nvSpPr>
            <p:cNvPr id="58" name="Oval 13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Oval 14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Oval 14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61" name="Oval 1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14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63" name="Oval 1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4" name="Group 146"/>
          <p:cNvGrpSpPr>
            <a:grpSpLocks/>
          </p:cNvGrpSpPr>
          <p:nvPr/>
        </p:nvGrpSpPr>
        <p:grpSpPr bwMode="auto">
          <a:xfrm>
            <a:off x="3800502" y="4487863"/>
            <a:ext cx="381000" cy="381000"/>
            <a:chOff x="2078" y="1680"/>
            <a:chExt cx="1615" cy="1615"/>
          </a:xfrm>
        </p:grpSpPr>
        <p:sp>
          <p:nvSpPr>
            <p:cNvPr id="65" name="Oval 14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Oval 14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Oval 14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68" name="Oval 15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" name="Oval 15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70" name="Oval 15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1" name="Group 163"/>
          <p:cNvGrpSpPr>
            <a:grpSpLocks/>
          </p:cNvGrpSpPr>
          <p:nvPr/>
        </p:nvGrpSpPr>
        <p:grpSpPr bwMode="auto">
          <a:xfrm>
            <a:off x="3173439" y="5516563"/>
            <a:ext cx="381000" cy="381000"/>
            <a:chOff x="2078" y="1680"/>
            <a:chExt cx="1615" cy="1615"/>
          </a:xfrm>
        </p:grpSpPr>
        <p:sp>
          <p:nvSpPr>
            <p:cNvPr id="72" name="Oval 16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Oval 16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Oval 16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75" name="Oval 1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6" name="Oval 16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77" name="Oval 1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7158" y="2428868"/>
            <a:ext cx="3150108" cy="28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Использование ЦОР на уроке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Autofit/>
          </a:bodyPr>
          <a:lstStyle/>
          <a:p>
            <a:pPr lvl="1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для объяснения нового материала в качестве иллюстрации к рассказу (демонстрации);</a:t>
            </a:r>
          </a:p>
          <a:p>
            <a:pPr lvl="1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для закрепления нового материала с последующим устным опросом или работой с карточками;</a:t>
            </a:r>
          </a:p>
          <a:p>
            <a:pPr lvl="1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для закрепления знаний в процессе выполнения самостоятельной работы  с интерактивным модулем. (Такая работа может выполняться по группам или индивидуально);</a:t>
            </a:r>
          </a:p>
          <a:p>
            <a:pPr lvl="1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для проверки степени усвоения материала учащимися;</a:t>
            </a:r>
          </a:p>
          <a:p>
            <a:pPr lvl="1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для постановки проблемы, которая будет решаться в ходе урока;</a:t>
            </a:r>
          </a:p>
          <a:p>
            <a:pPr lvl="1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для развития умений у учащихся извлекать необходимую информацию (справочные таблицы, схемы);</a:t>
            </a:r>
          </a:p>
          <a:p>
            <a:pPr lvl="1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для развития любознательности и интереса к химии, например, учитель может предложить использовать ЦОР для поиска дополнительной информации;</a:t>
            </a:r>
          </a:p>
          <a:p>
            <a:pPr lvl="1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для организации подготовки учащийся к выполнению практической или лабораторной работы (повторить правила ТБ, проверить ту ли методику проведения опыта, которую он будет использовать).</a:t>
            </a:r>
          </a:p>
          <a:p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Сайты, используемые в работе: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2922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http://www.hemi.nsu.ru/  - «Основы химии» А.В.Мануйлов, В. И. Родионов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http://chemworld.narod.ru/internet.html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«Химия в сети»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http://www.alhimik.ru/teleclass/index.shtml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«Алхимик»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http://www.hrono.ru/biograf/bio  b/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butlerov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am.php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Хронос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-всемирная история в интернете»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http://osievskaja.narod.ru/didaktik/didaktik.html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дидактический материал</a:t>
            </a:r>
          </a:p>
          <a:p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http://http://www.chemistry.ssu.samara.ru/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</a:rPr>
              <a:t>учебник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 органической химии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http://school-collection.edu.ru/catalog/rubr/eb17b17a-6bcc-01ab-0e3a-a1cd26d56d67/ - ЕКЦОР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collection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edu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ru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catalog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res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cca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89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53-7782-42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8-9737-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069/?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fullView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=1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Оборудование для интерактивных уроков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43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Компьютер учителя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Интерактивная доска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Для учащихся портативные компьютеры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NOVA 5000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Интернет-ресурсы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16042009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143248"/>
            <a:ext cx="3883157" cy="2912368"/>
          </a:xfrm>
          <a:prstGeom prst="rect">
            <a:avLst/>
          </a:prstGeom>
        </p:spPr>
      </p:pic>
      <p:pic>
        <p:nvPicPr>
          <p:cNvPr id="5" name="Picture 154" descr="ne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00438"/>
            <a:ext cx="22669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Урок-микроисследование по теме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«Строение спиртов»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Оборудование и ресурсы: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Компьютеры с подключением к Интернет. </a:t>
            </a: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Цель урока: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создать условия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для выявления взаимосвязи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между строением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и свойствами спиртов.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DSC00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8188" y="3357562"/>
            <a:ext cx="4095778" cy="30718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14884"/>
            <a:ext cx="1863727" cy="186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719</Words>
  <Application>Microsoft Office PowerPoint</Application>
  <PresentationFormat>Экран (4:3)</PresentationFormat>
  <Paragraphs>90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Моделирование урока с использованием ЦОР и компьютерных технологий</vt:lpstr>
      <vt:lpstr>Федеральный Государственный образовательный стандарт основного общего образования</vt:lpstr>
      <vt:lpstr>Федеральный Государственный образовательный стандарт основного общего образования</vt:lpstr>
      <vt:lpstr>Цифровые образовательные ресурсы</vt:lpstr>
      <vt:lpstr>Виды ЦОР</vt:lpstr>
      <vt:lpstr>Использование ЦОР на уроке</vt:lpstr>
      <vt:lpstr>Сайты, используемые в работе:</vt:lpstr>
      <vt:lpstr>Оборудование для интерактивных уроков</vt:lpstr>
      <vt:lpstr>Урок-микроисследование по теме  «Строение спиртов»</vt:lpstr>
      <vt:lpstr>Используемые на уроке ЦОР:</vt:lpstr>
      <vt:lpstr>Урок  по теме «Свойства спиртов»</vt:lpstr>
      <vt:lpstr>Слайд 12</vt:lpstr>
      <vt:lpstr>ЦОР для учеников:</vt:lpstr>
      <vt:lpstr>Спасибо за внимание )))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урока с использованием ЦОР и компьютерных технологий</dc:title>
  <dc:creator>Ноутбук</dc:creator>
  <cp:lastModifiedBy>Ноутбук</cp:lastModifiedBy>
  <cp:revision>36</cp:revision>
  <dcterms:created xsi:type="dcterms:W3CDTF">2013-01-26T08:21:38Z</dcterms:created>
  <dcterms:modified xsi:type="dcterms:W3CDTF">2013-02-09T10:23:35Z</dcterms:modified>
</cp:coreProperties>
</file>