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3" r:id="rId19"/>
    <p:sldId id="276" r:id="rId20"/>
    <p:sldId id="27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clrMru>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42A3C-783B-4AAE-8216-73FF06C50B49}" type="datetimeFigureOut">
              <a:rPr lang="ru-RU" smtClean="0"/>
              <a:pPr/>
              <a:t>13.02.2013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1017D-5595-4A03-9B14-B551CFFCFC2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491017D-5595-4A03-9B14-B551CFFCFC21}"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13.02.2013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404664"/>
            <a:ext cx="7851648" cy="2232248"/>
          </a:xfrm>
        </p:spPr>
        <p:txBody>
          <a:bodyPr>
            <a:noAutofit/>
          </a:bodyPr>
          <a:lstStyle/>
          <a:p>
            <a:pPr algn="ctr"/>
            <a:r>
              <a:rPr lang="ru-RU" sz="2000" dirty="0" smtClean="0">
                <a:solidFill>
                  <a:schemeClr val="bg1">
                    <a:lumMod val="95000"/>
                    <a:lumOff val="5000"/>
                  </a:schemeClr>
                </a:solidFill>
              </a:rPr>
              <a:t>ГСКУ  АО « Социально-реабилитационный центр  для несовершеннолетних,</a:t>
            </a:r>
            <a:br>
              <a:rPr lang="ru-RU" sz="2000" dirty="0" smtClean="0">
                <a:solidFill>
                  <a:schemeClr val="bg1">
                    <a:lumMod val="95000"/>
                    <a:lumOff val="5000"/>
                  </a:schemeClr>
                </a:solidFill>
              </a:rPr>
            </a:br>
            <a:r>
              <a:rPr lang="ru-RU" sz="2000" dirty="0" smtClean="0">
                <a:solidFill>
                  <a:schemeClr val="bg1">
                    <a:lumMod val="95000"/>
                    <a:lumOff val="5000"/>
                  </a:schemeClr>
                </a:solidFill>
              </a:rPr>
              <a:t> </a:t>
            </a:r>
            <a:r>
              <a:rPr lang="ru-RU" sz="2000" dirty="0" err="1" smtClean="0">
                <a:solidFill>
                  <a:schemeClr val="bg1">
                    <a:lumMod val="95000"/>
                    <a:lumOff val="5000"/>
                  </a:schemeClr>
                </a:solidFill>
              </a:rPr>
              <a:t>Камызякский</a:t>
            </a:r>
            <a:r>
              <a:rPr lang="ru-RU" sz="2000" dirty="0" smtClean="0">
                <a:solidFill>
                  <a:schemeClr val="bg1">
                    <a:lumMod val="95000"/>
                    <a:lumOff val="5000"/>
                  </a:schemeClr>
                </a:solidFill>
              </a:rPr>
              <a:t> район, Астраханская область»</a:t>
            </a:r>
            <a:br>
              <a:rPr lang="ru-RU" sz="2000" dirty="0" smtClean="0">
                <a:solidFill>
                  <a:schemeClr val="bg1">
                    <a:lumMod val="95000"/>
                    <a:lumOff val="5000"/>
                  </a:schemeClr>
                </a:solidFill>
              </a:rPr>
            </a:br>
            <a:r>
              <a:rPr lang="ru-RU" sz="2800" dirty="0" smtClean="0">
                <a:solidFill>
                  <a:schemeClr val="bg1">
                    <a:lumMod val="95000"/>
                    <a:lumOff val="5000"/>
                  </a:schemeClr>
                </a:solidFill>
              </a:rPr>
              <a:t> </a:t>
            </a:r>
            <a:br>
              <a:rPr lang="ru-RU" sz="2800" dirty="0" smtClean="0">
                <a:solidFill>
                  <a:schemeClr val="bg1">
                    <a:lumMod val="95000"/>
                    <a:lumOff val="5000"/>
                  </a:schemeClr>
                </a:solidFill>
              </a:rPr>
            </a:br>
            <a:endParaRPr lang="ru-RU" sz="2800" dirty="0">
              <a:solidFill>
                <a:schemeClr val="bg1">
                  <a:lumMod val="95000"/>
                  <a:lumOff val="5000"/>
                </a:schemeClr>
              </a:solidFill>
            </a:endParaRPr>
          </a:p>
        </p:txBody>
      </p:sp>
      <p:sp>
        <p:nvSpPr>
          <p:cNvPr id="3" name="Подзаголовок 2"/>
          <p:cNvSpPr>
            <a:spLocks noGrp="1"/>
          </p:cNvSpPr>
          <p:nvPr>
            <p:ph type="subTitle" idx="1"/>
          </p:nvPr>
        </p:nvSpPr>
        <p:spPr>
          <a:xfrm>
            <a:off x="611560" y="2276872"/>
            <a:ext cx="7854696" cy="2952328"/>
          </a:xfrm>
        </p:spPr>
        <p:txBody>
          <a:bodyPr>
            <a:normAutofit fontScale="47500" lnSpcReduction="20000"/>
          </a:bodyPr>
          <a:lstStyle/>
          <a:p>
            <a:pPr algn="ctr"/>
            <a:r>
              <a:rPr lang="ru-RU" sz="7000" i="1" dirty="0" smtClean="0">
                <a:solidFill>
                  <a:srgbClr val="C00000"/>
                </a:solidFill>
              </a:rPr>
              <a:t>Воспитательно-коррекционная работа по профилактике правонарушений и безнадзорности несовершеннолетних в период реабилитационного процесса</a:t>
            </a:r>
          </a:p>
          <a:p>
            <a:pPr algn="ctr"/>
            <a:r>
              <a:rPr lang="ru-RU" sz="7000" i="1" u="sng" dirty="0" smtClean="0">
                <a:solidFill>
                  <a:srgbClr val="C00000"/>
                </a:solidFill>
              </a:rPr>
              <a:t>« Общества достойный граждан</a:t>
            </a:r>
            <a:r>
              <a:rPr lang="ru-RU" sz="7000" i="1" u="sng" dirty="0" smtClean="0"/>
              <a:t>ин»</a:t>
            </a:r>
          </a:p>
          <a:p>
            <a:endParaRPr lang="ru-RU" sz="3500" b="1" i="1" u="sng" dirty="0" smtClean="0"/>
          </a:p>
          <a:p>
            <a:endParaRPr lang="ru-RU" sz="3500" b="1" i="1" u="sng" dirty="0" smtClean="0"/>
          </a:p>
          <a:p>
            <a:endParaRPr lang="ru-RU" sz="3500" b="1" i="1" u="sng" dirty="0" smtClean="0"/>
          </a:p>
          <a:p>
            <a:endParaRPr lang="ru-RU" sz="3500" b="1" i="1" u="sng" dirty="0" smtClean="0"/>
          </a:p>
          <a:p>
            <a:pPr algn="ctr"/>
            <a:endParaRPr lang="ru-RU" sz="3500" b="1" i="1" u="sng" dirty="0" smtClean="0"/>
          </a:p>
          <a:p>
            <a:endParaRPr lang="ru-RU" sz="3500" b="1" i="1" u="sng" dirty="0" smtClean="0"/>
          </a:p>
          <a:p>
            <a:endParaRPr lang="ru-RU" sz="3500" b="1" i="1" u="sng" dirty="0" smtClean="0"/>
          </a:p>
          <a:p>
            <a:endParaRPr lang="ru-RU" sz="1400" dirty="0" smtClean="0"/>
          </a:p>
          <a:p>
            <a:endParaRPr lang="ru-RU" dirty="0"/>
          </a:p>
        </p:txBody>
      </p:sp>
      <p:sp>
        <p:nvSpPr>
          <p:cNvPr id="4" name="Прямоугольник 3"/>
          <p:cNvSpPr/>
          <p:nvPr/>
        </p:nvSpPr>
        <p:spPr>
          <a:xfrm>
            <a:off x="2195736" y="5661248"/>
            <a:ext cx="5094312" cy="369332"/>
          </a:xfrm>
          <a:prstGeom prst="rect">
            <a:avLst/>
          </a:prstGeom>
        </p:spPr>
        <p:txBody>
          <a:bodyPr wrap="square">
            <a:spAutoFit/>
          </a:bodyPr>
          <a:lstStyle/>
          <a:p>
            <a:r>
              <a:rPr lang="ru-RU" b="1" dirty="0" smtClean="0">
                <a:solidFill>
                  <a:srgbClr val="C00000"/>
                </a:solidFill>
              </a:rPr>
              <a:t>Выполнила воспитатель  </a:t>
            </a:r>
            <a:r>
              <a:rPr lang="ru-RU" b="1" dirty="0" err="1" smtClean="0">
                <a:solidFill>
                  <a:srgbClr val="C00000"/>
                </a:solidFill>
              </a:rPr>
              <a:t>Кудабаева</a:t>
            </a:r>
            <a:r>
              <a:rPr lang="ru-RU" b="1" dirty="0" smtClean="0">
                <a:solidFill>
                  <a:srgbClr val="C00000"/>
                </a:solidFill>
              </a:rPr>
              <a:t> Н.С.</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143000"/>
          </a:xfrm>
        </p:spPr>
        <p:txBody>
          <a:bodyPr>
            <a:noAutofit/>
          </a:bodyPr>
          <a:lstStyle/>
          <a:p>
            <a:r>
              <a:rPr lang="ru-RU" sz="1400" dirty="0" smtClean="0"/>
              <a:t/>
            </a:r>
            <a:br>
              <a:rPr lang="ru-RU" sz="1400" dirty="0" smtClean="0"/>
            </a:br>
            <a:endParaRPr lang="ru-RU" sz="1400" dirty="0"/>
          </a:p>
        </p:txBody>
      </p:sp>
      <p:sp>
        <p:nvSpPr>
          <p:cNvPr id="3" name="Содержимое 2"/>
          <p:cNvSpPr>
            <a:spLocks noGrp="1"/>
          </p:cNvSpPr>
          <p:nvPr>
            <p:ph idx="1"/>
          </p:nvPr>
        </p:nvSpPr>
        <p:spPr>
          <a:xfrm>
            <a:off x="467544" y="620688"/>
            <a:ext cx="8219256" cy="5703912"/>
          </a:xfrm>
          <a:ln>
            <a:solidFill>
              <a:schemeClr val="tx2">
                <a:lumMod val="75000"/>
              </a:schemeClr>
            </a:solidFill>
            <a:prstDash val="dash"/>
          </a:ln>
        </p:spPr>
        <p:txBody>
          <a:bodyPr>
            <a:normAutofit/>
          </a:bodyPr>
          <a:lstStyle/>
          <a:p>
            <a:pPr>
              <a:buNone/>
            </a:pPr>
            <a:r>
              <a:rPr lang="ru-RU" sz="1800" b="1" i="1" u="sng" dirty="0" smtClean="0">
                <a:solidFill>
                  <a:schemeClr val="accent2">
                    <a:lumMod val="75000"/>
                  </a:schemeClr>
                </a:solidFill>
              </a:rPr>
              <a:t>Условия, необходимые для реализации данного направления:</a:t>
            </a:r>
            <a:endParaRPr lang="ru-RU" sz="1800" i="1" u="sng" dirty="0" smtClean="0">
              <a:solidFill>
                <a:schemeClr val="accent2">
                  <a:lumMod val="75000"/>
                </a:schemeClr>
              </a:solidFill>
            </a:endParaRPr>
          </a:p>
          <a:p>
            <a:r>
              <a:rPr lang="ru-RU" sz="1400" i="1" dirty="0" smtClean="0">
                <a:solidFill>
                  <a:schemeClr val="accent2">
                    <a:lumMod val="75000"/>
                  </a:schemeClr>
                </a:solidFill>
              </a:rPr>
              <a:t>Изменение ребенка очень сложный процесс, который требует особых знаний, владения приёмами и методами работы, особого устройства детей, умения проводить комплексной профилактической и реабилитационной работы, строить совместную работу со многими специалистами. Все эти мероприятия индивидуальны, с учетом возраста, физического и нервно-психического состояния ребенка.</a:t>
            </a:r>
          </a:p>
          <a:p>
            <a:r>
              <a:rPr lang="ru-RU" sz="1400" i="1" dirty="0" smtClean="0">
                <a:solidFill>
                  <a:schemeClr val="accent2">
                    <a:lumMod val="75000"/>
                  </a:schemeClr>
                </a:solidFill>
              </a:rPr>
              <a:t>Педагогический коллектив старается, чтобы у ребят не было бесцельного досуга, внеурочное время должно быть наполнено содержанием, интересным, увлекательным, полезным. </a:t>
            </a:r>
          </a:p>
          <a:p>
            <a:r>
              <a:rPr lang="ru-RU" sz="1400" i="1" dirty="0" smtClean="0">
                <a:solidFill>
                  <a:schemeClr val="accent2">
                    <a:lumMod val="75000"/>
                  </a:schemeClr>
                </a:solidFill>
              </a:rPr>
              <a:t>В нашем социально-реабилитационном центре имеются все возможности для организации полноценного досуга детей и подростков.</a:t>
            </a:r>
          </a:p>
          <a:p>
            <a:r>
              <a:rPr lang="ru-RU" sz="1400" i="1" dirty="0" smtClean="0">
                <a:solidFill>
                  <a:schemeClr val="accent2">
                    <a:lumMod val="75000"/>
                  </a:schemeClr>
                </a:solidFill>
              </a:rPr>
              <a:t>На территории центра имеется дополнительное здание « Город мастеров», где функционируют мастерские для мальчиков и девочек, сенсорная комната со всем необходимым оборудованием, начинает работу психологический театр. Все занятия с детьми проводят квалифицированные педагоги психолог</a:t>
            </a:r>
          </a:p>
          <a:p>
            <a:endParaRPr lang="ru-RU" dirty="0"/>
          </a:p>
        </p:txBody>
      </p:sp>
      <p:pic>
        <p:nvPicPr>
          <p:cNvPr id="5" name="Рисунок 4" descr="DSC03089"/>
          <p:cNvPicPr/>
          <p:nvPr/>
        </p:nvPicPr>
        <p:blipFill>
          <a:blip r:embed="rId2" cstate="screen"/>
          <a:srcRect/>
          <a:stretch>
            <a:fillRect/>
          </a:stretch>
        </p:blipFill>
        <p:spPr bwMode="auto">
          <a:xfrm>
            <a:off x="971600" y="4077072"/>
            <a:ext cx="2582416" cy="1872208"/>
          </a:xfrm>
          <a:prstGeom prst="rect">
            <a:avLst/>
          </a:prstGeom>
          <a:noFill/>
          <a:ln w="28575">
            <a:solidFill>
              <a:srgbClr val="660066"/>
            </a:solidFill>
            <a:miter lim="800000"/>
            <a:headEnd/>
            <a:tailEnd/>
          </a:ln>
        </p:spPr>
      </p:pic>
      <p:pic>
        <p:nvPicPr>
          <p:cNvPr id="6" name="Рисунок 5" descr="DSC03133"/>
          <p:cNvPicPr/>
          <p:nvPr/>
        </p:nvPicPr>
        <p:blipFill>
          <a:blip r:embed="rId3" cstate="screen"/>
          <a:srcRect/>
          <a:stretch>
            <a:fillRect/>
          </a:stretch>
        </p:blipFill>
        <p:spPr bwMode="auto">
          <a:xfrm>
            <a:off x="4499992" y="4077072"/>
            <a:ext cx="2592288" cy="1872208"/>
          </a:xfrm>
          <a:prstGeom prst="rect">
            <a:avLst/>
          </a:prstGeom>
          <a:noFill/>
          <a:ln w="28575" cmpd="sng">
            <a:solidFill>
              <a:srgbClr val="660066"/>
            </a:solid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7"/>
            <a:ext cx="8229600" cy="5749248"/>
          </a:xfrm>
        </p:spPr>
        <p:txBody>
          <a:bodyPr>
            <a:normAutofit/>
          </a:bodyPr>
          <a:lstStyle/>
          <a:p>
            <a:endParaRPr lang="ru-RU" dirty="0"/>
          </a:p>
        </p:txBody>
      </p:sp>
      <p:sp>
        <p:nvSpPr>
          <p:cNvPr id="3" name="Содержимое 2"/>
          <p:cNvSpPr>
            <a:spLocks noGrp="1"/>
          </p:cNvSpPr>
          <p:nvPr>
            <p:ph idx="1"/>
          </p:nvPr>
        </p:nvSpPr>
        <p:spPr>
          <a:xfrm>
            <a:off x="457200" y="692696"/>
            <a:ext cx="8229600" cy="5631904"/>
          </a:xfrm>
          <a:ln>
            <a:solidFill>
              <a:schemeClr val="accent2">
                <a:lumMod val="75000"/>
              </a:schemeClr>
            </a:solidFill>
            <a:prstDash val="dash"/>
          </a:ln>
        </p:spPr>
        <p:txBody>
          <a:bodyPr/>
          <a:lstStyle/>
          <a:p>
            <a:pPr algn="ctr"/>
            <a:endParaRPr lang="ru-RU" sz="2400" i="1" dirty="0" smtClean="0">
              <a:solidFill>
                <a:schemeClr val="accent2">
                  <a:lumMod val="75000"/>
                </a:schemeClr>
              </a:solidFill>
            </a:endParaRPr>
          </a:p>
          <a:p>
            <a:pPr algn="ctr"/>
            <a:r>
              <a:rPr lang="ru-RU" sz="2400" i="1" dirty="0" smtClean="0">
                <a:solidFill>
                  <a:schemeClr val="accent2">
                    <a:lumMod val="75000"/>
                  </a:schemeClr>
                </a:solidFill>
              </a:rPr>
              <a:t>На площадке оборудована физкультурно-спортивная зона: футбольная и волейбольная, баскетбольная площадки, турники, тренажеры</a:t>
            </a:r>
          </a:p>
        </p:txBody>
      </p:sp>
      <p:pic>
        <p:nvPicPr>
          <p:cNvPr id="4" name="Рисунок 3" descr="DSC03243"/>
          <p:cNvPicPr/>
          <p:nvPr/>
        </p:nvPicPr>
        <p:blipFill>
          <a:blip r:embed="rId2" cstate="screen"/>
          <a:srcRect/>
          <a:stretch>
            <a:fillRect/>
          </a:stretch>
        </p:blipFill>
        <p:spPr bwMode="auto">
          <a:xfrm>
            <a:off x="971600" y="2924944"/>
            <a:ext cx="3024336" cy="2232248"/>
          </a:xfrm>
          <a:prstGeom prst="rect">
            <a:avLst/>
          </a:prstGeom>
          <a:noFill/>
          <a:ln w="28575">
            <a:solidFill>
              <a:srgbClr val="C00000"/>
            </a:solidFill>
            <a:miter lim="800000"/>
            <a:headEnd/>
            <a:tailEnd/>
          </a:ln>
        </p:spPr>
      </p:pic>
      <p:pic>
        <p:nvPicPr>
          <p:cNvPr id="5" name="Рисунок 4" descr="DSC03245"/>
          <p:cNvPicPr/>
          <p:nvPr/>
        </p:nvPicPr>
        <p:blipFill>
          <a:blip r:embed="rId3" cstate="screen"/>
          <a:srcRect/>
          <a:stretch>
            <a:fillRect/>
          </a:stretch>
        </p:blipFill>
        <p:spPr bwMode="auto">
          <a:xfrm>
            <a:off x="4716016" y="3501008"/>
            <a:ext cx="3024336" cy="2232248"/>
          </a:xfrm>
          <a:prstGeom prst="rect">
            <a:avLst/>
          </a:prstGeom>
          <a:noFill/>
          <a:ln w="28575">
            <a:solidFill>
              <a:srgbClr val="C00000"/>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05232"/>
          </a:xfrm>
        </p:spPr>
        <p:txBody>
          <a:bodyPr/>
          <a:lstStyle/>
          <a:p>
            <a:endParaRPr lang="ru-RU" dirty="0"/>
          </a:p>
        </p:txBody>
      </p:sp>
      <p:sp>
        <p:nvSpPr>
          <p:cNvPr id="3" name="Содержимое 2"/>
          <p:cNvSpPr>
            <a:spLocks noGrp="1"/>
          </p:cNvSpPr>
          <p:nvPr>
            <p:ph idx="1"/>
          </p:nvPr>
        </p:nvSpPr>
        <p:spPr>
          <a:xfrm>
            <a:off x="457200" y="620688"/>
            <a:ext cx="8229600" cy="5703912"/>
          </a:xfrm>
          <a:ln>
            <a:solidFill>
              <a:schemeClr val="accent1">
                <a:lumMod val="75000"/>
              </a:schemeClr>
            </a:solidFill>
            <a:prstDash val="dash"/>
          </a:ln>
        </p:spPr>
        <p:txBody>
          <a:bodyPr>
            <a:normAutofit/>
          </a:bodyPr>
          <a:lstStyle/>
          <a:p>
            <a:pPr>
              <a:buNone/>
            </a:pPr>
            <a:r>
              <a:rPr lang="ru-RU" sz="2000" i="1" dirty="0" smtClean="0">
                <a:solidFill>
                  <a:schemeClr val="accent1">
                    <a:lumMod val="75000"/>
                  </a:schemeClr>
                </a:solidFill>
              </a:rPr>
              <a:t>	Кроме этого в здании центра есть ряд помещений, предназначенных для учебной и </a:t>
            </a:r>
            <a:r>
              <a:rPr lang="ru-RU" sz="2000" i="1" dirty="0" err="1" smtClean="0">
                <a:solidFill>
                  <a:schemeClr val="accent1">
                    <a:lumMod val="75000"/>
                  </a:schemeClr>
                </a:solidFill>
              </a:rPr>
              <a:t>досуговой</a:t>
            </a:r>
            <a:r>
              <a:rPr lang="ru-RU" sz="2000" i="1" dirty="0" smtClean="0">
                <a:solidFill>
                  <a:schemeClr val="accent1">
                    <a:lumMod val="75000"/>
                  </a:schemeClr>
                </a:solidFill>
              </a:rPr>
              <a:t> деятельности, которые снабжены необходимым оборудованием, техникой, игровым инвентарем.</a:t>
            </a:r>
          </a:p>
          <a:p>
            <a:r>
              <a:rPr lang="ru-RU" sz="2000" i="1" dirty="0" smtClean="0">
                <a:solidFill>
                  <a:schemeClr val="accent1">
                    <a:lumMod val="75000"/>
                  </a:schemeClr>
                </a:solidFill>
              </a:rPr>
              <a:t>     В комнате для самоподготовки и учебной деятельности ребята выполняют домашние задания, готовятся к контрольным работам, читают художественную литературу</a:t>
            </a:r>
            <a:endParaRPr lang="ru-RU" sz="2000" i="1" dirty="0">
              <a:solidFill>
                <a:schemeClr val="accent1">
                  <a:lumMod val="75000"/>
                </a:schemeClr>
              </a:solidFill>
            </a:endParaRPr>
          </a:p>
        </p:txBody>
      </p:sp>
      <p:pic>
        <p:nvPicPr>
          <p:cNvPr id="4" name="Рисунок 3" descr="DSC03246"/>
          <p:cNvPicPr/>
          <p:nvPr/>
        </p:nvPicPr>
        <p:blipFill>
          <a:blip r:embed="rId2" cstate="screen"/>
          <a:srcRect/>
          <a:stretch>
            <a:fillRect/>
          </a:stretch>
        </p:blipFill>
        <p:spPr bwMode="auto">
          <a:xfrm>
            <a:off x="2051720" y="3212976"/>
            <a:ext cx="4248472" cy="2592288"/>
          </a:xfrm>
          <a:prstGeom prst="rect">
            <a:avLst/>
          </a:prstGeom>
          <a:noFill/>
          <a:ln w="28575">
            <a:solidFill>
              <a:srgbClr val="002060"/>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92696"/>
            <a:ext cx="8229600" cy="5631904"/>
          </a:xfrm>
          <a:ln>
            <a:solidFill>
              <a:srgbClr val="7030A0"/>
            </a:solidFill>
            <a:prstDash val="dash"/>
          </a:ln>
        </p:spPr>
        <p:txBody>
          <a:bodyPr/>
          <a:lstStyle/>
          <a:p>
            <a:pPr>
              <a:buNone/>
            </a:pPr>
            <a:r>
              <a:rPr lang="ru-RU" dirty="0" smtClean="0"/>
              <a:t>	 </a:t>
            </a:r>
            <a:r>
              <a:rPr lang="ru-RU" sz="2800" i="1" dirty="0" smtClean="0">
                <a:solidFill>
                  <a:srgbClr val="660066"/>
                </a:solidFill>
              </a:rPr>
              <a:t>В мини спортивном зале можно поиграть в настольный теннис, поупражняться на тренажерах. Занятия с ребятами проводит специалист.</a:t>
            </a:r>
            <a:endParaRPr lang="ru-RU" sz="2800" i="1" dirty="0">
              <a:solidFill>
                <a:srgbClr val="660066"/>
              </a:solidFill>
            </a:endParaRPr>
          </a:p>
        </p:txBody>
      </p:sp>
      <p:pic>
        <p:nvPicPr>
          <p:cNvPr id="4" name="Рисунок 3" descr="DSC03020"/>
          <p:cNvPicPr/>
          <p:nvPr/>
        </p:nvPicPr>
        <p:blipFill>
          <a:blip r:embed="rId2" cstate="screen"/>
          <a:srcRect/>
          <a:stretch>
            <a:fillRect/>
          </a:stretch>
        </p:blipFill>
        <p:spPr bwMode="auto">
          <a:xfrm>
            <a:off x="899592" y="2636912"/>
            <a:ext cx="3024336" cy="2808312"/>
          </a:xfrm>
          <a:prstGeom prst="rect">
            <a:avLst/>
          </a:prstGeom>
          <a:noFill/>
          <a:ln w="28575">
            <a:solidFill>
              <a:schemeClr val="accent6">
                <a:lumMod val="50000"/>
              </a:schemeClr>
            </a:solidFill>
            <a:miter lim="800000"/>
            <a:headEnd/>
            <a:tailEnd/>
          </a:ln>
        </p:spPr>
      </p:pic>
      <p:pic>
        <p:nvPicPr>
          <p:cNvPr id="5" name="Рисунок 4" descr="DSC03226"/>
          <p:cNvPicPr/>
          <p:nvPr/>
        </p:nvPicPr>
        <p:blipFill>
          <a:blip r:embed="rId3" cstate="screen"/>
          <a:srcRect/>
          <a:stretch>
            <a:fillRect/>
          </a:stretch>
        </p:blipFill>
        <p:spPr bwMode="auto">
          <a:xfrm>
            <a:off x="4572000" y="3284984"/>
            <a:ext cx="3677394" cy="2518395"/>
          </a:xfrm>
          <a:prstGeom prst="rect">
            <a:avLst/>
          </a:prstGeom>
          <a:noFill/>
          <a:ln w="28575">
            <a:solidFill>
              <a:schemeClr val="accent6">
                <a:lumMod val="50000"/>
              </a:schemeClr>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smtClean="0"/>
              <a:t> </a:t>
            </a:r>
            <a:r>
              <a:rPr lang="ru-RU" sz="3200" i="1" dirty="0" smtClean="0"/>
              <a:t>Во всех игровых комнатах имеется  коллекция настольных и дидактических игр, телевизор, </a:t>
            </a:r>
            <a:r>
              <a:rPr lang="en-US" sz="3200" i="1" dirty="0" err="1" smtClean="0"/>
              <a:t>dvd</a:t>
            </a:r>
            <a:r>
              <a:rPr lang="ru-RU" sz="3200" i="1" dirty="0" smtClean="0"/>
              <a:t>, т.е. все необходимое для досуга и полноценного отдыха воспитанников.</a:t>
            </a:r>
            <a:endParaRPr lang="ru-RU" sz="3200" i="1" dirty="0"/>
          </a:p>
        </p:txBody>
      </p:sp>
      <p:sp>
        <p:nvSpPr>
          <p:cNvPr id="3" name="Подзаголовок 2"/>
          <p:cNvSpPr>
            <a:spLocks noGrp="1"/>
          </p:cNvSpPr>
          <p:nvPr>
            <p:ph type="subTitle" idx="1"/>
          </p:nvPr>
        </p:nvSpPr>
        <p:spPr>
          <a:xfrm>
            <a:off x="533400" y="620688"/>
            <a:ext cx="7854696" cy="5832648"/>
          </a:xfrm>
          <a:ln>
            <a:solidFill>
              <a:schemeClr val="tx2">
                <a:lumMod val="90000"/>
              </a:schemeClr>
            </a:solidFill>
            <a:prstDash val="dash"/>
          </a:ln>
        </p:spPr>
        <p:txBody>
          <a:bodyPr/>
          <a:lstStyle/>
          <a:p>
            <a:endParaRPr lang="ru-RU" dirty="0"/>
          </a:p>
        </p:txBody>
      </p:sp>
      <p:pic>
        <p:nvPicPr>
          <p:cNvPr id="4" name="Рисунок 3" descr="DSC03161"/>
          <p:cNvPicPr/>
          <p:nvPr/>
        </p:nvPicPr>
        <p:blipFill>
          <a:blip r:embed="rId2" cstate="screen"/>
          <a:srcRect/>
          <a:stretch>
            <a:fillRect/>
          </a:stretch>
        </p:blipFill>
        <p:spPr bwMode="auto">
          <a:xfrm>
            <a:off x="899592" y="3284984"/>
            <a:ext cx="3312368" cy="2448272"/>
          </a:xfrm>
          <a:prstGeom prst="rect">
            <a:avLst/>
          </a:prstGeom>
          <a:noFill/>
          <a:ln w="28575">
            <a:solidFill>
              <a:schemeClr val="tx1">
                <a:lumMod val="95000"/>
              </a:schemeClr>
            </a:solidFill>
            <a:miter lim="800000"/>
            <a:headEnd/>
            <a:tailEnd/>
          </a:ln>
        </p:spPr>
      </p:pic>
      <p:pic>
        <p:nvPicPr>
          <p:cNvPr id="5" name="Рисунок 4" descr="DSC03269"/>
          <p:cNvPicPr/>
          <p:nvPr/>
        </p:nvPicPr>
        <p:blipFill>
          <a:blip r:embed="rId3" cstate="screen"/>
          <a:srcRect/>
          <a:stretch>
            <a:fillRect/>
          </a:stretch>
        </p:blipFill>
        <p:spPr bwMode="auto">
          <a:xfrm>
            <a:off x="4788024" y="3284984"/>
            <a:ext cx="3240360" cy="2448272"/>
          </a:xfrm>
          <a:prstGeom prst="rect">
            <a:avLst/>
          </a:prstGeom>
          <a:noFill/>
          <a:ln w="28575">
            <a:solidFill>
              <a:schemeClr val="tx1">
                <a:lumMod val="95000"/>
              </a:schemeClr>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404664"/>
            <a:ext cx="7851648" cy="45719"/>
          </a:xfrm>
        </p:spPr>
        <p:txBody>
          <a:bodyPr>
            <a:normAutofit fontScale="90000"/>
          </a:bodyPr>
          <a:lstStyle/>
          <a:p>
            <a:pPr algn="ctr"/>
            <a:r>
              <a:rPr lang="ru-RU" sz="2200" i="1" dirty="0" smtClean="0"/>
              <a:t/>
            </a:r>
            <a:br>
              <a:rPr lang="ru-RU" sz="2200" i="1" dirty="0" smtClean="0"/>
            </a:br>
            <a:r>
              <a:rPr lang="ru-RU" sz="2200" i="1" dirty="0" smtClean="0"/>
              <a:t/>
            </a:r>
            <a:br>
              <a:rPr lang="ru-RU" sz="2200" i="1" dirty="0" smtClean="0"/>
            </a:br>
            <a:r>
              <a:rPr lang="ru-RU" sz="2200" i="1" dirty="0" smtClean="0"/>
              <a:t/>
            </a:r>
            <a:br>
              <a:rPr lang="ru-RU" sz="2200" i="1" dirty="0" smtClean="0"/>
            </a:br>
            <a:r>
              <a:rPr lang="ru-RU" sz="2200" i="1" dirty="0" smtClean="0"/>
              <a:t/>
            </a:r>
            <a:br>
              <a:rPr lang="ru-RU" sz="2200" i="1" dirty="0" smtClean="0"/>
            </a:br>
            <a:r>
              <a:rPr lang="ru-RU" sz="2200" i="1" dirty="0" smtClean="0"/>
              <a:t/>
            </a:r>
            <a:br>
              <a:rPr lang="ru-RU" sz="2200" i="1" dirty="0" smtClean="0"/>
            </a:br>
            <a:endParaRPr lang="ru-RU" sz="2200" i="1" dirty="0"/>
          </a:p>
        </p:txBody>
      </p:sp>
      <p:sp>
        <p:nvSpPr>
          <p:cNvPr id="3" name="Подзаголовок 2"/>
          <p:cNvSpPr>
            <a:spLocks noGrp="1"/>
          </p:cNvSpPr>
          <p:nvPr>
            <p:ph type="subTitle" idx="1"/>
          </p:nvPr>
        </p:nvSpPr>
        <p:spPr>
          <a:xfrm>
            <a:off x="611560" y="404664"/>
            <a:ext cx="7854696" cy="5878367"/>
          </a:xfrm>
          <a:solidFill>
            <a:schemeClr val="accent2"/>
          </a:solidFill>
          <a:ln>
            <a:solidFill>
              <a:schemeClr val="accent2">
                <a:lumMod val="50000"/>
              </a:schemeClr>
            </a:solidFill>
            <a:prstDash val="dash"/>
          </a:ln>
        </p:spPr>
        <p:txBody>
          <a:bodyPr>
            <a:noAutofit/>
          </a:bodyPr>
          <a:lstStyle/>
          <a:p>
            <a:pPr algn="ctr"/>
            <a:r>
              <a:rPr lang="ru-RU" sz="1800" i="1" dirty="0" smtClean="0">
                <a:solidFill>
                  <a:srgbClr val="C00000"/>
                </a:solidFill>
              </a:rPr>
              <a:t>Механизм  реализации программы включает в себя взаимосвязанные мероприятия по следующим направлениям:</a:t>
            </a:r>
            <a:br>
              <a:rPr lang="ru-RU" sz="1800" i="1" dirty="0" smtClean="0">
                <a:solidFill>
                  <a:srgbClr val="C00000"/>
                </a:solidFill>
              </a:rPr>
            </a:br>
            <a:r>
              <a:rPr lang="ru-RU" sz="1800" i="1" dirty="0" smtClean="0">
                <a:solidFill>
                  <a:srgbClr val="C00000"/>
                </a:solidFill>
              </a:rPr>
              <a:t>   1)Организация трудовой занятости подростков</a:t>
            </a:r>
            <a:br>
              <a:rPr lang="ru-RU" sz="1800" i="1" dirty="0" smtClean="0">
                <a:solidFill>
                  <a:srgbClr val="C00000"/>
                </a:solidFill>
              </a:rPr>
            </a:br>
            <a:r>
              <a:rPr lang="ru-RU" sz="1800" i="1" dirty="0" smtClean="0">
                <a:solidFill>
                  <a:srgbClr val="C00000"/>
                </a:solidFill>
              </a:rPr>
              <a:t/>
            </a:r>
            <a:br>
              <a:rPr lang="ru-RU" sz="1800" i="1" dirty="0" smtClean="0">
                <a:solidFill>
                  <a:srgbClr val="C00000"/>
                </a:solidFill>
              </a:rPr>
            </a:br>
            <a:r>
              <a:rPr lang="ru-RU" sz="1800" i="1" dirty="0" smtClean="0">
                <a:solidFill>
                  <a:srgbClr val="C00000"/>
                </a:solidFill>
              </a:rPr>
              <a:t>     Благоустройство территории реабилитационного центра. Трудовые десанты совместно с сотрудниками приюта (посадка саженцев, озеленение клумб, газонов и др.). Творческое оформление двора. Участие в экологических акциях, как районных, так и поселковых</a:t>
            </a:r>
            <a:endParaRPr lang="ru-RU" sz="1800" dirty="0">
              <a:solidFill>
                <a:srgbClr val="C00000"/>
              </a:solidFill>
            </a:endParaRPr>
          </a:p>
        </p:txBody>
      </p:sp>
      <p:pic>
        <p:nvPicPr>
          <p:cNvPr id="4" name="Рисунок 3"/>
          <p:cNvPicPr/>
          <p:nvPr/>
        </p:nvPicPr>
        <p:blipFill>
          <a:blip r:embed="rId2" cstate="screen"/>
          <a:srcRect/>
          <a:stretch>
            <a:fillRect/>
          </a:stretch>
        </p:blipFill>
        <p:spPr bwMode="auto">
          <a:xfrm>
            <a:off x="821297" y="3008605"/>
            <a:ext cx="3429000" cy="2061260"/>
          </a:xfrm>
          <a:prstGeom prst="rect">
            <a:avLst/>
          </a:prstGeom>
          <a:solidFill>
            <a:srgbClr val="FFFFFF"/>
          </a:solidFill>
          <a:ln w="19050">
            <a:solidFill>
              <a:srgbClr val="FF0000"/>
            </a:solidFill>
            <a:miter lim="800000"/>
            <a:headEnd/>
            <a:tailEnd/>
          </a:ln>
        </p:spPr>
      </p:pic>
      <p:pic>
        <p:nvPicPr>
          <p:cNvPr id="5" name="Рисунок 4"/>
          <p:cNvPicPr/>
          <p:nvPr/>
        </p:nvPicPr>
        <p:blipFill>
          <a:blip r:embed="rId3" cstate="screen"/>
          <a:srcRect/>
          <a:stretch>
            <a:fillRect/>
          </a:stretch>
        </p:blipFill>
        <p:spPr bwMode="auto">
          <a:xfrm>
            <a:off x="4572000" y="4005064"/>
            <a:ext cx="3562350" cy="2144266"/>
          </a:xfrm>
          <a:prstGeom prst="rect">
            <a:avLst/>
          </a:prstGeom>
          <a:solidFill>
            <a:srgbClr val="FFFFFF"/>
          </a:solidFill>
          <a:ln w="19050">
            <a:solidFill>
              <a:srgbClr val="FF0000"/>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95936" y="2348880"/>
            <a:ext cx="7772400" cy="5688632"/>
          </a:xfrm>
        </p:spPr>
        <p:txBody>
          <a:bodyPr/>
          <a:lstStyle/>
          <a:p>
            <a:r>
              <a:rPr lang="ru-RU" sz="1400" dirty="0" smtClean="0"/>
              <a:t>2</a:t>
            </a:r>
            <a:endParaRPr lang="ru-RU" sz="1400" dirty="0"/>
          </a:p>
        </p:txBody>
      </p:sp>
      <p:sp>
        <p:nvSpPr>
          <p:cNvPr id="3" name="Текст 2"/>
          <p:cNvSpPr>
            <a:spLocks noGrp="1"/>
          </p:cNvSpPr>
          <p:nvPr>
            <p:ph type="body" idx="1"/>
          </p:nvPr>
        </p:nvSpPr>
        <p:spPr>
          <a:xfrm>
            <a:off x="539552" y="332656"/>
            <a:ext cx="7772400" cy="5904656"/>
          </a:xfrm>
          <a:ln>
            <a:solidFill>
              <a:schemeClr val="tx1"/>
            </a:solidFill>
            <a:prstDash val="dash"/>
          </a:ln>
        </p:spPr>
        <p:txBody>
          <a:bodyPr>
            <a:normAutofit/>
          </a:bodyPr>
          <a:lstStyle/>
          <a:p>
            <a:r>
              <a:rPr lang="ru-RU" sz="1800" i="1" dirty="0" smtClean="0">
                <a:solidFill>
                  <a:srgbClr val="C00000"/>
                </a:solidFill>
              </a:rPr>
              <a:t>2) Работа по формированию активных установок на здоровый образ жизни, профилактике различного рода зависимостей. Правовое просвещение подростков.</a:t>
            </a:r>
            <a:br>
              <a:rPr lang="ru-RU" sz="1800" i="1" dirty="0" smtClean="0">
                <a:solidFill>
                  <a:srgbClr val="C00000"/>
                </a:solidFill>
              </a:rPr>
            </a:br>
            <a:r>
              <a:rPr lang="ru-RU" sz="1800" i="1" dirty="0" smtClean="0">
                <a:solidFill>
                  <a:srgbClr val="C00000"/>
                </a:solidFill>
              </a:rPr>
              <a:t>- встреча в Центре с подростковым врачом – наркологом «Вся правда о наркотиках»;</a:t>
            </a:r>
            <a:br>
              <a:rPr lang="ru-RU" sz="1800" i="1" dirty="0" smtClean="0">
                <a:solidFill>
                  <a:srgbClr val="C00000"/>
                </a:solidFill>
              </a:rPr>
            </a:br>
            <a:r>
              <a:rPr lang="ru-RU" sz="1800" i="1" dirty="0" smtClean="0">
                <a:solidFill>
                  <a:srgbClr val="C00000"/>
                </a:solidFill>
              </a:rPr>
              <a:t>*   -   проведение лекций по профилактике химических зависимостей  «Мир без наркотиков» и «Всего одна рюмка»;</a:t>
            </a:r>
            <a:br>
              <a:rPr lang="ru-RU" sz="1800" i="1" dirty="0" smtClean="0">
                <a:solidFill>
                  <a:srgbClr val="C00000"/>
                </a:solidFill>
              </a:rPr>
            </a:br>
            <a:r>
              <a:rPr lang="ru-RU" sz="1800" i="1" dirty="0" smtClean="0">
                <a:solidFill>
                  <a:srgbClr val="C00000"/>
                </a:solidFill>
              </a:rPr>
              <a:t>-         участие в спортивных мероприятиях «Если хочешь быть здоров…» по пропаганде ЗОЖ </a:t>
            </a:r>
            <a:br>
              <a:rPr lang="ru-RU" sz="1800" i="1" dirty="0" smtClean="0">
                <a:solidFill>
                  <a:srgbClr val="C00000"/>
                </a:solidFill>
              </a:rPr>
            </a:br>
            <a:r>
              <a:rPr lang="ru-RU" sz="1800" i="1" dirty="0" smtClean="0">
                <a:solidFill>
                  <a:srgbClr val="C00000"/>
                </a:solidFill>
              </a:rPr>
              <a:t>-       конкурс плакатов «Мы за здоровый образ жизни!»;</a:t>
            </a:r>
            <a:br>
              <a:rPr lang="ru-RU" sz="1800" i="1" dirty="0" smtClean="0">
                <a:solidFill>
                  <a:srgbClr val="C00000"/>
                </a:solidFill>
              </a:rPr>
            </a:br>
            <a:r>
              <a:rPr lang="ru-RU" sz="1800" i="1" dirty="0" smtClean="0">
                <a:solidFill>
                  <a:srgbClr val="C00000"/>
                </a:solidFill>
              </a:rPr>
              <a:t>-       фотоконкурс «Выбор за тобой»;</a:t>
            </a:r>
            <a:br>
              <a:rPr lang="ru-RU" sz="1800" i="1" dirty="0" smtClean="0">
                <a:solidFill>
                  <a:srgbClr val="C00000"/>
                </a:solidFill>
              </a:rPr>
            </a:br>
            <a:r>
              <a:rPr lang="ru-RU" sz="1800" i="1" dirty="0" smtClean="0">
                <a:solidFill>
                  <a:srgbClr val="C00000"/>
                </a:solidFill>
              </a:rPr>
              <a:t>-       проведение круглого стола на тему «Твоя жизнь в твоих руках» </a:t>
            </a:r>
            <a:endParaRPr lang="ru-RU" sz="1800" i="1" dirty="0">
              <a:solidFill>
                <a:srgbClr val="C00000"/>
              </a:solidFill>
            </a:endParaRPr>
          </a:p>
        </p:txBody>
      </p:sp>
      <p:pic>
        <p:nvPicPr>
          <p:cNvPr id="4" name="Рисунок 3" descr="DSC03158"/>
          <p:cNvPicPr/>
          <p:nvPr/>
        </p:nvPicPr>
        <p:blipFill>
          <a:blip r:embed="rId2" cstate="screen"/>
          <a:srcRect/>
          <a:stretch>
            <a:fillRect/>
          </a:stretch>
        </p:blipFill>
        <p:spPr bwMode="auto">
          <a:xfrm>
            <a:off x="611560" y="4149080"/>
            <a:ext cx="3096344" cy="2160240"/>
          </a:xfrm>
          <a:prstGeom prst="rect">
            <a:avLst/>
          </a:prstGeom>
          <a:noFill/>
          <a:ln w="19050">
            <a:solidFill>
              <a:schemeClr val="tx1">
                <a:lumMod val="95000"/>
              </a:schemeClr>
            </a:solidFill>
            <a:miter lim="800000"/>
            <a:headEnd/>
            <a:tailEnd/>
          </a:ln>
        </p:spPr>
      </p:pic>
      <p:pic>
        <p:nvPicPr>
          <p:cNvPr id="5" name="Рисунок 4" descr="DSC03249"/>
          <p:cNvPicPr/>
          <p:nvPr/>
        </p:nvPicPr>
        <p:blipFill>
          <a:blip r:embed="rId3" cstate="screen"/>
          <a:srcRect/>
          <a:stretch>
            <a:fillRect/>
          </a:stretch>
        </p:blipFill>
        <p:spPr bwMode="auto">
          <a:xfrm>
            <a:off x="4283968" y="4149080"/>
            <a:ext cx="3168352" cy="2160240"/>
          </a:xfrm>
          <a:prstGeom prst="rect">
            <a:avLst/>
          </a:prstGeom>
          <a:noFill/>
          <a:ln w="19050">
            <a:solidFill>
              <a:schemeClr val="tx1"/>
            </a:solid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539552" y="188640"/>
            <a:ext cx="7772400" cy="6120680"/>
          </a:xfrm>
          <a:ln>
            <a:solidFill>
              <a:schemeClr val="tx2">
                <a:lumMod val="90000"/>
              </a:schemeClr>
            </a:solidFill>
            <a:prstDash val="dash"/>
          </a:ln>
        </p:spPr>
        <p:txBody>
          <a:bodyPr>
            <a:normAutofit/>
          </a:bodyPr>
          <a:lstStyle/>
          <a:p>
            <a:r>
              <a:rPr lang="ru-RU" sz="1800" b="1" i="1" dirty="0" smtClean="0">
                <a:solidFill>
                  <a:srgbClr val="C00000"/>
                </a:solidFill>
              </a:rPr>
              <a:t>4)Информационное сопровождение:</a:t>
            </a:r>
            <a:endParaRPr lang="ru-RU" sz="1800" i="1" dirty="0" smtClean="0">
              <a:solidFill>
                <a:srgbClr val="C00000"/>
              </a:solidFill>
            </a:endParaRPr>
          </a:p>
          <a:p>
            <a:r>
              <a:rPr lang="ru-RU" sz="1800" i="1" dirty="0" smtClean="0">
                <a:solidFill>
                  <a:srgbClr val="C00000"/>
                </a:solidFill>
              </a:rPr>
              <a:t>Реализация настоящей  направления в работе не представляется возможной без информационного сопровождения.</a:t>
            </a:r>
          </a:p>
          <a:p>
            <a:r>
              <a:rPr lang="ru-RU" sz="1800" i="1" dirty="0" smtClean="0">
                <a:solidFill>
                  <a:srgbClr val="C00000"/>
                </a:solidFill>
              </a:rPr>
              <a:t>	Издание брошюр, карманных календарей: « Наше здоровье - наша забота», «Детский телефон доверия», «Как несовершеннолетним противостоять негативному влиянию сверстников», «Повышение самооценки несовершеннолетних», «Защитим наших детей от наркотиков», «Цена мифа» (</a:t>
            </a:r>
            <a:r>
              <a:rPr lang="ru-RU" sz="1800" i="1" dirty="0" err="1" smtClean="0">
                <a:solidFill>
                  <a:srgbClr val="C00000"/>
                </a:solidFill>
              </a:rPr>
              <a:t>антинаркотическая</a:t>
            </a:r>
            <a:r>
              <a:rPr lang="ru-RU" sz="1800" i="1" dirty="0" smtClean="0">
                <a:solidFill>
                  <a:srgbClr val="C00000"/>
                </a:solidFill>
              </a:rPr>
              <a:t> пропаганда)</a:t>
            </a:r>
          </a:p>
          <a:p>
            <a:r>
              <a:rPr lang="ru-RU" sz="1800" i="1" dirty="0" smtClean="0">
                <a:solidFill>
                  <a:srgbClr val="C00000"/>
                </a:solidFill>
              </a:rPr>
              <a:t>           Итогом реализации работы будет вовлечение подростков в каникулярный период в трудовую деятельность, пропаганда здорового образа жизни, укрепление физического и психического  здоровья подростков, а также повышение  правовой грамотности молодежи.</a:t>
            </a:r>
          </a:p>
          <a:p>
            <a:endParaRPr lang="ru-RU" dirty="0"/>
          </a:p>
        </p:txBody>
      </p:sp>
      <p:pic>
        <p:nvPicPr>
          <p:cNvPr id="4" name="Рисунок 3" descr="DSC03317"/>
          <p:cNvPicPr/>
          <p:nvPr/>
        </p:nvPicPr>
        <p:blipFill>
          <a:blip r:embed="rId2" cstate="screen"/>
          <a:srcRect/>
          <a:stretch>
            <a:fillRect/>
          </a:stretch>
        </p:blipFill>
        <p:spPr bwMode="auto">
          <a:xfrm>
            <a:off x="1979712" y="3789040"/>
            <a:ext cx="4176464" cy="2448272"/>
          </a:xfrm>
          <a:prstGeom prst="rect">
            <a:avLst/>
          </a:prstGeom>
          <a:noFill/>
          <a:ln w="19050">
            <a:solidFill>
              <a:srgbClr val="C00000"/>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530352" y="548680"/>
            <a:ext cx="7772400" cy="5832648"/>
          </a:xfrm>
          <a:ln>
            <a:solidFill>
              <a:schemeClr val="tx1"/>
            </a:solidFill>
            <a:prstDash val="dash"/>
          </a:ln>
        </p:spPr>
        <p:txBody>
          <a:bodyPr>
            <a:normAutofit/>
          </a:bodyPr>
          <a:lstStyle/>
          <a:p>
            <a:r>
              <a:rPr lang="ru-RU" sz="1400" dirty="0" smtClean="0"/>
              <a:t> </a:t>
            </a:r>
            <a:r>
              <a:rPr lang="ru-RU" sz="1800" b="1" i="1" dirty="0" smtClean="0">
                <a:solidFill>
                  <a:srgbClr val="C00000"/>
                </a:solidFill>
              </a:rPr>
              <a:t>3) </a:t>
            </a:r>
            <a:r>
              <a:rPr lang="ru-RU" sz="1800" b="1" i="1" dirty="0" err="1" smtClean="0">
                <a:solidFill>
                  <a:srgbClr val="C00000"/>
                </a:solidFill>
              </a:rPr>
              <a:t>Досуговые</a:t>
            </a:r>
            <a:r>
              <a:rPr lang="ru-RU" sz="1800" b="1" i="1" dirty="0" smtClean="0">
                <a:solidFill>
                  <a:srgbClr val="C00000"/>
                </a:solidFill>
              </a:rPr>
              <a:t> и реабилитационные мероприятия:</a:t>
            </a:r>
            <a:endParaRPr lang="ru-RU" sz="1800" i="1" dirty="0" smtClean="0">
              <a:solidFill>
                <a:srgbClr val="C00000"/>
              </a:solidFill>
            </a:endParaRPr>
          </a:p>
          <a:p>
            <a:pPr lvl="0"/>
            <a:r>
              <a:rPr lang="ru-RU" sz="1800" i="1" dirty="0" smtClean="0">
                <a:solidFill>
                  <a:srgbClr val="C00000"/>
                </a:solidFill>
              </a:rPr>
              <a:t>-  оказание консультативной помощи подросткам по правовым вопросам, проведение мероприятия «Правовая гостиная».</a:t>
            </a:r>
          </a:p>
          <a:p>
            <a:pPr lvl="0"/>
            <a:r>
              <a:rPr lang="ru-RU" sz="1800" i="1" dirty="0" smtClean="0">
                <a:solidFill>
                  <a:srgbClr val="C00000"/>
                </a:solidFill>
              </a:rPr>
              <a:t>   посещение учреждений культуры поселка, по возможности города музеев, выставок;</a:t>
            </a:r>
          </a:p>
          <a:p>
            <a:pPr lvl="0"/>
            <a:r>
              <a:rPr lang="ru-RU" sz="1800" i="1" dirty="0" smtClean="0">
                <a:solidFill>
                  <a:srgbClr val="C00000"/>
                </a:solidFill>
              </a:rPr>
              <a:t>-         цикл бесед, занятий по теме « Ты выбираешь путь», « Выбор за тобой»</a:t>
            </a:r>
          </a:p>
          <a:p>
            <a:pPr lvl="0"/>
            <a:r>
              <a:rPr lang="ru-RU" sz="1800" i="1" dirty="0" smtClean="0">
                <a:solidFill>
                  <a:srgbClr val="C00000"/>
                </a:solidFill>
              </a:rPr>
              <a:t>Совместные акции с родителями воспитанников : «Новая жизнь старым вещам», «Мамина ярмарка», организация  чаепития детей и родителей с целью восстановления нарушенных семейных связей.</a:t>
            </a:r>
          </a:p>
        </p:txBody>
      </p:sp>
      <p:pic>
        <p:nvPicPr>
          <p:cNvPr id="4" name="Рисунок 3" descr="DSC03324"/>
          <p:cNvPicPr/>
          <p:nvPr/>
        </p:nvPicPr>
        <p:blipFill>
          <a:blip r:embed="rId2" cstate="screen"/>
          <a:srcRect/>
          <a:stretch>
            <a:fillRect/>
          </a:stretch>
        </p:blipFill>
        <p:spPr bwMode="auto">
          <a:xfrm>
            <a:off x="2051720" y="3717032"/>
            <a:ext cx="4104456" cy="2376264"/>
          </a:xfrm>
          <a:prstGeom prst="rect">
            <a:avLst/>
          </a:prstGeom>
          <a:noFill/>
          <a:ln w="19050">
            <a:solidFill>
              <a:srgbClr val="002060"/>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92696"/>
            <a:ext cx="8147248" cy="5631904"/>
          </a:xfrm>
          <a:ln>
            <a:solidFill>
              <a:schemeClr val="tx2">
                <a:lumMod val="75000"/>
              </a:schemeClr>
            </a:solidFill>
            <a:prstDash val="dash"/>
          </a:ln>
        </p:spPr>
        <p:txBody>
          <a:bodyPr>
            <a:normAutofit fontScale="85000" lnSpcReduction="10000"/>
          </a:bodyPr>
          <a:lstStyle/>
          <a:p>
            <a:r>
              <a:rPr lang="ru-RU" sz="3100" b="1" i="1" u="sng" dirty="0" smtClean="0">
                <a:solidFill>
                  <a:srgbClr val="C00000"/>
                </a:solidFill>
              </a:rPr>
              <a:t>Отслеживание эффективности всей работы</a:t>
            </a:r>
            <a:endParaRPr lang="ru-RU" sz="3100" i="1" u="sng" dirty="0" smtClean="0">
              <a:solidFill>
                <a:srgbClr val="C00000"/>
              </a:solidFill>
            </a:endParaRPr>
          </a:p>
          <a:p>
            <a:r>
              <a:rPr lang="ru-RU" sz="2100" b="1" i="1" dirty="0" smtClean="0">
                <a:solidFill>
                  <a:schemeClr val="accent3">
                    <a:lumMod val="50000"/>
                  </a:schemeClr>
                </a:solidFill>
              </a:rPr>
              <a:t>- появление у подростков устойчивых интересов;</a:t>
            </a:r>
            <a:endParaRPr lang="ru-RU" sz="2100" i="1" dirty="0" smtClean="0">
              <a:solidFill>
                <a:schemeClr val="accent3">
                  <a:lumMod val="50000"/>
                </a:schemeClr>
              </a:solidFill>
            </a:endParaRPr>
          </a:p>
          <a:p>
            <a:r>
              <a:rPr lang="ru-RU" sz="2100" b="1" i="1" dirty="0" smtClean="0">
                <a:solidFill>
                  <a:schemeClr val="accent3">
                    <a:lumMod val="50000"/>
                  </a:schemeClr>
                </a:solidFill>
              </a:rPr>
              <a:t>- положительная динамика изменения количества подростков, состоящих на учёте в ПДН ОВД; </a:t>
            </a:r>
            <a:endParaRPr lang="ru-RU" sz="2100" i="1" dirty="0" smtClean="0">
              <a:solidFill>
                <a:schemeClr val="accent3">
                  <a:lumMod val="50000"/>
                </a:schemeClr>
              </a:solidFill>
            </a:endParaRPr>
          </a:p>
          <a:p>
            <a:r>
              <a:rPr lang="ru-RU" sz="2100" b="1" i="1" dirty="0" smtClean="0">
                <a:solidFill>
                  <a:schemeClr val="accent3">
                    <a:lumMod val="50000"/>
                  </a:schemeClr>
                </a:solidFill>
              </a:rPr>
              <a:t>-уменьшение количества детей «группы риска»</a:t>
            </a:r>
            <a:endParaRPr lang="ru-RU" sz="2100" i="1" dirty="0" smtClean="0">
              <a:solidFill>
                <a:schemeClr val="accent3">
                  <a:lumMod val="50000"/>
                </a:schemeClr>
              </a:solidFill>
            </a:endParaRPr>
          </a:p>
          <a:p>
            <a:r>
              <a:rPr lang="ru-RU" sz="2100" b="1" i="1" dirty="0" smtClean="0">
                <a:solidFill>
                  <a:schemeClr val="accent3">
                    <a:lumMod val="50000"/>
                  </a:schemeClr>
                </a:solidFill>
              </a:rPr>
              <a:t>- уменьшение количества причин ,по которым дети попадают в «группу риска».</a:t>
            </a:r>
            <a:endParaRPr lang="ru-RU" sz="2100" i="1" dirty="0" smtClean="0">
              <a:solidFill>
                <a:schemeClr val="accent3">
                  <a:lumMod val="50000"/>
                </a:schemeClr>
              </a:solidFill>
            </a:endParaRPr>
          </a:p>
          <a:p>
            <a:r>
              <a:rPr lang="ru-RU" sz="2100" b="1" i="1" dirty="0" smtClean="0">
                <a:solidFill>
                  <a:schemeClr val="accent3">
                    <a:lumMod val="50000"/>
                  </a:schemeClr>
                </a:solidFill>
              </a:rPr>
              <a:t>Отслеживание эффективности каждого проводимого мероприятия </a:t>
            </a:r>
            <a:endParaRPr lang="ru-RU" sz="2100" i="1" dirty="0" smtClean="0">
              <a:solidFill>
                <a:schemeClr val="accent3">
                  <a:lumMod val="50000"/>
                </a:schemeClr>
              </a:solidFill>
            </a:endParaRPr>
          </a:p>
          <a:p>
            <a:r>
              <a:rPr lang="ru-RU" sz="2100" b="1" i="1" dirty="0" smtClean="0">
                <a:solidFill>
                  <a:schemeClr val="accent3">
                    <a:lumMod val="50000"/>
                  </a:schemeClr>
                </a:solidFill>
              </a:rPr>
              <a:t>-проведение анкетирования, опросов воспитанников центра с целью отслеживания эффективности, проводимых мероприятий, динамики осознания проблемы и отношения к ней.</a:t>
            </a:r>
            <a:endParaRPr lang="ru-RU" sz="2100" i="1" dirty="0" smtClean="0">
              <a:solidFill>
                <a:schemeClr val="accent3">
                  <a:lumMod val="50000"/>
                </a:schemeClr>
              </a:solidFill>
            </a:endParaRPr>
          </a:p>
          <a:p>
            <a:r>
              <a:rPr lang="ru-RU" sz="2100" b="1" i="1" dirty="0" smtClean="0">
                <a:solidFill>
                  <a:schemeClr val="accent3">
                    <a:lumMod val="50000"/>
                  </a:schemeClr>
                </a:solidFill>
              </a:rPr>
              <a:t>Конечный результат реализации направления</a:t>
            </a:r>
            <a:endParaRPr lang="ru-RU" sz="2100" i="1" dirty="0" smtClean="0">
              <a:solidFill>
                <a:schemeClr val="accent3">
                  <a:lumMod val="50000"/>
                </a:schemeClr>
              </a:solidFill>
            </a:endParaRPr>
          </a:p>
          <a:p>
            <a:r>
              <a:rPr lang="ru-RU" sz="2100" b="1" i="1" dirty="0" smtClean="0">
                <a:solidFill>
                  <a:schemeClr val="accent3">
                    <a:lumMod val="50000"/>
                  </a:schemeClr>
                </a:solidFill>
              </a:rPr>
              <a:t>Положительная динамика состояния преступности, преодоление тенденции роста числа правонарушений несовершеннолетних, создание условий для обеспечения защиты их прав, социальной реабилитации и адаптации в обществе, стабилизация числа беспризорных детей и подростков.</a:t>
            </a:r>
            <a:endParaRPr lang="ru-RU" sz="2100" i="1" dirty="0" smtClean="0">
              <a:solidFill>
                <a:schemeClr val="accent3">
                  <a:lumMod val="50000"/>
                </a:schemeClr>
              </a:solidFill>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692696"/>
            <a:ext cx="7851648" cy="5544616"/>
          </a:xfrm>
        </p:spPr>
        <p:txBody>
          <a:bodyPr>
            <a:normAutofit/>
          </a:bodyPr>
          <a:lstStyle/>
          <a:p>
            <a:pPr algn="ctr"/>
            <a:endParaRPr lang="ru-RU" sz="1800" dirty="0"/>
          </a:p>
        </p:txBody>
      </p:sp>
      <p:sp>
        <p:nvSpPr>
          <p:cNvPr id="3" name="Подзаголовок 2"/>
          <p:cNvSpPr>
            <a:spLocks noGrp="1"/>
          </p:cNvSpPr>
          <p:nvPr>
            <p:ph type="subTitle" idx="1"/>
          </p:nvPr>
        </p:nvSpPr>
        <p:spPr>
          <a:xfrm>
            <a:off x="539552" y="188640"/>
            <a:ext cx="7854696" cy="5832648"/>
          </a:xfrm>
          <a:ln>
            <a:noFill/>
            <a:prstDash val="dash"/>
          </a:ln>
        </p:spPr>
        <p:txBody>
          <a:bodyPr>
            <a:normAutofit fontScale="62500" lnSpcReduction="20000"/>
          </a:bodyPr>
          <a:lstStyle/>
          <a:p>
            <a:pPr algn="ctr"/>
            <a:endParaRPr lang="ru-RU" sz="5100" u="sng" dirty="0" smtClean="0"/>
          </a:p>
          <a:p>
            <a:pPr algn="ctr"/>
            <a:r>
              <a:rPr lang="ru-RU" sz="5100" u="sng" dirty="0" smtClean="0">
                <a:solidFill>
                  <a:schemeClr val="bg1">
                    <a:lumMod val="95000"/>
                    <a:lumOff val="5000"/>
                  </a:schemeClr>
                </a:solidFill>
              </a:rPr>
              <a:t>Правовая основа:</a:t>
            </a:r>
          </a:p>
          <a:p>
            <a:pPr algn="l"/>
            <a:endParaRPr lang="ru-RU" sz="3200" u="sng" dirty="0" smtClean="0">
              <a:solidFill>
                <a:schemeClr val="bg1">
                  <a:lumMod val="95000"/>
                  <a:lumOff val="5000"/>
                </a:schemeClr>
              </a:solidFill>
            </a:endParaRPr>
          </a:p>
          <a:p>
            <a:pPr algn="l"/>
            <a:r>
              <a:rPr lang="ru-RU" sz="3200" dirty="0" smtClean="0">
                <a:solidFill>
                  <a:schemeClr val="bg1">
                    <a:lumMod val="95000"/>
                    <a:lumOff val="5000"/>
                  </a:schemeClr>
                </a:solidFill>
              </a:rPr>
              <a:t/>
            </a:r>
            <a:br>
              <a:rPr lang="ru-RU" sz="3200" dirty="0" smtClean="0">
                <a:solidFill>
                  <a:schemeClr val="bg1">
                    <a:lumMod val="95000"/>
                    <a:lumOff val="5000"/>
                  </a:schemeClr>
                </a:solidFill>
              </a:rPr>
            </a:br>
            <a:r>
              <a:rPr lang="ru-RU" sz="3200" dirty="0" smtClean="0">
                <a:solidFill>
                  <a:schemeClr val="bg1">
                    <a:lumMod val="95000"/>
                    <a:lumOff val="5000"/>
                  </a:schemeClr>
                </a:solidFill>
              </a:rPr>
              <a:t>   </a:t>
            </a:r>
            <a:r>
              <a:rPr lang="ru-RU" sz="4000" u="sng" dirty="0" smtClean="0">
                <a:solidFill>
                  <a:schemeClr val="bg1">
                    <a:lumMod val="95000"/>
                    <a:lumOff val="5000"/>
                  </a:schemeClr>
                </a:solidFill>
              </a:rPr>
              <a:t>1. Нормативная база:</a:t>
            </a:r>
          </a:p>
          <a:p>
            <a:pPr algn="l"/>
            <a:r>
              <a:rPr lang="ru-RU" sz="3200" dirty="0" smtClean="0">
                <a:solidFill>
                  <a:schemeClr val="bg1">
                    <a:lumMod val="95000"/>
                    <a:lumOff val="5000"/>
                  </a:schemeClr>
                </a:solidFill>
              </a:rPr>
              <a:t/>
            </a:r>
            <a:br>
              <a:rPr lang="ru-RU" sz="3200" dirty="0" smtClean="0">
                <a:solidFill>
                  <a:schemeClr val="bg1">
                    <a:lumMod val="95000"/>
                    <a:lumOff val="5000"/>
                  </a:schemeClr>
                </a:solidFill>
              </a:rPr>
            </a:br>
            <a:r>
              <a:rPr lang="ru-RU" sz="3200" dirty="0" smtClean="0">
                <a:solidFill>
                  <a:schemeClr val="bg1">
                    <a:lumMod val="95000"/>
                    <a:lumOff val="5000"/>
                  </a:schemeClr>
                </a:solidFill>
              </a:rPr>
              <a:t>1) Конституция Российской Федерации</a:t>
            </a:r>
            <a:br>
              <a:rPr lang="ru-RU" sz="3200" dirty="0" smtClean="0">
                <a:solidFill>
                  <a:schemeClr val="bg1">
                    <a:lumMod val="95000"/>
                    <a:lumOff val="5000"/>
                  </a:schemeClr>
                </a:solidFill>
              </a:rPr>
            </a:br>
            <a:r>
              <a:rPr lang="ru-RU" sz="3200" dirty="0" smtClean="0">
                <a:solidFill>
                  <a:schemeClr val="bg1">
                    <a:lumMod val="95000"/>
                    <a:lumOff val="5000"/>
                  </a:schemeClr>
                </a:solidFill>
              </a:rPr>
              <a:t>2) Федеральный Закон РФ «Об основах системы профилактики безнадзорности и правонарушений» </a:t>
            </a:r>
            <a:br>
              <a:rPr lang="ru-RU" sz="3200" dirty="0" smtClean="0">
                <a:solidFill>
                  <a:schemeClr val="bg1">
                    <a:lumMod val="95000"/>
                    <a:lumOff val="5000"/>
                  </a:schemeClr>
                </a:solidFill>
              </a:rPr>
            </a:br>
            <a:r>
              <a:rPr lang="ru-RU" sz="3200" dirty="0" smtClean="0">
                <a:solidFill>
                  <a:schemeClr val="bg1">
                    <a:lumMod val="95000"/>
                    <a:lumOff val="5000"/>
                  </a:schemeClr>
                </a:solidFill>
              </a:rPr>
              <a:t>4) Федеральный Закон РФ «Об основных гарантиях прав ребенка в РФ»</a:t>
            </a:r>
          </a:p>
          <a:p>
            <a:pPr algn="l"/>
            <a:r>
              <a:rPr lang="ru-RU" sz="3200" dirty="0" smtClean="0">
                <a:solidFill>
                  <a:schemeClr val="bg1">
                    <a:lumMod val="95000"/>
                    <a:lumOff val="5000"/>
                  </a:schemeClr>
                </a:solidFill>
              </a:rPr>
              <a:t/>
            </a:r>
            <a:br>
              <a:rPr lang="ru-RU" sz="3200" dirty="0" smtClean="0">
                <a:solidFill>
                  <a:schemeClr val="bg1">
                    <a:lumMod val="95000"/>
                    <a:lumOff val="5000"/>
                  </a:schemeClr>
                </a:solidFill>
              </a:rPr>
            </a:br>
            <a:r>
              <a:rPr lang="ru-RU" sz="3200" dirty="0" smtClean="0">
                <a:solidFill>
                  <a:schemeClr val="bg1">
                    <a:lumMod val="95000"/>
                    <a:lumOff val="5000"/>
                  </a:schemeClr>
                </a:solidFill>
              </a:rPr>
              <a:t>    </a:t>
            </a:r>
            <a:r>
              <a:rPr lang="ru-RU" sz="4000" u="sng" dirty="0" smtClean="0">
                <a:solidFill>
                  <a:schemeClr val="bg1">
                    <a:lumMod val="95000"/>
                    <a:lumOff val="5000"/>
                  </a:schemeClr>
                </a:solidFill>
              </a:rPr>
              <a:t>2. Цель:</a:t>
            </a:r>
          </a:p>
          <a:p>
            <a:pPr algn="l"/>
            <a:r>
              <a:rPr lang="ru-RU" sz="3200" dirty="0" smtClean="0">
                <a:solidFill>
                  <a:schemeClr val="bg1">
                    <a:lumMod val="95000"/>
                    <a:lumOff val="5000"/>
                  </a:schemeClr>
                </a:solidFill>
              </a:rPr>
              <a:t/>
            </a:r>
            <a:br>
              <a:rPr lang="ru-RU" sz="3200" dirty="0" smtClean="0">
                <a:solidFill>
                  <a:schemeClr val="bg1">
                    <a:lumMod val="95000"/>
                    <a:lumOff val="5000"/>
                  </a:schemeClr>
                </a:solidFill>
              </a:rPr>
            </a:br>
            <a:r>
              <a:rPr lang="ru-RU" sz="3200" dirty="0" smtClean="0">
                <a:solidFill>
                  <a:schemeClr val="bg1">
                    <a:lumMod val="95000"/>
                    <a:lumOff val="5000"/>
                  </a:schemeClr>
                </a:solidFill>
              </a:rPr>
              <a:t>комплексное решение проблемы профилактики безнадзорности и правонарушений детей и подростков, их социальной реабилитации в современном обществе. </a:t>
            </a:r>
            <a:br>
              <a:rPr lang="ru-RU" sz="3200" dirty="0" smtClean="0">
                <a:solidFill>
                  <a:schemeClr val="bg1">
                    <a:lumMod val="95000"/>
                    <a:lumOff val="5000"/>
                  </a:schemeClr>
                </a:solidFill>
              </a:rPr>
            </a:br>
            <a:endParaRPr lang="ru-RU" sz="3200" dirty="0" smtClean="0">
              <a:solidFill>
                <a:schemeClr val="bg1">
                  <a:lumMod val="95000"/>
                  <a:lumOff val="5000"/>
                </a:schemeClr>
              </a:solidFill>
            </a:endParaRPr>
          </a:p>
          <a:p>
            <a:pPr algn="l"/>
            <a:endParaRPr lang="ru-RU"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76672"/>
            <a:ext cx="8229600" cy="5847928"/>
          </a:xfrm>
          <a:ln>
            <a:solidFill>
              <a:srgbClr val="7030A0"/>
            </a:solidFill>
            <a:prstDash val="dash"/>
          </a:ln>
        </p:spPr>
        <p:txBody>
          <a:bodyPr>
            <a:normAutofit/>
          </a:bodyPr>
          <a:lstStyle/>
          <a:p>
            <a:r>
              <a:rPr lang="ru-RU" sz="1600" b="1" i="1" dirty="0" smtClean="0">
                <a:solidFill>
                  <a:srgbClr val="C00000"/>
                </a:solidFill>
              </a:rPr>
              <a:t>У большинства подростков, поступающих в реабилитационный центр, наблюдаются эмоциональные и поведенческие затруднения, агрессивность, конфликтность, неуверенность в своих силах, неумение самостоятельно выполнить общественно–полезную работу, стойкое нежелание учиться, неумение организовать свой досуг, склонность к вредным привычкам, асоциальному поведению, криминальным ситуациям. </a:t>
            </a:r>
          </a:p>
          <a:p>
            <a:r>
              <a:rPr lang="ru-RU" sz="1600" b="1" i="1" dirty="0" smtClean="0">
                <a:solidFill>
                  <a:srgbClr val="C00000"/>
                </a:solidFill>
              </a:rPr>
              <a:t>          Администрация и педагогический коллектив нашего центра прилагают все усилия и ищут рациональный подход в решении задач по профилактике правонарушений среди воспитанников.</a:t>
            </a:r>
          </a:p>
          <a:p>
            <a:r>
              <a:rPr lang="ru-RU" sz="1600" b="1" i="1" dirty="0" smtClean="0">
                <a:solidFill>
                  <a:srgbClr val="C00000"/>
                </a:solidFill>
              </a:rPr>
              <a:t/>
            </a:r>
            <a:br>
              <a:rPr lang="ru-RU" sz="1600" b="1" i="1" dirty="0" smtClean="0">
                <a:solidFill>
                  <a:srgbClr val="C00000"/>
                </a:solidFill>
              </a:rPr>
            </a:br>
            <a:r>
              <a:rPr lang="ru-RU" sz="1600" b="1" i="1" dirty="0" smtClean="0">
                <a:solidFill>
                  <a:srgbClr val="C00000"/>
                </a:solidFill>
              </a:rPr>
              <a:t>Это напряженный и каждодневный труд воспитателей и педагогов.</a:t>
            </a:r>
          </a:p>
          <a:p>
            <a:endParaRPr lang="ru-RU" dirty="0"/>
          </a:p>
        </p:txBody>
      </p:sp>
      <p:pic>
        <p:nvPicPr>
          <p:cNvPr id="4" name="Рисунок 3"/>
          <p:cNvPicPr/>
          <p:nvPr/>
        </p:nvPicPr>
        <p:blipFill>
          <a:blip r:embed="rId2" cstate="screen"/>
          <a:srcRect/>
          <a:stretch>
            <a:fillRect/>
          </a:stretch>
        </p:blipFill>
        <p:spPr bwMode="auto">
          <a:xfrm>
            <a:off x="2411760" y="3717032"/>
            <a:ext cx="4140324" cy="2520280"/>
          </a:xfrm>
          <a:prstGeom prst="rect">
            <a:avLst/>
          </a:prstGeom>
          <a:solidFill>
            <a:srgbClr val="FFFFFF"/>
          </a:solidFill>
          <a:ln w="28575">
            <a:solidFill>
              <a:srgbClr val="7030A0"/>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7917504" cy="6597352"/>
          </a:xfrm>
        </p:spPr>
        <p:txBody>
          <a:bodyPr>
            <a:normAutofit/>
          </a:bodyPr>
          <a:lstStyle/>
          <a:p>
            <a:pPr algn="l"/>
            <a:r>
              <a:rPr lang="ru-RU" sz="2800" u="sng" dirty="0" smtClean="0">
                <a:solidFill>
                  <a:schemeClr val="bg1">
                    <a:lumMod val="95000"/>
                    <a:lumOff val="5000"/>
                  </a:schemeClr>
                </a:solidFill>
              </a:rPr>
              <a:t>3. Задачи:</a:t>
            </a:r>
            <a:r>
              <a:rPr lang="ru-RU" sz="2000" dirty="0" smtClean="0">
                <a:solidFill>
                  <a:schemeClr val="bg1">
                    <a:lumMod val="95000"/>
                    <a:lumOff val="5000"/>
                  </a:schemeClr>
                </a:solidFill>
              </a:rPr>
              <a:t/>
            </a:r>
            <a:br>
              <a:rPr lang="ru-RU" sz="2000" dirty="0" smtClean="0">
                <a:solidFill>
                  <a:schemeClr val="bg1">
                    <a:lumMod val="95000"/>
                    <a:lumOff val="5000"/>
                  </a:schemeClr>
                </a:solidFill>
              </a:rPr>
            </a:br>
            <a:r>
              <a:rPr lang="ru-RU" sz="2000" dirty="0" smtClean="0">
                <a:solidFill>
                  <a:schemeClr val="bg1">
                    <a:lumMod val="95000"/>
                    <a:lumOff val="5000"/>
                  </a:schemeClr>
                </a:solidFill>
              </a:rPr>
              <a:t>мероприятия направлены на решение следующих задач: </a:t>
            </a:r>
            <a:br>
              <a:rPr lang="ru-RU" sz="2000" dirty="0" smtClean="0">
                <a:solidFill>
                  <a:schemeClr val="bg1">
                    <a:lumMod val="95000"/>
                    <a:lumOff val="5000"/>
                  </a:schemeClr>
                </a:solidFill>
              </a:rPr>
            </a:br>
            <a:r>
              <a:rPr lang="ru-RU" sz="2000" dirty="0" smtClean="0">
                <a:solidFill>
                  <a:schemeClr val="bg1">
                    <a:lumMod val="95000"/>
                    <a:lumOff val="5000"/>
                  </a:schemeClr>
                </a:solidFill>
              </a:rPr>
              <a:t>- защиту прав и законных интересов детей и подростков </a:t>
            </a:r>
            <a:br>
              <a:rPr lang="ru-RU" sz="2000" dirty="0" smtClean="0">
                <a:solidFill>
                  <a:schemeClr val="bg1">
                    <a:lumMod val="95000"/>
                    <a:lumOff val="5000"/>
                  </a:schemeClr>
                </a:solidFill>
              </a:rPr>
            </a:br>
            <a:r>
              <a:rPr lang="ru-RU" sz="2000" dirty="0" smtClean="0">
                <a:solidFill>
                  <a:schemeClr val="bg1">
                    <a:lumMod val="95000"/>
                    <a:lumOff val="5000"/>
                  </a:schemeClr>
                </a:solidFill>
              </a:rPr>
              <a:t>- снижение подростковой преступности </a:t>
            </a:r>
            <a:br>
              <a:rPr lang="ru-RU" sz="2000" dirty="0" smtClean="0">
                <a:solidFill>
                  <a:schemeClr val="bg1">
                    <a:lumMod val="95000"/>
                    <a:lumOff val="5000"/>
                  </a:schemeClr>
                </a:solidFill>
              </a:rPr>
            </a:br>
            <a:r>
              <a:rPr lang="ru-RU" sz="2000" dirty="0" smtClean="0">
                <a:solidFill>
                  <a:schemeClr val="bg1">
                    <a:lumMod val="95000"/>
                    <a:lumOff val="5000"/>
                  </a:schemeClr>
                </a:solidFill>
              </a:rPr>
              <a:t>- предупреждение безнадзорности и беспризорности несовершеннолетних </a:t>
            </a:r>
            <a:br>
              <a:rPr lang="ru-RU" sz="2000" dirty="0" smtClean="0">
                <a:solidFill>
                  <a:schemeClr val="bg1">
                    <a:lumMod val="95000"/>
                    <a:lumOff val="5000"/>
                  </a:schemeClr>
                </a:solidFill>
              </a:rPr>
            </a:br>
            <a:r>
              <a:rPr lang="ru-RU" sz="2000" dirty="0" smtClean="0">
                <a:solidFill>
                  <a:schemeClr val="bg1">
                    <a:lumMod val="95000"/>
                    <a:lumOff val="5000"/>
                  </a:schemeClr>
                </a:solidFill>
              </a:rPr>
              <a:t>- обеспечение защиты прав и законных интересов детей оставшихся без попечения родителей </a:t>
            </a:r>
            <a:br>
              <a:rPr lang="ru-RU" sz="2000" dirty="0" smtClean="0">
                <a:solidFill>
                  <a:schemeClr val="bg1">
                    <a:lumMod val="95000"/>
                    <a:lumOff val="5000"/>
                  </a:schemeClr>
                </a:solidFill>
              </a:rPr>
            </a:br>
            <a:r>
              <a:rPr lang="ru-RU" sz="2000" dirty="0" smtClean="0">
                <a:solidFill>
                  <a:schemeClr val="bg1">
                    <a:lumMod val="95000"/>
                    <a:lumOff val="5000"/>
                  </a:schemeClr>
                </a:solidFill>
              </a:rPr>
              <a:t>- социально-педагогическая реабилитация несовершеннолетних, находящихся в социально-опасном положении</a:t>
            </a:r>
            <a:br>
              <a:rPr lang="ru-RU" sz="2000" dirty="0" smtClean="0">
                <a:solidFill>
                  <a:schemeClr val="bg1">
                    <a:lumMod val="95000"/>
                    <a:lumOff val="5000"/>
                  </a:schemeClr>
                </a:solidFill>
              </a:rPr>
            </a:br>
            <a:r>
              <a:rPr lang="ru-RU" sz="2000" dirty="0" smtClean="0">
                <a:solidFill>
                  <a:schemeClr val="bg1">
                    <a:lumMod val="95000"/>
                    <a:lumOff val="5000"/>
                  </a:schemeClr>
                </a:solidFill>
              </a:rPr>
              <a:t>- профилактика алкоголизма и наркомании среди подростков </a:t>
            </a:r>
            <a:br>
              <a:rPr lang="ru-RU" sz="2000" dirty="0" smtClean="0">
                <a:solidFill>
                  <a:schemeClr val="bg1">
                    <a:lumMod val="95000"/>
                    <a:lumOff val="5000"/>
                  </a:schemeClr>
                </a:solidFill>
              </a:rPr>
            </a:br>
            <a:r>
              <a:rPr lang="ru-RU" sz="2000" dirty="0" smtClean="0">
                <a:solidFill>
                  <a:schemeClr val="bg1">
                    <a:lumMod val="95000"/>
                    <a:lumOff val="5000"/>
                  </a:schemeClr>
                </a:solidFill>
              </a:rPr>
              <a:t>- социально-психологическая помощь неблагополучным семьям </a:t>
            </a:r>
            <a:br>
              <a:rPr lang="ru-RU" sz="2000" dirty="0" smtClean="0">
                <a:solidFill>
                  <a:schemeClr val="bg1">
                    <a:lumMod val="95000"/>
                    <a:lumOff val="5000"/>
                  </a:schemeClr>
                </a:solidFill>
              </a:rPr>
            </a:br>
            <a:r>
              <a:rPr lang="ru-RU" sz="2000" dirty="0" smtClean="0">
                <a:solidFill>
                  <a:schemeClr val="bg1">
                    <a:lumMod val="95000"/>
                    <a:lumOff val="5000"/>
                  </a:schemeClr>
                </a:solidFill>
              </a:rPr>
              <a:t>- координация деятельности органов и учреждений системы профилактики безнадзорности и правонарушений несовершеннолетних </a:t>
            </a:r>
            <a:br>
              <a:rPr lang="ru-RU" sz="2000" dirty="0" smtClean="0">
                <a:solidFill>
                  <a:schemeClr val="bg1">
                    <a:lumMod val="95000"/>
                    <a:lumOff val="5000"/>
                  </a:schemeClr>
                </a:solidFill>
              </a:rPr>
            </a:br>
            <a:r>
              <a:rPr lang="ru-RU" sz="2000" dirty="0" smtClean="0">
                <a:solidFill>
                  <a:schemeClr val="bg1">
                    <a:lumMod val="95000"/>
                    <a:lumOff val="5000"/>
                  </a:schemeClr>
                </a:solidFill>
              </a:rPr>
              <a:t>- выявление и пресечение фактов вовлечения несовершеннолетних в совершение преступлений и антиобщественных действий </a:t>
            </a:r>
            <a:br>
              <a:rPr lang="ru-RU" sz="2000" dirty="0" smtClean="0">
                <a:solidFill>
                  <a:schemeClr val="bg1">
                    <a:lumMod val="95000"/>
                    <a:lumOff val="5000"/>
                  </a:schemeClr>
                </a:solidFill>
              </a:rPr>
            </a:br>
            <a:endParaRPr lang="ru-RU" sz="2000" dirty="0">
              <a:solidFill>
                <a:schemeClr val="bg1">
                  <a:lumMod val="95000"/>
                  <a:lumOff val="5000"/>
                </a:schemeClr>
              </a:solidFill>
            </a:endParaRPr>
          </a:p>
        </p:txBody>
      </p:sp>
      <p:sp>
        <p:nvSpPr>
          <p:cNvPr id="3" name="Подзаголовок 2"/>
          <p:cNvSpPr>
            <a:spLocks noGrp="1"/>
          </p:cNvSpPr>
          <p:nvPr>
            <p:ph type="subTitle" idx="1"/>
          </p:nvPr>
        </p:nvSpPr>
        <p:spPr>
          <a:xfrm flipV="1">
            <a:off x="107504" y="6597352"/>
            <a:ext cx="8280592" cy="260648"/>
          </a:xfrm>
          <a:solidFill>
            <a:schemeClr val="accent2"/>
          </a:solidFill>
          <a:ln>
            <a:noFill/>
            <a:prstDash val="dash"/>
          </a:ln>
        </p:spPr>
        <p:txBody>
          <a:bodyPr>
            <a:normAutofit fontScale="47500" lnSpcReduction="20000"/>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32656"/>
            <a:ext cx="8139680" cy="5616624"/>
          </a:xfrm>
          <a:ln>
            <a:noFill/>
            <a:prstDash val="dash"/>
          </a:ln>
        </p:spPr>
        <p:txBody>
          <a:bodyPr>
            <a:normAutofit/>
          </a:bodyPr>
          <a:lstStyle/>
          <a:p>
            <a:pPr algn="l"/>
            <a:r>
              <a:rPr lang="ru-RU" sz="2800" u="sng" dirty="0" smtClean="0">
                <a:solidFill>
                  <a:schemeClr val="bg1">
                    <a:lumMod val="95000"/>
                    <a:lumOff val="5000"/>
                  </a:schemeClr>
                </a:solidFill>
              </a:rPr>
              <a:t>   4. Сроки реализации:</a:t>
            </a:r>
            <a:r>
              <a:rPr lang="ru-RU" sz="2000" dirty="0" smtClean="0">
                <a:solidFill>
                  <a:schemeClr val="bg1">
                    <a:lumMod val="95000"/>
                    <a:lumOff val="5000"/>
                  </a:schemeClr>
                </a:solidFill>
              </a:rPr>
              <a:t/>
            </a:r>
            <a:br>
              <a:rPr lang="ru-RU" sz="2000" dirty="0" smtClean="0">
                <a:solidFill>
                  <a:schemeClr val="bg1">
                    <a:lumMod val="95000"/>
                    <a:lumOff val="5000"/>
                  </a:schemeClr>
                </a:solidFill>
              </a:rPr>
            </a:br>
            <a:r>
              <a:rPr lang="ru-RU" sz="2000" dirty="0" smtClean="0">
                <a:solidFill>
                  <a:schemeClr val="bg1">
                    <a:lumMod val="95000"/>
                    <a:lumOff val="5000"/>
                  </a:schemeClr>
                </a:solidFill>
              </a:rPr>
              <a:t>в течение периода реабилитации ( 3 месяца)</a:t>
            </a:r>
            <a:br>
              <a:rPr lang="ru-RU" sz="2000" dirty="0" smtClean="0">
                <a:solidFill>
                  <a:schemeClr val="bg1">
                    <a:lumMod val="95000"/>
                    <a:lumOff val="5000"/>
                  </a:schemeClr>
                </a:solidFill>
              </a:rPr>
            </a:br>
            <a:r>
              <a:rPr lang="ru-RU" sz="2000" dirty="0" smtClean="0">
                <a:solidFill>
                  <a:schemeClr val="bg1">
                    <a:lumMod val="95000"/>
                    <a:lumOff val="5000"/>
                  </a:schemeClr>
                </a:solidFill>
              </a:rPr>
              <a:t>     </a:t>
            </a:r>
            <a:r>
              <a:rPr lang="ru-RU" sz="2800" u="sng" dirty="0" smtClean="0">
                <a:solidFill>
                  <a:schemeClr val="bg1">
                    <a:lumMod val="95000"/>
                    <a:lumOff val="5000"/>
                  </a:schemeClr>
                </a:solidFill>
              </a:rPr>
              <a:t>5 Ожидаемые результаты:</a:t>
            </a:r>
            <a:r>
              <a:rPr lang="ru-RU" sz="2000" dirty="0" smtClean="0">
                <a:solidFill>
                  <a:schemeClr val="bg1">
                    <a:lumMod val="95000"/>
                    <a:lumOff val="5000"/>
                  </a:schemeClr>
                </a:solidFill>
              </a:rPr>
              <a:t/>
            </a:r>
            <a:br>
              <a:rPr lang="ru-RU" sz="2000" dirty="0" smtClean="0">
                <a:solidFill>
                  <a:schemeClr val="bg1">
                    <a:lumMod val="95000"/>
                    <a:lumOff val="5000"/>
                  </a:schemeClr>
                </a:solidFill>
              </a:rPr>
            </a:br>
            <a:r>
              <a:rPr lang="ru-RU" sz="2000" dirty="0" smtClean="0">
                <a:solidFill>
                  <a:schemeClr val="bg1">
                    <a:lumMod val="95000"/>
                    <a:lumOff val="5000"/>
                  </a:schemeClr>
                </a:solidFill>
              </a:rPr>
              <a:t>реализация мероприятий  позволит:</a:t>
            </a:r>
            <a:br>
              <a:rPr lang="ru-RU" sz="2000" dirty="0" smtClean="0">
                <a:solidFill>
                  <a:schemeClr val="bg1">
                    <a:lumMod val="95000"/>
                    <a:lumOff val="5000"/>
                  </a:schemeClr>
                </a:solidFill>
              </a:rPr>
            </a:br>
            <a:r>
              <a:rPr lang="ru-RU" sz="2000" dirty="0" smtClean="0">
                <a:solidFill>
                  <a:schemeClr val="bg1">
                    <a:lumMod val="95000"/>
                    <a:lumOff val="5000"/>
                  </a:schemeClr>
                </a:solidFill>
              </a:rPr>
              <a:t>- повысить эффективность социально-реабилитационной работы с детьми и подростками, оказавшимися в трудной жизненной ситуации, а также совершающими противоправные действия </a:t>
            </a:r>
            <a:br>
              <a:rPr lang="ru-RU" sz="2000" dirty="0" smtClean="0">
                <a:solidFill>
                  <a:schemeClr val="bg1">
                    <a:lumMod val="95000"/>
                    <a:lumOff val="5000"/>
                  </a:schemeClr>
                </a:solidFill>
              </a:rPr>
            </a:br>
            <a:r>
              <a:rPr lang="ru-RU" sz="2000" dirty="0" smtClean="0">
                <a:solidFill>
                  <a:schemeClr val="bg1">
                    <a:lumMod val="95000"/>
                    <a:lumOff val="5000"/>
                  </a:schemeClr>
                </a:solidFill>
              </a:rPr>
              <a:t>- улучшить взаимодействие органов и учреждений системы профилактики безнадзорности и правонарушений </a:t>
            </a:r>
            <a:br>
              <a:rPr lang="ru-RU" sz="2000" dirty="0" smtClean="0">
                <a:solidFill>
                  <a:schemeClr val="bg1">
                    <a:lumMod val="95000"/>
                    <a:lumOff val="5000"/>
                  </a:schemeClr>
                </a:solidFill>
              </a:rPr>
            </a:br>
            <a:r>
              <a:rPr lang="ru-RU" sz="2000" dirty="0" smtClean="0">
                <a:solidFill>
                  <a:schemeClr val="bg1">
                    <a:lumMod val="95000"/>
                    <a:lumOff val="5000"/>
                  </a:schemeClr>
                </a:solidFill>
              </a:rPr>
              <a:t>- создать условия для дальнейшего снижения числа правонарушений и преступлений, совершаемых несовершеннолетними </a:t>
            </a:r>
            <a:br>
              <a:rPr lang="ru-RU" sz="2000" dirty="0" smtClean="0">
                <a:solidFill>
                  <a:schemeClr val="bg1">
                    <a:lumMod val="95000"/>
                    <a:lumOff val="5000"/>
                  </a:schemeClr>
                </a:solidFill>
              </a:rPr>
            </a:br>
            <a:r>
              <a:rPr lang="ru-RU" sz="2000" dirty="0" smtClean="0">
                <a:solidFill>
                  <a:schemeClr val="bg1">
                    <a:lumMod val="95000"/>
                    <a:lumOff val="5000"/>
                  </a:schemeClr>
                </a:solidFill>
              </a:rPr>
              <a:t>    </a:t>
            </a:r>
            <a:r>
              <a:rPr lang="ru-RU" sz="2800" u="sng" dirty="0" smtClean="0">
                <a:solidFill>
                  <a:schemeClr val="bg1">
                    <a:lumMod val="95000"/>
                    <a:lumOff val="5000"/>
                  </a:schemeClr>
                </a:solidFill>
              </a:rPr>
              <a:t>6. Разработчик: </a:t>
            </a:r>
            <a:r>
              <a:rPr lang="ru-RU" sz="2000" dirty="0" smtClean="0">
                <a:solidFill>
                  <a:schemeClr val="bg1">
                    <a:lumMod val="95000"/>
                    <a:lumOff val="5000"/>
                  </a:schemeClr>
                </a:solidFill>
              </a:rPr>
              <a:t/>
            </a:r>
            <a:br>
              <a:rPr lang="ru-RU" sz="2000" dirty="0" smtClean="0">
                <a:solidFill>
                  <a:schemeClr val="bg1">
                    <a:lumMod val="95000"/>
                    <a:lumOff val="5000"/>
                  </a:schemeClr>
                </a:solidFill>
              </a:rPr>
            </a:br>
            <a:r>
              <a:rPr lang="ru-RU" sz="2000" dirty="0" smtClean="0">
                <a:solidFill>
                  <a:schemeClr val="bg1">
                    <a:lumMod val="95000"/>
                    <a:lumOff val="5000"/>
                  </a:schemeClr>
                </a:solidFill>
              </a:rPr>
              <a:t>воспитатель старшей возрастной группы воспитанников ГСКУ АО «Социально-реабилитационный центр для несовершеннолетних, </a:t>
            </a:r>
            <a:r>
              <a:rPr lang="ru-RU" sz="2000" dirty="0" err="1" smtClean="0">
                <a:solidFill>
                  <a:schemeClr val="bg1">
                    <a:lumMod val="95000"/>
                    <a:lumOff val="5000"/>
                  </a:schemeClr>
                </a:solidFill>
              </a:rPr>
              <a:t>Камызякский</a:t>
            </a:r>
            <a:r>
              <a:rPr lang="ru-RU" sz="2000" dirty="0" smtClean="0">
                <a:solidFill>
                  <a:schemeClr val="bg1">
                    <a:lumMod val="95000"/>
                    <a:lumOff val="5000"/>
                  </a:schemeClr>
                </a:solidFill>
              </a:rPr>
              <a:t> район Астраханская область.</a:t>
            </a:r>
            <a:br>
              <a:rPr lang="ru-RU" sz="2000" dirty="0" smtClean="0">
                <a:solidFill>
                  <a:schemeClr val="bg1">
                    <a:lumMod val="95000"/>
                    <a:lumOff val="5000"/>
                  </a:schemeClr>
                </a:solidFill>
              </a:rPr>
            </a:br>
            <a:endParaRPr lang="ru-RU" sz="2000" dirty="0">
              <a:solidFill>
                <a:schemeClr val="bg1">
                  <a:lumMod val="95000"/>
                  <a:lumOff val="5000"/>
                </a:schemeClr>
              </a:solidFill>
            </a:endParaRPr>
          </a:p>
        </p:txBody>
      </p:sp>
      <p:sp>
        <p:nvSpPr>
          <p:cNvPr id="3" name="Подзаголовок 2"/>
          <p:cNvSpPr>
            <a:spLocks noGrp="1"/>
          </p:cNvSpPr>
          <p:nvPr>
            <p:ph type="subTitle" idx="1"/>
          </p:nvPr>
        </p:nvSpPr>
        <p:spPr>
          <a:xfrm flipV="1">
            <a:off x="539552" y="6453336"/>
            <a:ext cx="7854696" cy="72008"/>
          </a:xfrm>
          <a:solidFill>
            <a:schemeClr val="accent2"/>
          </a:solidFill>
        </p:spPr>
        <p:txBody>
          <a:bodyPr>
            <a:normAutofit fontScale="25000" lnSpcReduction="20000"/>
          </a:bodyPr>
          <a:lstStyle/>
          <a:p>
            <a:endParaRPr lang="ru-RU" dirty="0" smtClean="0">
              <a:solidFill>
                <a:schemeClr val="bg1">
                  <a:lumMod val="95000"/>
                  <a:lumOff val="5000"/>
                </a:schemeClr>
              </a:solidFill>
            </a:endParaRPr>
          </a:p>
          <a:p>
            <a:pPr algn="ctr"/>
            <a:endParaRPr lang="ru-RU" dirty="0" smtClean="0">
              <a:solidFill>
                <a:schemeClr val="bg1">
                  <a:lumMod val="95000"/>
                  <a:lumOff val="5000"/>
                </a:schemeClr>
              </a:solidFill>
            </a:endParaRPr>
          </a:p>
          <a:p>
            <a:pPr algn="ctr"/>
            <a:endParaRPr lang="ru-RU" dirty="0" smtClean="0">
              <a:solidFill>
                <a:schemeClr val="bg1">
                  <a:lumMod val="95000"/>
                  <a:lumOff val="5000"/>
                </a:schemeClr>
              </a:solidFill>
            </a:endParaRPr>
          </a:p>
          <a:p>
            <a:pPr algn="l"/>
            <a:endParaRPr lang="ru-RU" dirty="0" smtClean="0">
              <a:solidFill>
                <a:schemeClr val="bg1">
                  <a:lumMod val="95000"/>
                  <a:lumOff val="5000"/>
                </a:schemeClr>
              </a:solidFill>
            </a:endParaRPr>
          </a:p>
          <a:p>
            <a:pPr algn="l"/>
            <a:endParaRPr lang="ru-RU" dirty="0" smtClean="0">
              <a:solidFill>
                <a:schemeClr val="bg1">
                  <a:lumMod val="95000"/>
                  <a:lumOff val="5000"/>
                </a:schemeClr>
              </a:solidFill>
            </a:endParaRPr>
          </a:p>
          <a:p>
            <a:pPr algn="l"/>
            <a:endParaRPr lang="ru-RU" dirty="0" smtClean="0">
              <a:solidFill>
                <a:schemeClr val="bg1">
                  <a:lumMod val="95000"/>
                  <a:lumOff val="5000"/>
                </a:schemeClr>
              </a:solidFill>
            </a:endParaRPr>
          </a:p>
          <a:p>
            <a:pPr algn="l"/>
            <a:endParaRPr lang="ru-RU" dirty="0" smtClean="0">
              <a:solidFill>
                <a:schemeClr val="bg1">
                  <a:lumMod val="95000"/>
                  <a:lumOff val="5000"/>
                </a:schemeClr>
              </a:solidFill>
            </a:endParaRPr>
          </a:p>
          <a:p>
            <a:pPr algn="l"/>
            <a:endParaRPr lang="ru-RU" dirty="0" smtClean="0">
              <a:solidFill>
                <a:schemeClr val="bg1">
                  <a:lumMod val="95000"/>
                  <a:lumOff val="5000"/>
                </a:schemeClr>
              </a:solidFill>
            </a:endParaRPr>
          </a:p>
          <a:p>
            <a:pPr algn="l"/>
            <a:endParaRPr lang="ru-RU" sz="3200" dirty="0" smtClean="0">
              <a:solidFill>
                <a:schemeClr val="bg1">
                  <a:lumMod val="95000"/>
                  <a:lumOff val="5000"/>
                </a:schemeClr>
              </a:solidFill>
            </a:endParaRPr>
          </a:p>
          <a:p>
            <a:pPr algn="l"/>
            <a:endParaRPr lang="ru-RU" dirty="0" smtClean="0">
              <a:solidFill>
                <a:schemeClr val="bg1">
                  <a:lumMod val="95000"/>
                  <a:lumOff val="5000"/>
                </a:schemeClr>
              </a:solidFill>
            </a:endParaRPr>
          </a:p>
          <a:p>
            <a:pPr algn="l"/>
            <a:endParaRPr lang="ru-RU" dirty="0" smtClean="0">
              <a:solidFill>
                <a:schemeClr val="bg1">
                  <a:lumMod val="95000"/>
                  <a:lumOff val="5000"/>
                </a:schemeClr>
              </a:solidFill>
            </a:endParaRPr>
          </a:p>
          <a:p>
            <a:pPr algn="l"/>
            <a:endParaRPr lang="ru-RU" dirty="0">
              <a:solidFill>
                <a:schemeClr val="bg1">
                  <a:lumMod val="95000"/>
                  <a:lumOff val="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718986"/>
            <a:ext cx="8229600" cy="5518326"/>
          </a:xfrm>
          <a:ln>
            <a:solidFill>
              <a:schemeClr val="accent2">
                <a:lumMod val="75000"/>
              </a:schemeClr>
            </a:solidFill>
            <a:prstDash val="dash"/>
          </a:ln>
        </p:spPr>
        <p:txBody>
          <a:bodyPr>
            <a:normAutofit fontScale="62500" lnSpcReduction="20000"/>
          </a:bodyPr>
          <a:lstStyle/>
          <a:p>
            <a:pPr algn="ctr"/>
            <a:r>
              <a:rPr lang="ru-RU" sz="4500" b="1" dirty="0" smtClean="0">
                <a:solidFill>
                  <a:schemeClr val="accent2">
                    <a:lumMod val="75000"/>
                  </a:schemeClr>
                </a:solidFill>
              </a:rPr>
              <a:t>Состояние проблемы и обоснование необходимости ее решения</a:t>
            </a:r>
            <a:r>
              <a:rPr lang="ru-RU" sz="4500" dirty="0" smtClean="0">
                <a:solidFill>
                  <a:schemeClr val="accent2">
                    <a:lumMod val="75000"/>
                  </a:schemeClr>
                </a:solidFill>
              </a:rPr>
              <a:t> </a:t>
            </a:r>
          </a:p>
          <a:p>
            <a:endParaRPr lang="ru-RU" dirty="0" smtClean="0"/>
          </a:p>
          <a:p>
            <a:pPr lvl="1">
              <a:buNone/>
            </a:pPr>
            <a:r>
              <a:rPr lang="ru-RU" dirty="0" smtClean="0"/>
              <a:t>	</a:t>
            </a:r>
            <a:r>
              <a:rPr lang="ru-RU" sz="2600" i="1" dirty="0" smtClean="0">
                <a:solidFill>
                  <a:schemeClr val="tx2">
                    <a:lumMod val="75000"/>
                  </a:schemeClr>
                </a:solidFill>
              </a:rPr>
              <a:t>Профилактическая работа – процесс сложный, </a:t>
            </a:r>
            <a:r>
              <a:rPr lang="ru-RU" sz="2600" i="1" dirty="0" err="1" smtClean="0">
                <a:solidFill>
                  <a:schemeClr val="tx2">
                    <a:lumMod val="75000"/>
                  </a:schemeClr>
                </a:solidFill>
              </a:rPr>
              <a:t>многоаспектный</a:t>
            </a:r>
            <a:r>
              <a:rPr lang="ru-RU" sz="2600" i="1" dirty="0" smtClean="0">
                <a:solidFill>
                  <a:schemeClr val="tx2">
                    <a:lumMod val="75000"/>
                  </a:schemeClr>
                </a:solidFill>
              </a:rPr>
              <a:t> и процесса, должны справиться с этой задачей в течение трех месяцев. Поэтому наша работа должна быть построена точно и слажено, чтобы добиться максимально положительных результатов в минимально короткие сроки. В деятельности по предупреждению преступлений и правонарушений, совершаемых несовершеннолетними, центр тяжести переносится на раннюю профилактику. Основой ранней профилактики является создание условий, обеспечивающих возможность нормального развития детей, своевременное выявление типичных кризисных ситуаций, возникающих у детей определенного возраста. Значение ранней профилактики определяется тем, что при правильной организации она более эффективна и экономична по сравнению с другими уровнями профессиональной деятельности, так как направлена на предотвращение или устранение относительно слабых общественных изменений личности подростков, не ставших еще устойчивыми. При условии своевременного проведения она может дать значительные положительные результаты и тем самым исключить необходимость применения более суровых мер, в том числе и уголовно-правового характера.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8229600" cy="5112568"/>
          </a:xfrm>
        </p:spPr>
        <p:txBody>
          <a:bodyPr>
            <a:noAutofit/>
          </a:bodyPr>
          <a:lstStyle/>
          <a:p>
            <a:endParaRPr lang="ru-RU" sz="2000" dirty="0"/>
          </a:p>
        </p:txBody>
      </p:sp>
      <p:sp>
        <p:nvSpPr>
          <p:cNvPr id="3" name="Содержимое 2"/>
          <p:cNvSpPr>
            <a:spLocks noGrp="1"/>
          </p:cNvSpPr>
          <p:nvPr>
            <p:ph idx="1"/>
          </p:nvPr>
        </p:nvSpPr>
        <p:spPr>
          <a:xfrm>
            <a:off x="457200" y="1124744"/>
            <a:ext cx="8229600" cy="5040560"/>
          </a:xfrm>
          <a:ln>
            <a:solidFill>
              <a:srgbClr val="7030A0"/>
            </a:solidFill>
            <a:prstDash val="dash"/>
          </a:ln>
        </p:spPr>
        <p:txBody>
          <a:bodyPr>
            <a:noAutofit/>
          </a:bodyPr>
          <a:lstStyle/>
          <a:p>
            <a:r>
              <a:rPr lang="ru-RU" sz="1800" i="1" dirty="0" smtClean="0">
                <a:solidFill>
                  <a:srgbClr val="7030A0"/>
                </a:solidFill>
              </a:rPr>
              <a:t>Социально-реабилитационный центр обладает возможностью для проведения профилактической работы, в частности он имеет возможность влиять на развитие личности ребенка. Анализ состава детского контингента показывает, что в них больше половины поступающих составляют дети из неблагополучных семей, чьи родители ведут аморальный ГСКУ  АО « Социально-реабилитационный центр  для несовершеннолетних,</a:t>
            </a:r>
          </a:p>
          <a:p>
            <a:r>
              <a:rPr lang="ru-RU" sz="1800" i="1" dirty="0" smtClean="0">
                <a:solidFill>
                  <a:srgbClr val="7030A0"/>
                </a:solidFill>
              </a:rPr>
              <a:t>образ жизни, ненадлежащим образом исполняют свои родительские обязанности. Дети из таких семей нуждаются в участии и поддержке со стороны государства.         </a:t>
            </a:r>
          </a:p>
          <a:p>
            <a:r>
              <a:rPr lang="ru-RU" sz="1800" i="1" dirty="0" smtClean="0">
                <a:solidFill>
                  <a:srgbClr val="7030A0"/>
                </a:solidFill>
              </a:rPr>
              <a:t>Отрицательный микроклимат в неблагополучных семьях создает объективные предпосылки для появления асоциального поведения. У детей из неблагополучных семей, в силу их повышенной внушаемости, эмоционально-волевой неустойчивости, имеется повышенная склонность к возникновению социально отрицательных форм поведения, как сквернословие, хулиганские поступки, бродяжничество, а также курение и употребление алкоголя, а в последствие правонарушения и преступная деятельность.</a:t>
            </a:r>
          </a:p>
          <a:p>
            <a:endParaRPr lang="ru-RU"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7"/>
            <a:ext cx="8229600" cy="5821256"/>
          </a:xfrm>
        </p:spPr>
        <p:txBody>
          <a:bodyPr>
            <a:normAutofit/>
          </a:bodyPr>
          <a:lstStyle/>
          <a:p>
            <a:endParaRPr lang="ru-RU" dirty="0"/>
          </a:p>
        </p:txBody>
      </p:sp>
      <p:sp>
        <p:nvSpPr>
          <p:cNvPr id="3" name="Содержимое 2"/>
          <p:cNvSpPr>
            <a:spLocks noGrp="1"/>
          </p:cNvSpPr>
          <p:nvPr>
            <p:ph idx="1"/>
          </p:nvPr>
        </p:nvSpPr>
        <p:spPr>
          <a:xfrm>
            <a:off x="457200" y="620688"/>
            <a:ext cx="8229600" cy="5703912"/>
          </a:xfrm>
          <a:ln>
            <a:solidFill>
              <a:schemeClr val="bg2">
                <a:lumMod val="25000"/>
              </a:schemeClr>
            </a:solidFill>
            <a:prstDash val="dash"/>
          </a:ln>
        </p:spPr>
        <p:txBody>
          <a:bodyPr>
            <a:normAutofit/>
          </a:bodyPr>
          <a:lstStyle/>
          <a:p>
            <a:r>
              <a:rPr lang="ru-RU" sz="1800" i="1" dirty="0" smtClean="0">
                <a:solidFill>
                  <a:schemeClr val="accent3">
                    <a:lumMod val="50000"/>
                  </a:schemeClr>
                </a:solidFill>
              </a:rPr>
              <a:t>У этих детей отмечаются раздражительность, эмоциональная неустойчивость, тревожность, агрессивность и негативизм. В целом их поведение непредсказуемо. Характерной особенностью является то, что такие дети не признают своих отрицательных эмоций в связи с неправильным поведением, и поэтому у них с трудом формируются адекватные формы социального поведения.</a:t>
            </a:r>
          </a:p>
          <a:p>
            <a:r>
              <a:rPr lang="ru-RU" sz="1800" i="1" dirty="0" smtClean="0">
                <a:solidFill>
                  <a:schemeClr val="accent3">
                    <a:lumMod val="50000"/>
                  </a:schemeClr>
                </a:solidFill>
              </a:rPr>
              <a:t>В плане профилактики правонарушений перед коллективом нашего Центра ставятся </a:t>
            </a:r>
            <a:r>
              <a:rPr lang="ru-RU" sz="1800" b="1" i="1" dirty="0" smtClean="0">
                <a:solidFill>
                  <a:schemeClr val="accent3">
                    <a:lumMod val="50000"/>
                  </a:schemeClr>
                </a:solidFill>
              </a:rPr>
              <a:t>следующие задачи:</a:t>
            </a:r>
            <a:endParaRPr lang="ru-RU" sz="1800" i="1" dirty="0" smtClean="0">
              <a:solidFill>
                <a:schemeClr val="accent3">
                  <a:lumMod val="50000"/>
                </a:schemeClr>
              </a:solidFill>
            </a:endParaRPr>
          </a:p>
          <a:p>
            <a:pPr lvl="0"/>
            <a:r>
              <a:rPr lang="ru-RU" sz="1800" i="1" dirty="0" smtClean="0">
                <a:solidFill>
                  <a:schemeClr val="accent3">
                    <a:lumMod val="50000"/>
                  </a:schemeClr>
                </a:solidFill>
              </a:rPr>
              <a:t>Выявление детей склонных к девиациям и оказание коррекционно-профилактического воздействия с целью устранения отрицательных влияний на личность ребенка. </a:t>
            </a:r>
          </a:p>
          <a:p>
            <a:pPr lvl="0"/>
            <a:r>
              <a:rPr lang="ru-RU" sz="1800" i="1" dirty="0" smtClean="0">
                <a:solidFill>
                  <a:schemeClr val="accent3">
                    <a:lumMod val="50000"/>
                  </a:schemeClr>
                </a:solidFill>
              </a:rPr>
              <a:t>Создание системы в работе по профилактике правонарушений. </a:t>
            </a:r>
          </a:p>
          <a:p>
            <a:pPr lvl="0"/>
            <a:r>
              <a:rPr lang="ru-RU" sz="1800" i="1" dirty="0" smtClean="0">
                <a:solidFill>
                  <a:schemeClr val="accent3">
                    <a:lumMod val="50000"/>
                  </a:schemeClr>
                </a:solidFill>
              </a:rPr>
              <a:t>Создание условий для законопослушного поведения воспитанников реабилитационного центра.</a:t>
            </a:r>
          </a:p>
          <a:p>
            <a:r>
              <a:rPr lang="ru-RU" sz="1800" i="1" dirty="0" smtClean="0">
                <a:solidFill>
                  <a:schemeClr val="accent3">
                    <a:lumMod val="50000"/>
                  </a:schemeClr>
                </a:solidFill>
              </a:rPr>
              <a:t> </a:t>
            </a:r>
          </a:p>
          <a:p>
            <a:r>
              <a:rPr lang="ru-RU" sz="1800" i="1" dirty="0" smtClean="0">
                <a:solidFill>
                  <a:schemeClr val="accent3">
                    <a:lumMod val="50000"/>
                  </a:schemeClr>
                </a:solidFill>
              </a:rPr>
              <a:t>Планирование работы по профилактике безнадзорности, правонарушений и самовольных уходов воспитанников в нашем Центре ведется </a:t>
            </a:r>
            <a:r>
              <a:rPr lang="ru-RU" sz="1800" b="1" i="1" dirty="0" smtClean="0">
                <a:solidFill>
                  <a:schemeClr val="accent3">
                    <a:lumMod val="50000"/>
                  </a:schemeClr>
                </a:solidFill>
              </a:rPr>
              <a:t>по следующим направлениям:</a:t>
            </a:r>
            <a:endParaRPr lang="ru-RU" sz="1800" i="1" dirty="0" smtClean="0">
              <a:solidFill>
                <a:schemeClr val="accent3">
                  <a:lumMod val="50000"/>
                </a:schemeClr>
              </a:solidFill>
            </a:endParaRPr>
          </a:p>
          <a:p>
            <a:endParaRPr lang="ru-RU"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92696"/>
            <a:ext cx="8229600" cy="5256584"/>
          </a:xfrm>
          <a:ln>
            <a:solidFill>
              <a:schemeClr val="bg2">
                <a:lumMod val="25000"/>
              </a:schemeClr>
            </a:solidFill>
            <a:prstDash val="dash"/>
          </a:ln>
        </p:spPr>
        <p:txBody>
          <a:bodyPr>
            <a:normAutofit fontScale="62500" lnSpcReduction="20000"/>
          </a:bodyPr>
          <a:lstStyle/>
          <a:p>
            <a:endParaRPr lang="ru-RU" sz="3300" b="1" i="1" dirty="0" smtClean="0">
              <a:solidFill>
                <a:schemeClr val="accent3">
                  <a:lumMod val="75000"/>
                </a:schemeClr>
              </a:solidFill>
            </a:endParaRPr>
          </a:p>
          <a:p>
            <a:r>
              <a:rPr lang="ru-RU" sz="3300" b="1" i="1" dirty="0" smtClean="0">
                <a:solidFill>
                  <a:schemeClr val="accent3">
                    <a:lumMod val="75000"/>
                  </a:schemeClr>
                </a:solidFill>
              </a:rPr>
              <a:t>I. Контрольно-аналитическая деятельность администрации реабилитационного центра:</a:t>
            </a:r>
            <a:endParaRPr lang="ru-RU" sz="3300" i="1" dirty="0" smtClean="0">
              <a:solidFill>
                <a:schemeClr val="accent3">
                  <a:lumMod val="75000"/>
                </a:schemeClr>
              </a:solidFill>
            </a:endParaRPr>
          </a:p>
          <a:p>
            <a:pPr lvl="0"/>
            <a:r>
              <a:rPr lang="ru-RU" i="1" dirty="0" smtClean="0">
                <a:solidFill>
                  <a:schemeClr val="accent3">
                    <a:lumMod val="75000"/>
                  </a:schemeClr>
                </a:solidFill>
              </a:rPr>
              <a:t>изучение социального состава воспитанников </a:t>
            </a:r>
          </a:p>
          <a:p>
            <a:pPr lvl="0"/>
            <a:r>
              <a:rPr lang="ru-RU" i="1" dirty="0" smtClean="0">
                <a:solidFill>
                  <a:schemeClr val="accent3">
                    <a:lumMod val="75000"/>
                  </a:schemeClr>
                </a:solidFill>
              </a:rPr>
              <a:t>ведение личных дел воспитанников </a:t>
            </a:r>
          </a:p>
          <a:p>
            <a:pPr lvl="0"/>
            <a:r>
              <a:rPr lang="ru-RU" i="1" dirty="0" smtClean="0">
                <a:solidFill>
                  <a:schemeClr val="accent3">
                    <a:lumMod val="75000"/>
                  </a:schemeClr>
                </a:solidFill>
              </a:rPr>
              <a:t>анализ занятости воспитанников в свободное время, анализ планов воспитательной работы воспитателей,</a:t>
            </a:r>
          </a:p>
          <a:p>
            <a:r>
              <a:rPr lang="ru-RU" sz="3300" b="1" i="1" dirty="0" smtClean="0">
                <a:solidFill>
                  <a:schemeClr val="accent3">
                    <a:lumMod val="75000"/>
                  </a:schemeClr>
                </a:solidFill>
              </a:rPr>
              <a:t>II. Исследовательская работа, изучение воспитанников:</a:t>
            </a:r>
            <a:endParaRPr lang="ru-RU" sz="3300" i="1" dirty="0" smtClean="0">
              <a:solidFill>
                <a:schemeClr val="accent3">
                  <a:lumMod val="75000"/>
                </a:schemeClr>
              </a:solidFill>
            </a:endParaRPr>
          </a:p>
          <a:p>
            <a:pPr lvl="0"/>
            <a:r>
              <a:rPr lang="ru-RU" i="1" dirty="0" smtClean="0">
                <a:solidFill>
                  <a:schemeClr val="accent3">
                    <a:lumMod val="75000"/>
                  </a:schemeClr>
                </a:solidFill>
              </a:rPr>
              <a:t>проведение педагогических консилиумов по результатам наблюдений психолога, социального педагога, воспитателей для координации действий педагогов по отношению к ребенку; </a:t>
            </a:r>
          </a:p>
          <a:p>
            <a:pPr lvl="0"/>
            <a:r>
              <a:rPr lang="ru-RU" i="1" dirty="0" smtClean="0">
                <a:solidFill>
                  <a:schemeClr val="accent3">
                    <a:lumMod val="75000"/>
                  </a:schemeClr>
                </a:solidFill>
              </a:rPr>
              <a:t>проведение анкетирования, тестов, опросов с целью изучения психолого-педагогических особенностей, уровня воспитанности, взаимоотношений со </a:t>
            </a:r>
            <a:r>
              <a:rPr lang="ru-RU" sz="2900" i="1" dirty="0" smtClean="0">
                <a:solidFill>
                  <a:schemeClr val="accent3">
                    <a:lumMod val="75000"/>
                  </a:schemeClr>
                </a:solidFill>
              </a:rPr>
              <a:t>сверстниками. </a:t>
            </a:r>
          </a:p>
          <a:p>
            <a:r>
              <a:rPr lang="ru-RU" sz="3300" b="1" i="1" dirty="0" smtClean="0">
                <a:solidFill>
                  <a:schemeClr val="accent3">
                    <a:lumMod val="75000"/>
                  </a:schemeClr>
                </a:solidFill>
              </a:rPr>
              <a:t>I</a:t>
            </a:r>
            <a:r>
              <a:rPr lang="en-US" sz="3300" b="1" i="1" dirty="0" smtClean="0">
                <a:solidFill>
                  <a:schemeClr val="accent3">
                    <a:lumMod val="75000"/>
                  </a:schemeClr>
                </a:solidFill>
              </a:rPr>
              <a:t>II</a:t>
            </a:r>
            <a:r>
              <a:rPr lang="ru-RU" sz="3300" b="1" i="1" dirty="0" smtClean="0">
                <a:solidFill>
                  <a:schemeClr val="accent3">
                    <a:lumMod val="75000"/>
                  </a:schemeClr>
                </a:solidFill>
              </a:rPr>
              <a:t>. Индивидуальная работа с воспитанниками:</a:t>
            </a:r>
            <a:endParaRPr lang="ru-RU" sz="3300" i="1" dirty="0" smtClean="0">
              <a:solidFill>
                <a:schemeClr val="accent3">
                  <a:lumMod val="75000"/>
                </a:schemeClr>
              </a:solidFill>
            </a:endParaRPr>
          </a:p>
          <a:p>
            <a:pPr lvl="0"/>
            <a:r>
              <a:rPr lang="ru-RU" i="1" dirty="0" smtClean="0">
                <a:solidFill>
                  <a:schemeClr val="accent3">
                    <a:lumMod val="75000"/>
                  </a:schemeClr>
                </a:solidFill>
              </a:rPr>
              <a:t>индивидуальные собеседования при директоре с детьми «группы риска»; </a:t>
            </a:r>
          </a:p>
          <a:p>
            <a:pPr lvl="0"/>
            <a:r>
              <a:rPr lang="ru-RU" i="1" dirty="0" smtClean="0">
                <a:solidFill>
                  <a:schemeClr val="accent3">
                    <a:lumMod val="75000"/>
                  </a:schemeClr>
                </a:solidFill>
              </a:rPr>
              <a:t>индивидуальные беседы с воспитанниками о недопустимости совершения противоправных действий, об ответственности за правонарушения и преступления; </a:t>
            </a:r>
          </a:p>
          <a:p>
            <a:pPr lvl="0"/>
            <a:r>
              <a:rPr lang="ru-RU" i="1" dirty="0" err="1" smtClean="0">
                <a:solidFill>
                  <a:schemeClr val="accent3">
                    <a:lumMod val="75000"/>
                  </a:schemeClr>
                </a:solidFill>
              </a:rPr>
              <a:t>профориентационная</a:t>
            </a:r>
            <a:r>
              <a:rPr lang="ru-RU" i="1" dirty="0" smtClean="0">
                <a:solidFill>
                  <a:schemeClr val="accent3">
                    <a:lumMod val="75000"/>
                  </a:schemeClr>
                </a:solidFill>
              </a:rPr>
              <a:t> работа</a:t>
            </a:r>
            <a:r>
              <a:rPr lang="ru-RU" sz="2900" i="1" dirty="0" smtClean="0">
                <a:solidFill>
                  <a:schemeClr val="accent3">
                    <a:lumMod val="75000"/>
                  </a:schemeClr>
                </a:solidFill>
              </a:rPr>
              <a:t>. </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533224"/>
          </a:xfrm>
        </p:spPr>
        <p:txBody>
          <a:bodyPr/>
          <a:lstStyle/>
          <a:p>
            <a:endParaRPr lang="ru-RU" dirty="0"/>
          </a:p>
        </p:txBody>
      </p:sp>
      <p:sp>
        <p:nvSpPr>
          <p:cNvPr id="3" name="Содержимое 2"/>
          <p:cNvSpPr>
            <a:spLocks noGrp="1"/>
          </p:cNvSpPr>
          <p:nvPr>
            <p:ph idx="1"/>
          </p:nvPr>
        </p:nvSpPr>
        <p:spPr>
          <a:xfrm>
            <a:off x="457200" y="646978"/>
            <a:ext cx="8229600" cy="45719"/>
          </a:xfrm>
          <a:ln>
            <a:solidFill>
              <a:schemeClr val="bg2">
                <a:lumMod val="25000"/>
              </a:schemeClr>
            </a:solidFill>
            <a:prstDash val="dash"/>
          </a:ln>
        </p:spPr>
        <p:txBody>
          <a:bodyPr>
            <a:noAutofit/>
          </a:bodyPr>
          <a:lstStyle/>
          <a:p>
            <a:endParaRPr lang="ru-RU" sz="1600" b="1" i="1" dirty="0" smtClean="0">
              <a:solidFill>
                <a:schemeClr val="bg2">
                  <a:lumMod val="25000"/>
                </a:schemeClr>
              </a:solidFill>
            </a:endParaRPr>
          </a:p>
          <a:p>
            <a:r>
              <a:rPr lang="en-US" sz="1600" b="1" i="1" dirty="0" smtClean="0">
                <a:solidFill>
                  <a:schemeClr val="bg2">
                    <a:lumMod val="25000"/>
                  </a:schemeClr>
                </a:solidFill>
              </a:rPr>
              <a:t>IV</a:t>
            </a:r>
            <a:r>
              <a:rPr lang="ru-RU" sz="1600" b="1" i="1" dirty="0" smtClean="0">
                <a:solidFill>
                  <a:schemeClr val="bg2">
                    <a:lumMod val="25000"/>
                  </a:schemeClr>
                </a:solidFill>
              </a:rPr>
              <a:t>. Профилактическая работа с воспитанниками:</a:t>
            </a:r>
            <a:endParaRPr lang="ru-RU" sz="1600" i="1" dirty="0" smtClean="0">
              <a:solidFill>
                <a:schemeClr val="bg2">
                  <a:lumMod val="25000"/>
                </a:schemeClr>
              </a:solidFill>
            </a:endParaRPr>
          </a:p>
          <a:p>
            <a:pPr lvl="0"/>
            <a:r>
              <a:rPr lang="ru-RU" sz="1400" i="1" dirty="0" smtClean="0">
                <a:solidFill>
                  <a:schemeClr val="bg2">
                    <a:lumMod val="25000"/>
                  </a:schemeClr>
                </a:solidFill>
              </a:rPr>
              <a:t>реализация плана по профилактике правонарушений и преступлений с подразделением по делам несовершеннолетних ОВД по </a:t>
            </a:r>
            <a:r>
              <a:rPr lang="ru-RU" sz="1400" i="1" dirty="0" err="1" smtClean="0">
                <a:solidFill>
                  <a:schemeClr val="bg2">
                    <a:lumMod val="25000"/>
                  </a:schemeClr>
                </a:solidFill>
              </a:rPr>
              <a:t>Камызякскому</a:t>
            </a:r>
            <a:r>
              <a:rPr lang="ru-RU" sz="1400" i="1" dirty="0" smtClean="0">
                <a:solidFill>
                  <a:schemeClr val="bg2">
                    <a:lumMod val="25000"/>
                  </a:schemeClr>
                </a:solidFill>
              </a:rPr>
              <a:t> району; </a:t>
            </a:r>
          </a:p>
          <a:p>
            <a:pPr lvl="0"/>
            <a:r>
              <a:rPr lang="ru-RU" sz="1400" i="1" dirty="0" smtClean="0">
                <a:solidFill>
                  <a:schemeClr val="bg2">
                    <a:lumMod val="25000"/>
                  </a:schemeClr>
                </a:solidFill>
              </a:rPr>
              <a:t>организация встреч с медицинскими работниками, работниками подразделения по делам несовершеннолетних, инспекторами ГИБДД, военнослужащими; </a:t>
            </a:r>
          </a:p>
          <a:p>
            <a:pPr lvl="0"/>
            <a:r>
              <a:rPr lang="ru-RU" sz="1400" i="1" dirty="0" smtClean="0">
                <a:solidFill>
                  <a:schemeClr val="bg2">
                    <a:lumMod val="25000"/>
                  </a:schemeClr>
                </a:solidFill>
              </a:rPr>
              <a:t>проведение тематических месячников, декад противодействия наркотикам и иным психически активным веществам; </a:t>
            </a:r>
          </a:p>
          <a:p>
            <a:pPr lvl="0"/>
            <a:r>
              <a:rPr lang="ru-RU" sz="1400" i="1" dirty="0" smtClean="0">
                <a:solidFill>
                  <a:schemeClr val="bg2">
                    <a:lumMod val="25000"/>
                  </a:schemeClr>
                </a:solidFill>
              </a:rPr>
              <a:t>проведение Дней здоровья, мероприятий по охране здоровья, бесед по технике безопасности; </a:t>
            </a:r>
          </a:p>
          <a:p>
            <a:pPr lvl="0"/>
            <a:r>
              <a:rPr lang="ru-RU" sz="1400" i="1" dirty="0" smtClean="0">
                <a:solidFill>
                  <a:schemeClr val="bg2">
                    <a:lumMod val="25000"/>
                  </a:schemeClr>
                </a:solidFill>
              </a:rPr>
              <a:t>система занятости воспитанников, отдыха и оздоровления в каникулярное время. </a:t>
            </a:r>
          </a:p>
          <a:p>
            <a:r>
              <a:rPr lang="ru-RU" sz="1400" b="1" i="1" dirty="0" smtClean="0">
                <a:solidFill>
                  <a:schemeClr val="bg2">
                    <a:lumMod val="25000"/>
                  </a:schemeClr>
                </a:solidFill>
              </a:rPr>
              <a:t>V. Организация досуга в социально-реабилитационном центре</a:t>
            </a:r>
            <a:endParaRPr lang="ru-RU" sz="1400" i="1" dirty="0" smtClean="0">
              <a:solidFill>
                <a:schemeClr val="bg2">
                  <a:lumMod val="25000"/>
                </a:schemeClr>
              </a:solidFill>
            </a:endParaRPr>
          </a:p>
          <a:p>
            <a:pPr lvl="0"/>
            <a:r>
              <a:rPr lang="ru-RU" sz="1400" i="1" dirty="0" smtClean="0">
                <a:solidFill>
                  <a:schemeClr val="bg2">
                    <a:lumMod val="25000"/>
                  </a:schemeClr>
                </a:solidFill>
              </a:rPr>
              <a:t>реализация годового плана воспитательной работы </a:t>
            </a:r>
          </a:p>
          <a:p>
            <a:pPr lvl="0"/>
            <a:r>
              <a:rPr lang="ru-RU" sz="1400" i="1" dirty="0" smtClean="0">
                <a:solidFill>
                  <a:schemeClr val="bg2">
                    <a:lumMod val="25000"/>
                  </a:schemeClr>
                </a:solidFill>
              </a:rPr>
              <a:t>реализация плана по организации кружковой работы </a:t>
            </a:r>
          </a:p>
          <a:p>
            <a:pPr lvl="0"/>
            <a:r>
              <a:rPr lang="ru-RU" sz="1400" i="1" dirty="0" smtClean="0">
                <a:solidFill>
                  <a:schemeClr val="bg2">
                    <a:lumMod val="25000"/>
                  </a:schemeClr>
                </a:solidFill>
              </a:rPr>
              <a:t>реализация плана мероприятий по данной программе.</a:t>
            </a:r>
          </a:p>
          <a:p>
            <a:r>
              <a:rPr lang="ru-RU" sz="1400" i="1" dirty="0" smtClean="0">
                <a:solidFill>
                  <a:schemeClr val="bg2">
                    <a:lumMod val="25000"/>
                  </a:schemeClr>
                </a:solidFill>
              </a:rPr>
              <a:t>    </a:t>
            </a:r>
            <a:r>
              <a:rPr lang="ru-RU" sz="1400" b="1" i="1" dirty="0" smtClean="0">
                <a:solidFill>
                  <a:schemeClr val="bg2">
                    <a:lumMod val="25000"/>
                  </a:schemeClr>
                </a:solidFill>
              </a:rPr>
              <a:t>. Работа с родителями</a:t>
            </a:r>
            <a:endParaRPr lang="ru-RU" sz="1400" i="1" dirty="0" smtClean="0">
              <a:solidFill>
                <a:schemeClr val="bg2">
                  <a:lumMod val="25000"/>
                </a:schemeClr>
              </a:solidFill>
            </a:endParaRPr>
          </a:p>
          <a:p>
            <a:pPr lvl="0"/>
            <a:r>
              <a:rPr lang="ru-RU" sz="1400" i="1" dirty="0" smtClean="0">
                <a:solidFill>
                  <a:schemeClr val="bg2">
                    <a:lumMod val="25000"/>
                  </a:schemeClr>
                </a:solidFill>
              </a:rPr>
              <a:t>Консультации и беседы по вопросам воспитания подростков</a:t>
            </a:r>
          </a:p>
          <a:p>
            <a:pPr lvl="0"/>
            <a:r>
              <a:rPr lang="ru-RU" sz="1400" i="1" dirty="0" smtClean="0">
                <a:solidFill>
                  <a:schemeClr val="bg2">
                    <a:lumMod val="25000"/>
                  </a:schemeClr>
                </a:solidFill>
              </a:rPr>
              <a:t>Участие родителей в совместных акциях, мероприятиях</a:t>
            </a:r>
          </a:p>
          <a:p>
            <a:endParaRPr lang="ru-RU" sz="1600" i="1" dirty="0">
              <a:solidFill>
                <a:schemeClr val="bg2">
                  <a:lumMod val="2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TotalTime>
  <Words>937</Words>
  <Application>Microsoft Office PowerPoint</Application>
  <PresentationFormat>Экран (4:3)</PresentationFormat>
  <Paragraphs>107</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Поток</vt:lpstr>
      <vt:lpstr>ГСКУ  АО « Социально-реабилитационный центр  для несовершеннолетних,  Камызякский район, Астраханская область»   </vt:lpstr>
      <vt:lpstr>Слайд 2</vt:lpstr>
      <vt:lpstr>3. Задачи: мероприятия направлены на решение следующих задач:  - защиту прав и законных интересов детей и подростков  - снижение подростковой преступности  - предупреждение безнадзорности и беспризорности несовершеннолетних  - обеспечение защиты прав и законных интересов детей оставшихся без попечения родителей  - социально-педагогическая реабилитация несовершеннолетних, находящихся в социально-опасном положении - профилактика алкоголизма и наркомании среди подростков  - социально-психологическая помощь неблагополучным семьям  - координация деятельности органов и учреждений системы профилактики безнадзорности и правонарушений несовершеннолетних  - выявление и пресечение фактов вовлечения несовершеннолетних в совершение преступлений и антиобщественных действий  </vt:lpstr>
      <vt:lpstr>   4. Сроки реализации: в течение периода реабилитации ( 3 месяца)      5 Ожидаемые результаты: реализация мероприятий  позволит: - повысить эффективность социально-реабилитационной работы с детьми и подростками, оказавшимися в трудной жизненной ситуации, а также совершающими противоправные действия  - улучшить взаимодействие органов и учреждений системы профилактики безнадзорности и правонарушений  - создать условия для дальнейшего снижения числа правонарушений и преступлений, совершаемых несовершеннолетними      6. Разработчик:  воспитатель старшей возрастной группы воспитанников ГСКУ АО «Социально-реабилитационный центр для несовершеннолетних, Камызякский район Астраханская область. </vt:lpstr>
      <vt:lpstr>Слайд 5</vt:lpstr>
      <vt:lpstr>Слайд 6</vt:lpstr>
      <vt:lpstr>Слайд 7</vt:lpstr>
      <vt:lpstr>Слайд 8</vt:lpstr>
      <vt:lpstr>Слайд 9</vt:lpstr>
      <vt:lpstr> </vt:lpstr>
      <vt:lpstr>Слайд 11</vt:lpstr>
      <vt:lpstr>Слайд 12</vt:lpstr>
      <vt:lpstr>Слайд 13</vt:lpstr>
      <vt:lpstr> Во всех игровых комнатах имеется  коллекция настольных и дидактических игр, телевизор, dvd, т.е. все необходимое для досуга и полноценного отдыха воспитанников.</vt:lpstr>
      <vt:lpstr>     </vt:lpstr>
      <vt:lpstr>2</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ГСКУ  АО « Социально-реабилитационный центр  для несовершеннолетних,  Камызякский район, Астраханская область»   </dc:title>
  <cp:lastModifiedBy>Admin</cp:lastModifiedBy>
  <cp:revision>24</cp:revision>
  <dcterms:modified xsi:type="dcterms:W3CDTF">2013-02-13T11:12:35Z</dcterms:modified>
</cp:coreProperties>
</file>