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89" r:id="rId2"/>
    <p:sldId id="256" r:id="rId3"/>
    <p:sldId id="280" r:id="rId4"/>
    <p:sldId id="257" r:id="rId5"/>
    <p:sldId id="258" r:id="rId6"/>
    <p:sldId id="281" r:id="rId7"/>
    <p:sldId id="288" r:id="rId8"/>
    <p:sldId id="286" r:id="rId9"/>
    <p:sldId id="284" r:id="rId10"/>
    <p:sldId id="273" r:id="rId11"/>
    <p:sldId id="259" r:id="rId12"/>
    <p:sldId id="274" r:id="rId13"/>
    <p:sldId id="285" r:id="rId14"/>
    <p:sldId id="287" r:id="rId15"/>
    <p:sldId id="275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2" r:id="rId28"/>
    <p:sldId id="276" r:id="rId29"/>
    <p:sldId id="277" r:id="rId30"/>
    <p:sldId id="278" r:id="rId31"/>
    <p:sldId id="279" r:id="rId32"/>
    <p:sldId id="28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B36BD-8CBB-4991-96F1-3EEEAB790499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0AC11-FB61-46C9-8A4A-CB9427B3E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56E66-D540-4036-AC20-9861EB963845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CA28D1-5CA3-4C5A-8D60-9A9C495E09E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228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56C8A-DE0F-428C-AA0F-9744911E9B90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40378-32C9-4FB7-AF10-8C2550B3A9C7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E4EBF-FDC6-4019-9E9A-D5BE3B8B7A88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B9025-0BB1-487B-8704-AF44F75E4E2D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920FD3-A39F-40BB-B775-98E5C76ED2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B9025-0BB1-487B-8704-AF44F75E4E2D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920FD3-A39F-40BB-B775-98E5C76ED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B9025-0BB1-487B-8704-AF44F75E4E2D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920FD3-A39F-40BB-B775-98E5C76ED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B9025-0BB1-487B-8704-AF44F75E4E2D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920FD3-A39F-40BB-B775-98E5C76ED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B9025-0BB1-487B-8704-AF44F75E4E2D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920FD3-A39F-40BB-B775-98E5C76ED2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B9025-0BB1-487B-8704-AF44F75E4E2D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920FD3-A39F-40BB-B775-98E5C76ED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B9025-0BB1-487B-8704-AF44F75E4E2D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920FD3-A39F-40BB-B775-98E5C76ED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B9025-0BB1-487B-8704-AF44F75E4E2D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920FD3-A39F-40BB-B775-98E5C76ED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B9025-0BB1-487B-8704-AF44F75E4E2D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920FD3-A39F-40BB-B775-98E5C76ED2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B9025-0BB1-487B-8704-AF44F75E4E2D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920FD3-A39F-40BB-B775-98E5C76ED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B9025-0BB1-487B-8704-AF44F75E4E2D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920FD3-A39F-40BB-B775-98E5C76ED2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ACB9025-0BB1-487B-8704-AF44F75E4E2D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A920FD3-A39F-40BB-B775-98E5C76ED2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областному семинару учителей.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Якимова Людмила Александровна</a:t>
            </a:r>
          </a:p>
          <a:p>
            <a:pPr algn="ctr">
              <a:buNone/>
            </a:pPr>
            <a:r>
              <a:rPr lang="ru-RU" dirty="0" smtClean="0"/>
              <a:t>учитель химии и биологии, высшая категория.</a:t>
            </a:r>
          </a:p>
          <a:p>
            <a:pPr>
              <a:buNone/>
            </a:pPr>
            <a:r>
              <a:rPr lang="ru-RU" dirty="0" smtClean="0"/>
              <a:t>     МКОУ для детей –сирот и детей, оставшихся без попечения родителей, «Специальная ( коррекционная) общеобразовательная школа-интернат </a:t>
            </a:r>
            <a:r>
              <a:rPr lang="en-US" dirty="0" smtClean="0"/>
              <a:t>VII</a:t>
            </a:r>
            <a:r>
              <a:rPr lang="ru-RU" dirty="0" smtClean="0"/>
              <a:t> вида для детей-сирот и детей, оставшихся без попечения родителей № 1» г. Кирова.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663300"/>
                </a:solidFill>
              </a:rPr>
              <a:t>   Учебная </a:t>
            </a:r>
            <a:r>
              <a:rPr lang="ru-RU" sz="3600" b="1" dirty="0">
                <a:solidFill>
                  <a:srgbClr val="663300"/>
                </a:solidFill>
              </a:rPr>
              <a:t>деятельность только тогда благотворна для ребенка, когда он выступает ее субъектом. Основу  учебной деятельности составляют </a:t>
            </a:r>
            <a:r>
              <a:rPr lang="ru-RU" sz="3600" b="1" i="1" dirty="0">
                <a:solidFill>
                  <a:srgbClr val="663300"/>
                </a:solidFill>
              </a:rPr>
              <a:t>субъект- субъектные отношения.</a:t>
            </a:r>
            <a:r>
              <a:rPr lang="ru-RU" sz="3600" b="1" dirty="0">
                <a:solidFill>
                  <a:srgbClr val="663300"/>
                </a:solidFill>
              </a:rPr>
              <a:t> </a:t>
            </a:r>
            <a:r>
              <a:rPr lang="ru-RU" sz="3600" b="1" dirty="0" smtClean="0">
                <a:solidFill>
                  <a:srgbClr val="663300"/>
                </a:solidFill>
              </a:rPr>
              <a:t>Условие – </a:t>
            </a:r>
            <a:r>
              <a:rPr lang="ru-RU" sz="3600" b="1" dirty="0" err="1" smtClean="0">
                <a:solidFill>
                  <a:srgbClr val="663300"/>
                </a:solidFill>
              </a:rPr>
              <a:t>деятельностный</a:t>
            </a:r>
            <a:r>
              <a:rPr lang="ru-RU" sz="3600" b="1" dirty="0" smtClean="0">
                <a:solidFill>
                  <a:srgbClr val="663300"/>
                </a:solidFill>
              </a:rPr>
              <a:t> подход в обучении.</a:t>
            </a:r>
            <a:endParaRPr lang="ru-RU" sz="36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9704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“Единственный путь, ведущий к знанию –  деятельность”. </a:t>
            </a:r>
            <a:b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/>
              <a:t>			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Бернард Шоу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ru-RU" dirty="0"/>
          </a:p>
        </p:txBody>
      </p:sp>
      <p:pic>
        <p:nvPicPr>
          <p:cNvPr id="4" name="il_fi" descr="http://elistratovamarina.files.wordpress.com/2010/10/ucheniki_w450_h46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357430"/>
            <a:ext cx="3745889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К.Д. Ушинский.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«...</a:t>
            </a:r>
            <a:r>
              <a:rPr lang="ru-RU" b="1" dirty="0" err="1"/>
              <a:t>Всяка</a:t>
            </a:r>
            <a:r>
              <a:rPr lang="ru-RU" b="1" dirty="0"/>
              <a:t> человеческая душа требует деятельности, и, смотря по роду это деятельности, которую дает ей воспитатель и окружающая среда и которую она сама для себя отыщет, такое направление примет и ее развитие. От недостаточной оценки этой основной психологической истины происходят главные ошибки и еще чаще упущения и в педагогической теории, и в педагогической практике</a:t>
            </a:r>
            <a:r>
              <a:rPr lang="ru-RU" b="1" dirty="0" smtClean="0"/>
              <a:t>.»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4572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Дети! Сядьте правильно!  Слушайте меня внимательно!</a:t>
            </a:r>
          </a:p>
        </p:txBody>
      </p:sp>
      <p:sp>
        <p:nvSpPr>
          <p:cNvPr id="21506" name="Содержимое 13"/>
          <p:cNvSpPr>
            <a:spLocks noGrp="1"/>
          </p:cNvSpPr>
          <p:nvPr>
            <p:ph idx="1"/>
          </p:nvPr>
        </p:nvSpPr>
        <p:spPr>
          <a:xfrm>
            <a:off x="4500563" y="0"/>
            <a:ext cx="4643437" cy="6858000"/>
          </a:xfrm>
          <a:gradFill rotWithShape="1">
            <a:gsLst>
              <a:gs pos="0">
                <a:srgbClr val="FF9585"/>
              </a:gs>
              <a:gs pos="50000">
                <a:srgbClr val="FFBEB5"/>
              </a:gs>
              <a:gs pos="100000">
                <a:srgbClr val="FFDFDB"/>
              </a:gs>
            </a:gsLst>
            <a:lin ang="2700000" scaled="1"/>
          </a:gradFill>
        </p:spPr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sp>
        <p:nvSpPr>
          <p:cNvPr id="2150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FE4248-DBF8-415A-B79E-5084ED5DF797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0" y="0"/>
            <a:ext cx="4500563" cy="685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2534" name="Picture 8" descr="eg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1846779" cy="2455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5" name="Picture 9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068960"/>
            <a:ext cx="194740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2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989138"/>
            <a:ext cx="2863850" cy="1898650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827088" y="0"/>
            <a:ext cx="3127375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Традиционная</a:t>
            </a:r>
          </a:p>
          <a:p>
            <a:pPr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дидактика</a:t>
            </a: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4500563" y="0"/>
            <a:ext cx="46434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Новая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дидактика</a:t>
            </a: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black">
          <a:xfrm>
            <a:off x="4427538" y="1052513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Ребята, </a:t>
            </a:r>
            <a:r>
              <a:rPr lang="ru-RU" sz="2400" b="1" kern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давайте</a:t>
            </a:r>
            <a:r>
              <a:rPr lang="ru-RU" sz="24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все вместе искать истину</a:t>
            </a:r>
            <a:r>
              <a:rPr lang="ru-RU" sz="28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!</a:t>
            </a:r>
          </a:p>
        </p:txBody>
      </p:sp>
      <p:grpSp>
        <p:nvGrpSpPr>
          <p:cNvPr id="3" name="Группа 19"/>
          <p:cNvGrpSpPr>
            <a:grpSpLocks/>
          </p:cNvGrpSpPr>
          <p:nvPr/>
        </p:nvGrpSpPr>
        <p:grpSpPr bwMode="auto">
          <a:xfrm>
            <a:off x="-107950" y="5661025"/>
            <a:ext cx="5184775" cy="952500"/>
            <a:chOff x="971600" y="2564904"/>
            <a:chExt cx="6254080" cy="952872"/>
          </a:xfrm>
        </p:grpSpPr>
        <p:sp>
          <p:nvSpPr>
            <p:cNvPr id="21523" name="AutoShape 8"/>
            <p:cNvSpPr>
              <a:spLocks/>
            </p:cNvSpPr>
            <p:nvPr/>
          </p:nvSpPr>
          <p:spPr bwMode="auto">
            <a:xfrm rot="5400000">
              <a:off x="2891408" y="1680592"/>
              <a:ext cx="304800" cy="3344416"/>
            </a:xfrm>
            <a:prstGeom prst="rightBrace">
              <a:avLst>
                <a:gd name="adj1" fmla="val 129181"/>
                <a:gd name="adj2" fmla="val 50000"/>
              </a:avLst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4" name="AutoShape 9"/>
            <p:cNvSpPr>
              <a:spLocks/>
            </p:cNvSpPr>
            <p:nvPr/>
          </p:nvSpPr>
          <p:spPr bwMode="auto">
            <a:xfrm rot="5400000">
              <a:off x="5283696" y="2717304"/>
              <a:ext cx="304800" cy="1296144"/>
            </a:xfrm>
            <a:prstGeom prst="rightBrace">
              <a:avLst>
                <a:gd name="adj1" fmla="val 47919"/>
                <a:gd name="adj2" fmla="val 50000"/>
              </a:avLst>
            </a:prstGeom>
            <a:noFill/>
            <a:ln w="57150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21525" name="Line 12"/>
            <p:cNvSpPr>
              <a:spLocks noChangeShapeType="1"/>
            </p:cNvSpPr>
            <p:nvPr/>
          </p:nvSpPr>
          <p:spPr bwMode="auto">
            <a:xfrm>
              <a:off x="1371600" y="3200400"/>
              <a:ext cx="4712568" cy="12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971600" y="2564904"/>
              <a:ext cx="3429596" cy="646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ru-RU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Деятельность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ru-RU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учителя</a:t>
              </a:r>
              <a:endPara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3491615" y="2564904"/>
              <a:ext cx="3734065" cy="646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ru-RU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Деятельность 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ru-RU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ученика</a:t>
              </a:r>
              <a:endPara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28"/>
          <p:cNvGrpSpPr>
            <a:grpSpLocks/>
          </p:cNvGrpSpPr>
          <p:nvPr/>
        </p:nvGrpSpPr>
        <p:grpSpPr bwMode="auto">
          <a:xfrm>
            <a:off x="4319588" y="5680075"/>
            <a:ext cx="4824412" cy="1177925"/>
            <a:chOff x="1547664" y="4725144"/>
            <a:chExt cx="4824536" cy="1177280"/>
          </a:xfrm>
        </p:grpSpPr>
        <p:sp>
          <p:nvSpPr>
            <p:cNvPr id="21519" name="AutoShape 11"/>
            <p:cNvSpPr>
              <a:spLocks/>
            </p:cNvSpPr>
            <p:nvPr/>
          </p:nvSpPr>
          <p:spPr bwMode="auto">
            <a:xfrm rot="5400000">
              <a:off x="3731332" y="3333564"/>
              <a:ext cx="457200" cy="4680520"/>
            </a:xfrm>
            <a:prstGeom prst="rightBrace">
              <a:avLst>
                <a:gd name="adj1" fmla="val 115265"/>
                <a:gd name="adj2" fmla="val 5000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0" name="AutoShape 21"/>
            <p:cNvSpPr>
              <a:spLocks/>
            </p:cNvSpPr>
            <p:nvPr/>
          </p:nvSpPr>
          <p:spPr bwMode="auto">
            <a:xfrm rot="5400000">
              <a:off x="3771528" y="3365376"/>
              <a:ext cx="304800" cy="4464496"/>
            </a:xfrm>
            <a:prstGeom prst="rightBrace">
              <a:avLst>
                <a:gd name="adj1" fmla="val 172919"/>
                <a:gd name="adj2" fmla="val 50000"/>
              </a:avLst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1" name="Line 22"/>
            <p:cNvSpPr>
              <a:spLocks noChangeShapeType="1"/>
            </p:cNvSpPr>
            <p:nvPr/>
          </p:nvSpPr>
          <p:spPr bwMode="auto">
            <a:xfrm>
              <a:off x="1547664" y="5445224"/>
              <a:ext cx="48245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1547664" y="4725144"/>
              <a:ext cx="4824536" cy="645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ru-RU" b="1" i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</a:t>
              </a:r>
              <a:r>
                <a:rPr lang="ru-RU" b="1" i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вместная</a:t>
              </a:r>
              <a:r>
                <a:rPr lang="ru-RU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деятельность учителя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ru-RU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и ученика</a:t>
              </a:r>
            </a:p>
          </p:txBody>
        </p:sp>
      </p:grpSp>
      <p:pic>
        <p:nvPicPr>
          <p:cNvPr id="21518" name="Picture 33" descr="Копия (2) pic-practitioners-avenue_juni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3573463"/>
            <a:ext cx="2744787" cy="1905000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-облако 9"/>
          <p:cNvSpPr>
            <a:spLocks noChangeArrowheads="1"/>
          </p:cNvSpPr>
          <p:nvPr/>
        </p:nvSpPr>
        <p:spPr bwMode="auto">
          <a:xfrm>
            <a:off x="357188" y="642938"/>
            <a:ext cx="5072062" cy="1857375"/>
          </a:xfrm>
          <a:prstGeom prst="cloudCallout">
            <a:avLst>
              <a:gd name="adj1" fmla="val 20792"/>
              <a:gd name="adj2" fmla="val 115259"/>
            </a:avLst>
          </a:prstGeom>
          <a:solidFill>
            <a:srgbClr val="B3FFFF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1100">
              <a:latin typeface="+mn-lt"/>
            </a:endParaRPr>
          </a:p>
        </p:txBody>
      </p:sp>
      <p:pic>
        <p:nvPicPr>
          <p:cNvPr id="15363" name="Рисунок 6" descr="сканирование0007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 l="17969" b="12338"/>
          <a:stretch>
            <a:fillRect/>
          </a:stretch>
        </p:blipFill>
        <p:spPr bwMode="auto">
          <a:xfrm>
            <a:off x="285750" y="3857625"/>
            <a:ext cx="31432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7" descr="сканирование0009.jp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rcRect l="17969" b="12338"/>
          <a:stretch>
            <a:fillRect/>
          </a:stretch>
        </p:blipFill>
        <p:spPr bwMode="auto">
          <a:xfrm>
            <a:off x="5715000" y="2071688"/>
            <a:ext cx="3214688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17"/>
          <p:cNvSpPr txBox="1">
            <a:spLocks noChangeArrowheads="1"/>
          </p:cNvSpPr>
          <p:nvPr/>
        </p:nvSpPr>
        <p:spPr bwMode="auto">
          <a:xfrm>
            <a:off x="1143000" y="893763"/>
            <a:ext cx="35004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>
                <a:solidFill>
                  <a:srgbClr val="0EA266"/>
                </a:solidFill>
                <a:ea typeface="SimSun" pitchFamily="2" charset="-122"/>
              </a:rPr>
              <a:t>Делаю САМ!</a:t>
            </a:r>
          </a:p>
        </p:txBody>
      </p:sp>
      <p:sp>
        <p:nvSpPr>
          <p:cNvPr id="15366" name="Arc 6"/>
          <p:cNvSpPr>
            <a:spLocks/>
          </p:cNvSpPr>
          <p:nvPr/>
        </p:nvSpPr>
        <p:spPr bwMode="auto">
          <a:xfrm rot="21409211" flipH="1">
            <a:off x="2657475" y="5659438"/>
            <a:ext cx="7743825" cy="1296987"/>
          </a:xfrm>
          <a:custGeom>
            <a:avLst/>
            <a:gdLst>
              <a:gd name="T0" fmla="*/ 0 w 25537"/>
              <a:gd name="T1" fmla="*/ 2147483647 h 21600"/>
              <a:gd name="T2" fmla="*/ 2147483647 w 25537"/>
              <a:gd name="T3" fmla="*/ 2147483647 h 21600"/>
              <a:gd name="T4" fmla="*/ 2147483647 w 25537"/>
              <a:gd name="T5" fmla="*/ 2147483647 h 21600"/>
              <a:gd name="T6" fmla="*/ 0 60000 65536"/>
              <a:gd name="T7" fmla="*/ 0 60000 65536"/>
              <a:gd name="T8" fmla="*/ 0 60000 65536"/>
              <a:gd name="T9" fmla="*/ 0 w 25537"/>
              <a:gd name="T10" fmla="*/ 0 h 21600"/>
              <a:gd name="T11" fmla="*/ 25537 w 2553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37" h="21600" fill="none" extrusionOk="0">
                <a:moveTo>
                  <a:pt x="0" y="442"/>
                </a:moveTo>
                <a:cubicBezTo>
                  <a:pt x="1430" y="148"/>
                  <a:pt x="2887" y="-1"/>
                  <a:pt x="4348" y="0"/>
                </a:cubicBezTo>
                <a:cubicBezTo>
                  <a:pt x="14661" y="0"/>
                  <a:pt x="23535" y="7290"/>
                  <a:pt x="25537" y="17407"/>
                </a:cubicBezTo>
              </a:path>
              <a:path w="25537" h="21600" stroke="0" extrusionOk="0">
                <a:moveTo>
                  <a:pt x="0" y="442"/>
                </a:moveTo>
                <a:cubicBezTo>
                  <a:pt x="1430" y="148"/>
                  <a:pt x="2887" y="-1"/>
                  <a:pt x="4348" y="0"/>
                </a:cubicBezTo>
                <a:cubicBezTo>
                  <a:pt x="14661" y="0"/>
                  <a:pt x="23535" y="7290"/>
                  <a:pt x="25537" y="17407"/>
                </a:cubicBezTo>
                <a:lnTo>
                  <a:pt x="4348" y="21600"/>
                </a:lnTo>
                <a:close/>
              </a:path>
            </a:pathLst>
          </a:cu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7" name="Рисунок 5" descr="Смайлик весёлый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3214688" y="3714750"/>
            <a:ext cx="2786062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86861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Дети с ЗПР обучаются на успехе. В свою очередь, успешность их обучения зависит во многом от своевременной и тактичной помощи учителя, при этом важно учитывать индивидуальные особенности каждого ребенка. Развить в нем веру в свои силы и возможности.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Целеполагание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   Цель </a:t>
            </a:r>
            <a:r>
              <a:rPr lang="ru-RU" sz="2800" b="1" dirty="0"/>
              <a:t>- это представление о конкретном результате, который должен быть получен. </a:t>
            </a: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   </a:t>
            </a:r>
            <a:r>
              <a:rPr lang="ru-RU" sz="2800" b="1" dirty="0"/>
              <a:t>Четко определенная цель структурирует всю систему действий, из которых состоит учебная деятельность. Нечеткая же, «размытая» цель делает систему действий неопределенной, что </a:t>
            </a:r>
            <a:r>
              <a:rPr lang="ru-RU" sz="2800" b="1" dirty="0" smtClean="0"/>
              <a:t>приводит к </a:t>
            </a:r>
            <a:r>
              <a:rPr lang="ru-RU" sz="2800" b="1" dirty="0"/>
              <a:t>разрушению всей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1128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Образовательная, воспитательная и коррекционно-развивающая цели.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85926"/>
            <a:ext cx="7498080" cy="4462474"/>
          </a:xfrm>
        </p:spPr>
        <p:txBody>
          <a:bodyPr>
            <a:noAutofit/>
          </a:bodyPr>
          <a:lstStyle/>
          <a:p>
            <a:pPr lvl="0"/>
            <a:r>
              <a:rPr lang="ru-RU" sz="1600" b="1" dirty="0" smtClean="0">
                <a:solidFill>
                  <a:srgbClr val="C00000"/>
                </a:solidFill>
              </a:rPr>
              <a:t>Образовательная </a:t>
            </a:r>
            <a:r>
              <a:rPr lang="ru-RU" sz="1600" b="1" dirty="0">
                <a:solidFill>
                  <a:srgbClr val="C00000"/>
                </a:solidFill>
              </a:rPr>
              <a:t>цель</a:t>
            </a:r>
            <a:r>
              <a:rPr lang="ru-RU" sz="1600" dirty="0"/>
              <a:t> должна определять задачи усвоения учебного программного материала, овладения детьми определенными учебными знаниями, умениями и навыками. Формулировка отражает содержание занятия.</a:t>
            </a:r>
          </a:p>
          <a:p>
            <a:pPr lvl="0"/>
            <a:r>
              <a:rPr lang="ru-RU" sz="1600" b="1" dirty="0">
                <a:solidFill>
                  <a:srgbClr val="C00000"/>
                </a:solidFill>
              </a:rPr>
              <a:t>Воспитательная цель</a:t>
            </a:r>
            <a:r>
              <a:rPr lang="ru-RU" sz="1600" dirty="0"/>
              <a:t> должна определять задачи формирования высших ценностей, совершенствования моделей поведения, овладения детьми коммуникативными умениями, развития социальной активности и т.д. </a:t>
            </a:r>
          </a:p>
          <a:p>
            <a:pPr lvl="0"/>
            <a:r>
              <a:rPr lang="ru-RU" sz="1600" b="1" dirty="0">
                <a:solidFill>
                  <a:srgbClr val="C00000"/>
                </a:solidFill>
              </a:rPr>
              <a:t>Коррекционно-развивающая цель </a:t>
            </a:r>
            <a:r>
              <a:rPr lang="ru-RU" sz="1600" dirty="0"/>
              <a:t>должна четко ориентировать педагога на развитие психических процессов, эмоционально-волевой сферы ребенка, на исправление и компенсацию имеющихся недостатков специальными педагогическими и психологическими приемами. Эта цель должна быть предельно конкретной и направленной на активизацию тех психических функций, которые будут максимально задействованы на уроке. Реализация коррекционно-развивающей цели предполагает включение в урок специальных коррекционно-развивающих упражнений для совершенствования высших психических функций, эмоционально-волевой, познавательной сфер и пр., включение заданий с опорой на несколько анализаторов и пр.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72560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Коррекционно-развивающая цель.</a:t>
            </a:r>
            <a:endParaRPr lang="ru-RU" b="1" dirty="0"/>
          </a:p>
        </p:txBody>
      </p:sp>
      <p:pic>
        <p:nvPicPr>
          <p:cNvPr id="4" name="il_fi" descr="http://www.irinabebneva.ru/ruka_2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8802"/>
            <a:ext cx="36004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mgl-vlz.sch.b-edu.ru/files/23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786058"/>
            <a:ext cx="3705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39850"/>
          </a:xfrm>
        </p:spPr>
        <p:txBody>
          <a:bodyPr>
            <a:normAutofit/>
          </a:bodyPr>
          <a:lstStyle/>
          <a:p>
            <a:r>
              <a:rPr lang="ru-RU" b="1" dirty="0"/>
              <a:t>Основные направления коррекционной работы: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57364"/>
            <a:ext cx="7498080" cy="4391036"/>
          </a:xfrm>
        </p:spPr>
        <p:txBody>
          <a:bodyPr/>
          <a:lstStyle/>
          <a:p>
            <a:pPr lvl="0"/>
            <a:r>
              <a:rPr lang="ru-RU" dirty="0"/>
              <a:t>Совершенствование движений и сенсомоторного развития: </a:t>
            </a:r>
            <a:br>
              <a:rPr lang="ru-RU" dirty="0"/>
            </a:br>
            <a:r>
              <a:rPr lang="ru-RU" dirty="0"/>
              <a:t>- развитие мелкой моторики кисти и пальцев рук; </a:t>
            </a:r>
            <a:br>
              <a:rPr lang="ru-RU" dirty="0"/>
            </a:br>
            <a:r>
              <a:rPr lang="ru-RU" dirty="0"/>
              <a:t>- развитие навыков каллиграфии; </a:t>
            </a:r>
            <a:br>
              <a:rPr lang="ru-RU" dirty="0"/>
            </a:br>
            <a:r>
              <a:rPr lang="ru-RU" dirty="0"/>
              <a:t>- развитие артикуляционной моторики.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2671781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Особенности организации учебной деятельности в классах для детей с ЗПР.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142984"/>
            <a:ext cx="7406640" cy="24596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il_fi" descr="http://ped-portal.ru/blog/informatika/files/2010/06/teache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929066"/>
            <a:ext cx="342902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Коррекция отдельных сторон психической деятельности: </a:t>
            </a:r>
            <a:br>
              <a:rPr lang="ru-RU" dirty="0"/>
            </a:br>
            <a:r>
              <a:rPr lang="ru-RU" dirty="0"/>
              <a:t>- развитие зрительного восприятия и узнавания; </a:t>
            </a:r>
            <a:br>
              <a:rPr lang="ru-RU" dirty="0"/>
            </a:br>
            <a:r>
              <a:rPr lang="ru-RU" dirty="0"/>
              <a:t>- развитие зрительной памяти и внимания; </a:t>
            </a:r>
            <a:br>
              <a:rPr lang="ru-RU" dirty="0"/>
            </a:br>
            <a:r>
              <a:rPr lang="ru-RU" dirty="0"/>
              <a:t>- формирование обобщенных представлений о свойствах предметов (цвет, форма, величина); </a:t>
            </a:r>
            <a:br>
              <a:rPr lang="ru-RU" dirty="0"/>
            </a:br>
            <a:r>
              <a:rPr lang="ru-RU" dirty="0"/>
              <a:t>- развитие пространственных представлений ориентации; </a:t>
            </a:r>
            <a:br>
              <a:rPr lang="ru-RU" dirty="0"/>
            </a:br>
            <a:r>
              <a:rPr lang="ru-RU" dirty="0"/>
              <a:t>- развитие представлений о времени; </a:t>
            </a:r>
            <a:br>
              <a:rPr lang="ru-RU" dirty="0"/>
            </a:br>
            <a:r>
              <a:rPr lang="ru-RU" dirty="0"/>
              <a:t>- развитие слухового внимания и памяти; </a:t>
            </a:r>
            <a:br>
              <a:rPr lang="ru-RU" dirty="0"/>
            </a:br>
            <a:r>
              <a:rPr lang="ru-RU" dirty="0"/>
              <a:t>- развитие фонетико-фонематических представлений, формирование звукового анализа.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/>
              <a:t>Развитие основных мыслительных операций: </a:t>
            </a:r>
            <a:br>
              <a:rPr lang="ru-RU" dirty="0"/>
            </a:br>
            <a:r>
              <a:rPr lang="ru-RU" dirty="0"/>
              <a:t>- навыков соотносительного анализа; </a:t>
            </a:r>
            <a:br>
              <a:rPr lang="ru-RU" dirty="0"/>
            </a:br>
            <a:r>
              <a:rPr lang="ru-RU" dirty="0"/>
              <a:t>- навыков группировки и классификации (на базе овладения основными родовыми понятиями); </a:t>
            </a:r>
            <a:br>
              <a:rPr lang="ru-RU" dirty="0"/>
            </a:br>
            <a:r>
              <a:rPr lang="ru-RU" dirty="0"/>
              <a:t>- умения работать по словесной и письменной инструкции, алгоритму; </a:t>
            </a:r>
            <a:br>
              <a:rPr lang="ru-RU" dirty="0"/>
            </a:br>
            <a:r>
              <a:rPr lang="ru-RU" dirty="0"/>
              <a:t>- умения планировать деятельность; </a:t>
            </a:r>
            <a:br>
              <a:rPr lang="ru-RU" dirty="0"/>
            </a:br>
            <a:r>
              <a:rPr lang="ru-RU" dirty="0"/>
              <a:t>- развитие комбинаторных способностей.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Развитие различных видов мышления: </a:t>
            </a:r>
            <a:br>
              <a:rPr lang="ru-RU" dirty="0"/>
            </a:br>
            <a:r>
              <a:rPr lang="ru-RU" dirty="0"/>
              <a:t>- развитие наглядно-образного мышления; </a:t>
            </a:r>
            <a:br>
              <a:rPr lang="ru-RU" dirty="0"/>
            </a:br>
            <a:r>
              <a:rPr lang="ru-RU" dirty="0"/>
              <a:t>- развитие словесно-логического мышления (умение видеть и устанавливать логические связи между предметами, явлениями и событиями).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Коррекция нарушений в развитии эмоционально-личностной сферы (релаксационные упражнения для мимики лица, драматизация, чтение по ролям и т.д.). </a:t>
            </a:r>
          </a:p>
          <a:p>
            <a:pPr lvl="0"/>
            <a:r>
              <a:rPr lang="ru-RU" dirty="0"/>
              <a:t>Развитие речи, овладение техникой речи. </a:t>
            </a:r>
          </a:p>
          <a:p>
            <a:pPr lvl="0"/>
            <a:r>
              <a:rPr lang="ru-RU" dirty="0"/>
              <a:t>Расширение представлений об окружающем мире и обогащение словаря. </a:t>
            </a:r>
          </a:p>
          <a:p>
            <a:pPr lvl="0"/>
            <a:r>
              <a:rPr lang="ru-RU" dirty="0"/>
              <a:t>Коррекция индивидуальных пробелов в знаниях.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school41.tomsk.ru/files/img/school06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214686"/>
            <a:ext cx="307735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39850"/>
          </a:xfrm>
        </p:spPr>
        <p:txBody>
          <a:bodyPr/>
          <a:lstStyle/>
          <a:p>
            <a:pPr algn="ctr"/>
            <a:r>
              <a:rPr lang="ru-RU" b="1" dirty="0" err="1" smtClean="0"/>
              <a:t>Целеполагание</a:t>
            </a:r>
            <a:r>
              <a:rPr lang="ru-RU" b="1" dirty="0" smtClean="0"/>
              <a:t> учащимися.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57364"/>
            <a:ext cx="7498080" cy="43910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b="1" dirty="0" smtClean="0"/>
              <a:t>Коррекционно-развивающее обучение не может быть успешным без формирования у школьников </a:t>
            </a:r>
            <a:r>
              <a:rPr lang="ru-RU" sz="2800" b="1" i="1" dirty="0" smtClean="0"/>
              <a:t>способностей </a:t>
            </a:r>
            <a:r>
              <a:rPr lang="ru-RU" sz="2800" b="1" i="1" dirty="0" err="1" smtClean="0"/>
              <a:t>целеполагания</a:t>
            </a:r>
            <a:r>
              <a:rPr lang="ru-RU" sz="2800" b="1" dirty="0" smtClean="0"/>
              <a:t> в учебной деятельности.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255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 </a:t>
            </a:r>
            <a:r>
              <a:rPr lang="ru-RU" sz="3600" b="1" dirty="0" smtClean="0"/>
              <a:t>Умения учащихся.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500174"/>
            <a:ext cx="7498080" cy="4748226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-принятие и понимание цели, поставленной учителем; удержание, сохранение цели учителя в сознании в течение длительного времени и подчинение ей своего поведения; переопределение цели учителя «для себя», «наложение» ее на опыт;</a:t>
            </a:r>
          </a:p>
          <a:p>
            <a:r>
              <a:rPr lang="ru-RU" sz="2400" dirty="0"/>
              <a:t>-самостоятельная постановка целей, их осознание и формирование, умение мысленно представлять себе цель до начала действия;</a:t>
            </a:r>
          </a:p>
          <a:p>
            <a:r>
              <a:rPr lang="ru-RU" sz="2400" dirty="0"/>
              <a:t>-выбор одной цели из нескольких других и обоснование этого выбора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-умение соотносить цели со своими возможностями, определять реальность, достижимость, заменять нереальные цели реальными;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42918"/>
            <a:ext cx="7498080" cy="56054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-</a:t>
            </a:r>
            <a:r>
              <a:rPr lang="ru-RU" sz="2400" dirty="0"/>
              <a:t>активная проверка, уточнение своих целей;</a:t>
            </a:r>
          </a:p>
          <a:p>
            <a:r>
              <a:rPr lang="ru-RU" sz="2400" dirty="0"/>
              <a:t>-определение последовательности целей, выделение главных и второстепенных целей;</a:t>
            </a:r>
          </a:p>
          <a:p>
            <a:r>
              <a:rPr lang="ru-RU" sz="2400" dirty="0"/>
              <a:t>-определение ресурсов (времени и сил) для достижения </a:t>
            </a:r>
            <a:r>
              <a:rPr lang="ru-RU" sz="2400" dirty="0" smtClean="0"/>
              <a:t>каждой </a:t>
            </a:r>
            <a:r>
              <a:rPr lang="ru-RU" sz="2400" dirty="0"/>
              <a:t>из </a:t>
            </a:r>
            <a:r>
              <a:rPr lang="ru-RU" sz="2400" dirty="0" smtClean="0"/>
              <a:t>целей;</a:t>
            </a:r>
          </a:p>
          <a:p>
            <a:r>
              <a:rPr lang="ru-RU" sz="2400" dirty="0" smtClean="0"/>
              <a:t>-постановка новых целей с учетом уровня достижений (успеха-неуспеха) предыдущих целей, т.е. прежних результатов выполнения учебных действий;</a:t>
            </a:r>
          </a:p>
          <a:p>
            <a:r>
              <a:rPr lang="ru-RU" sz="2400" dirty="0" smtClean="0"/>
              <a:t>-конкретизация целей, определение их зависимости от условий, т. е. постановка задачи (задача есть цель, заданная в определенных условиях);</a:t>
            </a:r>
          </a:p>
          <a:p>
            <a:r>
              <a:rPr lang="ru-RU" sz="2400" dirty="0" smtClean="0"/>
              <a:t>-определение оптимальных средств и способов достижения поставленных целей;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Принятие </a:t>
            </a:r>
            <a:r>
              <a:rPr lang="ru-RU" b="1" dirty="0"/>
              <a:t>учеником учебной цели и актуализация ее для себя возможны, если </a:t>
            </a:r>
            <a:r>
              <a:rPr lang="ru-RU" b="1" dirty="0">
                <a:solidFill>
                  <a:srgbClr val="FF0000"/>
                </a:solidFill>
              </a:rPr>
              <a:t>цель</a:t>
            </a:r>
            <a:r>
              <a:rPr lang="ru-RU" b="1" dirty="0"/>
              <a:t> </a:t>
            </a:r>
            <a:r>
              <a:rPr lang="ru-RU" b="1" i="1" dirty="0">
                <a:solidFill>
                  <a:srgbClr val="FF0000"/>
                </a:solidFill>
              </a:rPr>
              <a:t>эмоционально заряжена.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Эмоциональная заряженность учебных целей - одно из определенных </a:t>
            </a:r>
            <a:r>
              <a:rPr lang="ru-RU" b="1" dirty="0">
                <a:solidFill>
                  <a:srgbClr val="FF0000"/>
                </a:solidFill>
              </a:rPr>
              <a:t>условий успеха коррекционно-развивающей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timix.nios.ru/wp-content/uploads/2011/05/biologiya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-142900"/>
            <a:ext cx="2000264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уроку.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400" dirty="0"/>
              <a:t>Не нужно требовать немедленного включения в работу. На каждом уроке обязательно вводить организационный момент, т.к. </a:t>
            </a:r>
            <a:r>
              <a:rPr lang="ru-RU" sz="2400" dirty="0" smtClean="0"/>
              <a:t>учащиеся </a:t>
            </a:r>
            <a:r>
              <a:rPr lang="ru-RU" sz="2400" dirty="0"/>
              <a:t>с трудом переключаются с предыдущей деятельности</a:t>
            </a:r>
            <a:r>
              <a:rPr lang="ru-RU" sz="2400" dirty="0" smtClean="0"/>
              <a:t>.</a:t>
            </a:r>
          </a:p>
          <a:p>
            <a:pPr lvl="0"/>
            <a:r>
              <a:rPr lang="ru-RU" sz="2400" dirty="0"/>
              <a:t>Не рекомендуется давать для усвоения в ограниченный промежуток времени большой и сложный материал, необходимо разделять его на отдельные части и давать их </a:t>
            </a:r>
            <a:r>
              <a:rPr lang="ru-RU" sz="2400" dirty="0" smtClean="0"/>
              <a:t>постепенно усложняя.</a:t>
            </a:r>
          </a:p>
          <a:p>
            <a:pPr lvl="0"/>
            <a:r>
              <a:rPr lang="ru-RU" sz="2400" dirty="0" smtClean="0"/>
              <a:t>Необходимо переключение учащихся с одного вида деятельности на другой.</a:t>
            </a:r>
          </a:p>
          <a:p>
            <a:pPr lvl="0"/>
            <a:r>
              <a:rPr lang="ru-RU" sz="2400" dirty="0" smtClean="0"/>
              <a:t>Использование красочного дидактического материала, наглядных пособий, натуральных объектов.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Для облегчения запоминания учебного материала использовать рациональные приемы запоминания: группировку, установление связей и т.д.</a:t>
            </a:r>
          </a:p>
          <a:p>
            <a:r>
              <a:rPr lang="ru-RU" sz="2400" dirty="0" smtClean="0"/>
              <a:t>Усиление практической направленности учебного материала, опора на жизненный опыт ребенка.</a:t>
            </a:r>
          </a:p>
          <a:p>
            <a:r>
              <a:rPr lang="ru-RU" sz="2400" dirty="0" smtClean="0"/>
              <a:t>Многократное, поэтапное повторение, частое обращение к старым знаниям на всех этапах урока.</a:t>
            </a:r>
          </a:p>
          <a:p>
            <a:r>
              <a:rPr lang="ru-RU" sz="2400" dirty="0" smtClean="0"/>
              <a:t>Использование достаточного количества заданий с опорой на образец ( репродуктивный характер).</a:t>
            </a:r>
          </a:p>
          <a:p>
            <a:pPr lvl="0"/>
            <a:r>
              <a:rPr lang="ru-RU" sz="2400" dirty="0"/>
              <a:t>Не нужно ставить ребёнка в ситуацию неожиданного вопроса и быстрого  ответа, обязательно дать некоторое время для обдумывания.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J034335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471490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cs5996.vkontakte.ru/u8533146/-5/x_2db0a6d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85728"/>
            <a:ext cx="207170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2400" dirty="0"/>
              <a:t>Не требовать от ребёнка </a:t>
            </a:r>
            <a:r>
              <a:rPr lang="ru-RU" sz="2400" dirty="0" smtClean="0"/>
              <a:t> </a:t>
            </a:r>
            <a:r>
              <a:rPr lang="ru-RU" sz="2400" dirty="0"/>
              <a:t>изменения неудачного ответа, лучше попросить ответить его через некоторое время.</a:t>
            </a:r>
          </a:p>
          <a:p>
            <a:pPr lvl="0"/>
            <a:r>
              <a:rPr lang="ru-RU" sz="2400" dirty="0"/>
              <a:t>В момент выполнения задания недопустимо отвлекать учащегося на какие-либо дополнения, уточнения, инструкции, т.к. процесс переключения у них очень снижен.</a:t>
            </a:r>
          </a:p>
          <a:p>
            <a:pPr lvl="0"/>
            <a:r>
              <a:rPr lang="ru-RU" sz="2400" dirty="0"/>
              <a:t>Стараться облегчить учебную деятельность использованием зрительных опор на уроке (картин, схем, таблиц), но не увлекаться слишком, т.к. объём восприятия снижен.</a:t>
            </a:r>
          </a:p>
          <a:p>
            <a:pPr lvl="0"/>
            <a:r>
              <a:rPr lang="ru-RU" sz="2400" dirty="0"/>
              <a:t>Активизировать работу всех анализаторов (двигательного, зрительного, слухового, кинестетического). Дети должны слушать, смотреть, проговаривать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928802"/>
            <a:ext cx="7498080" cy="4319598"/>
          </a:xfrm>
        </p:spPr>
        <p:txBody>
          <a:bodyPr>
            <a:normAutofit/>
          </a:bodyPr>
          <a:lstStyle/>
          <a:p>
            <a:pPr lvl="0"/>
            <a:r>
              <a:rPr lang="ru-RU" sz="2400" dirty="0"/>
              <a:t>Необходимо прибегать к дополнительной ситуации ( похвала, соревнования, жетоны, фишки, наклейки и др</a:t>
            </a:r>
            <a:r>
              <a:rPr lang="ru-RU" sz="2400" dirty="0" smtClean="0"/>
              <a:t>.). </a:t>
            </a:r>
            <a:r>
              <a:rPr lang="ru-RU" sz="2400" dirty="0"/>
              <a:t>Использовать на занятиях игру и игровую ситуацию.</a:t>
            </a:r>
          </a:p>
          <a:p>
            <a:pPr lvl="0"/>
            <a:r>
              <a:rPr lang="ru-RU" sz="2400" dirty="0"/>
              <a:t>Создавать максимально спокойную обстановку на уроке </a:t>
            </a:r>
            <a:r>
              <a:rPr lang="ru-RU" sz="2400" dirty="0" smtClean="0"/>
              <a:t>, </a:t>
            </a:r>
            <a:r>
              <a:rPr lang="ru-RU" sz="2400" dirty="0"/>
              <a:t>поддерживать атмосферу доброжелательности.</a:t>
            </a:r>
          </a:p>
          <a:p>
            <a:r>
              <a:rPr lang="ru-RU" sz="2400" dirty="0"/>
              <a:t>Темп подачи учебного материала должен быть спокойным, ровным, медленным, с многократным </a:t>
            </a:r>
            <a:r>
              <a:rPr lang="ru-RU" sz="2400" dirty="0" smtClean="0"/>
              <a:t>повтором.</a:t>
            </a:r>
            <a:endParaRPr lang="ru-RU" sz="2400" dirty="0"/>
          </a:p>
        </p:txBody>
      </p:sp>
      <p:pic>
        <p:nvPicPr>
          <p:cNvPr id="4" name="rg_hi" descr="http://t1.gstatic.com/images?q=tbn:ANd9GcR4qS7GsbqzNNfkimHlwGnnVCTPSkmfHLntkpiwAmbo0xQ2bES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871754">
            <a:off x="3571868" y="428604"/>
            <a:ext cx="221457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mikrah.dagschool.com/_http_schools/1756/mikrah/fck_user_files/files/ecol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007782">
            <a:off x="1668222" y="85199"/>
            <a:ext cx="1428760" cy="172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Педагоги!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28736"/>
            <a:ext cx="7498080" cy="481966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Удачи вам и творческих успехов!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Мы вместе, значит, у нас все получится!</a:t>
            </a:r>
          </a:p>
          <a:p>
            <a:endParaRPr lang="ru-RU" b="1" dirty="0"/>
          </a:p>
        </p:txBody>
      </p:sp>
      <p:pic>
        <p:nvPicPr>
          <p:cNvPr id="4" name="il_fi" descr="http://matveeva-lichnost.ru/pic/____________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14324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Построение содержания учебного материала в системе коррекционно-развивающего обучения осуществляется на основе следующих принципов: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•</a:t>
            </a:r>
            <a:r>
              <a:rPr lang="ru-RU" sz="2000" dirty="0"/>
              <a:t>усиления практической направленности изучаемого материала;</a:t>
            </a:r>
          </a:p>
          <a:p>
            <a:pPr>
              <a:buNone/>
            </a:pPr>
            <a:r>
              <a:rPr lang="ru-RU" sz="2000" dirty="0"/>
              <a:t>• выделения сущностных признаков изучаемых явлений;</a:t>
            </a:r>
          </a:p>
          <a:p>
            <a:pPr>
              <a:buNone/>
            </a:pPr>
            <a:r>
              <a:rPr lang="ru-RU" sz="2000" dirty="0"/>
              <a:t>• опоры на жизненный опыт ребенка;</a:t>
            </a:r>
          </a:p>
          <a:p>
            <a:pPr>
              <a:buNone/>
            </a:pPr>
            <a:r>
              <a:rPr lang="ru-RU" sz="2000" dirty="0"/>
              <a:t>• ориентации на внутренние связи в содержании изучаемого материала как в рамках одного предмета, так и между предметами;</a:t>
            </a:r>
          </a:p>
          <a:p>
            <a:pPr>
              <a:buNone/>
            </a:pPr>
            <a:r>
              <a:rPr lang="ru-RU" sz="2000" dirty="0"/>
              <a:t>•необходимости и достаточности в определении объема изучаемого материла;</a:t>
            </a:r>
          </a:p>
          <a:p>
            <a:pPr>
              <a:buNone/>
            </a:pPr>
            <a:r>
              <a:rPr lang="ru-RU" sz="2000" dirty="0"/>
              <a:t>•введения в содержание учебных программ коррекционных разделов, предусматривающих активизацию познавательной деятельности, формирования у учащихся </a:t>
            </a:r>
            <a:r>
              <a:rPr lang="ru-RU" sz="2000" dirty="0" err="1"/>
              <a:t>деятельностных</a:t>
            </a:r>
            <a:r>
              <a:rPr lang="ru-RU" sz="2000" dirty="0"/>
              <a:t> функций, необходимых для решения учебных задач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Особенности детей с ЗПР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Недоразвитие эмоционально – волевой сферы</a:t>
            </a:r>
          </a:p>
          <a:p>
            <a:r>
              <a:rPr lang="ru-RU" sz="1800" b="1" dirty="0" smtClean="0"/>
              <a:t>Недостатки памяти: ограничен объем памяти, снижена прочность запоминания</a:t>
            </a:r>
          </a:p>
          <a:p>
            <a:r>
              <a:rPr lang="ru-RU" sz="1800" b="1" dirty="0" smtClean="0"/>
              <a:t>Недоразвито словесно-логическое мышление</a:t>
            </a:r>
          </a:p>
          <a:p>
            <a:r>
              <a:rPr lang="ru-RU" sz="1800" b="1" dirty="0" smtClean="0"/>
              <a:t>Внимание неустойчивое, высокая отвлекаемость</a:t>
            </a:r>
          </a:p>
          <a:p>
            <a:r>
              <a:rPr lang="ru-RU" sz="1800" b="1" dirty="0" smtClean="0"/>
              <a:t>Низкая познавательная активность</a:t>
            </a:r>
          </a:p>
          <a:p>
            <a:r>
              <a:rPr lang="ru-RU" sz="1800" b="1" dirty="0" smtClean="0"/>
              <a:t>Быстрая утомляемость</a:t>
            </a:r>
          </a:p>
          <a:p>
            <a:r>
              <a:rPr lang="ru-RU" sz="1800" b="1" dirty="0" smtClean="0"/>
              <a:t>Низкий уровень работоспособности</a:t>
            </a:r>
          </a:p>
          <a:p>
            <a:r>
              <a:rPr lang="ru-RU" sz="1800" b="1" dirty="0" smtClean="0"/>
              <a:t>Объем и темп работы низкий</a:t>
            </a:r>
          </a:p>
          <a:p>
            <a:r>
              <a:rPr lang="ru-RU" sz="1800" b="1" dirty="0" smtClean="0"/>
              <a:t>Замедленные процессы переработки информации, поступающие через органы чувств</a:t>
            </a:r>
          </a:p>
          <a:p>
            <a:r>
              <a:rPr lang="ru-RU" sz="1800" b="1" dirty="0" smtClean="0"/>
              <a:t>Трудности в организации своей деятельности: не могут выполнять последовательно инструкции учителя, часто не замечают не соответствия своей работы предложенному образцу.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</a:t>
            </a:r>
            <a:r>
              <a:rPr lang="ru-RU" sz="1800" b="1" dirty="0" smtClean="0"/>
              <a:t>Несоответствие норме речи: бедный словарный запас, дефекты произношения, непонимание  </a:t>
            </a:r>
            <a:r>
              <a:rPr lang="ru-RU" sz="1800" b="1" dirty="0" err="1" smtClean="0"/>
              <a:t>логико</a:t>
            </a:r>
            <a:r>
              <a:rPr lang="ru-RU" sz="1800" b="1" dirty="0" smtClean="0"/>
              <a:t> – грамматических конструкций.</a:t>
            </a:r>
          </a:p>
          <a:p>
            <a:pPr>
              <a:buNone/>
            </a:pPr>
            <a:r>
              <a:rPr lang="ru-RU" sz="1800" b="1" dirty="0" smtClean="0"/>
              <a:t>    Все </a:t>
            </a:r>
            <a:r>
              <a:rPr lang="ru-RU" sz="1800" b="1" dirty="0"/>
              <a:t>приемы и методы должны соответствовать возможностям детей с ЗПР и их особенностям. Дети должны испытывать чувство удовлетворённости и чувство уверенности в своих силах.</a:t>
            </a:r>
          </a:p>
          <a:p>
            <a:pPr lvl="0">
              <a:buNone/>
            </a:pPr>
            <a:r>
              <a:rPr lang="ru-RU" sz="1800" b="1" dirty="0" smtClean="0"/>
              <a:t>    Необходимо </a:t>
            </a:r>
            <a:r>
              <a:rPr lang="ru-RU" sz="1800" b="1" dirty="0"/>
              <a:t>осуществлять индивидуальный подход к каждому как на уроках общеобразовательного цикла, так и во время специальных занятий. </a:t>
            </a:r>
            <a:endParaRPr lang="ru-RU" sz="1800" b="1" dirty="0" smtClean="0"/>
          </a:p>
          <a:p>
            <a:pPr lvl="0">
              <a:buNone/>
            </a:pPr>
            <a:r>
              <a:rPr lang="ru-RU" sz="1800" b="1" dirty="0" smtClean="0"/>
              <a:t>     На </a:t>
            </a:r>
            <a:r>
              <a:rPr lang="ru-RU" sz="1800" b="1" dirty="0"/>
              <a:t>уроках и во внеурочное время необходимо уделять постоянное внимание коррекции всех видов деятельности детей.</a:t>
            </a:r>
          </a:p>
          <a:p>
            <a:pPr>
              <a:buNone/>
            </a:pPr>
            <a:r>
              <a:rPr lang="ru-RU" sz="1800" b="1" dirty="0" smtClean="0"/>
              <a:t>    Трудности в переносе знаний из одной области в другую.</a:t>
            </a:r>
          </a:p>
          <a:p>
            <a:pPr lvl="0">
              <a:buNone/>
            </a:pPr>
            <a:r>
              <a:rPr lang="ru-RU" sz="1800" b="1" dirty="0" smtClean="0"/>
              <a:t>    Создание </a:t>
            </a:r>
            <a:r>
              <a:rPr lang="ru-RU" sz="1800" b="1" dirty="0"/>
              <a:t>доверительных отношений со </a:t>
            </a:r>
            <a:r>
              <a:rPr lang="ru-RU" sz="1800" b="1" dirty="0" smtClean="0"/>
              <a:t>взрослыми.</a:t>
            </a:r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188913"/>
            <a:ext cx="5399087" cy="37846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«Урок – это зеркало общей и педагогической культуры учителя, мерило его интеллектуального богатства, показатель его кругозора, эрудиции</a:t>
            </a:r>
            <a:endParaRPr lang="ru-RU" sz="4000" b="1" dirty="0"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437112"/>
            <a:ext cx="4158208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400" b="1" i="1" dirty="0">
                <a:ln w="1905">
                  <a:solidFill>
                    <a:prstClr val="white">
                      <a:lumMod val="95000"/>
                    </a:prst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"/>
                <a:ea typeface="+mj-ea"/>
                <a:cs typeface="Tahoma" pitchFamily="34" charset="0"/>
              </a:rPr>
              <a:t> </a:t>
            </a:r>
            <a:r>
              <a:rPr lang="ru-RU" sz="2400" b="1" dirty="0">
                <a:ln w="1905">
                  <a:solidFill>
                    <a:prstClr val="white">
                      <a:lumMod val="95000"/>
                    </a:prst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"/>
                <a:ea typeface="+mj-ea"/>
                <a:cs typeface="Tahoma" pitchFamily="34" charset="0"/>
              </a:rPr>
              <a:t>В.А.Сухомлинский</a:t>
            </a:r>
            <a:endParaRPr lang="ru-RU" dirty="0"/>
          </a:p>
        </p:txBody>
      </p:sp>
      <p:pic>
        <p:nvPicPr>
          <p:cNvPr id="41987" name="Picture 3" descr="C:\Users\Булатова\Documents\Конкурс Директор\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016554"/>
            <a:ext cx="1872208" cy="2448044"/>
          </a:xfrm>
          <a:prstGeom prst="ellipse">
            <a:avLst/>
          </a:prstGeom>
          <a:noFill/>
        </p:spPr>
      </p:pic>
      <p:pic>
        <p:nvPicPr>
          <p:cNvPr id="41988" name="Picture 4" descr="C:\Users\Булатова\Documents\Конкурс Директор\72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0"/>
            <a:ext cx="1152128" cy="1082234"/>
          </a:xfrm>
          <a:prstGeom prst="ellipse">
            <a:avLst/>
          </a:prstGeom>
          <a:noFill/>
        </p:spPr>
      </p:pic>
      <p:pic>
        <p:nvPicPr>
          <p:cNvPr id="41989" name="Picture 5" descr="C:\Users\Булатова\Pictures\umenshenie_pp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584595"/>
            <a:ext cx="1008112" cy="1273405"/>
          </a:xfrm>
          <a:prstGeom prst="ellips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33" name="AutoShape 29"/>
          <p:cNvSpPr>
            <a:spLocks noChangeArrowheads="1"/>
          </p:cNvSpPr>
          <p:nvPr/>
        </p:nvSpPr>
        <p:spPr bwMode="auto">
          <a:xfrm>
            <a:off x="4572000" y="1268413"/>
            <a:ext cx="4392613" cy="4537075"/>
          </a:xfrm>
          <a:prstGeom prst="roundRect">
            <a:avLst>
              <a:gd name="adj" fmla="val 5208"/>
            </a:avLst>
          </a:prstGeo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81988" cy="5826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i="1" dirty="0" smtClean="0">
                <a:solidFill>
                  <a:srgbClr val="FF0000"/>
                </a:solidFill>
                <a:latin typeface="Bookman Old Style" pitchFamily="18" charset="0"/>
              </a:rPr>
              <a:t>Основные составляющие урока</a:t>
            </a:r>
            <a:endParaRPr lang="en-US" sz="3600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00113" y="3357563"/>
            <a:ext cx="3003550" cy="2709862"/>
            <a:chOff x="862" y="713"/>
            <a:chExt cx="3780" cy="341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007" y="2210"/>
              <a:ext cx="3481" cy="1915"/>
              <a:chOff x="1007" y="2355"/>
              <a:chExt cx="3481" cy="1915"/>
            </a:xfrm>
          </p:grpSpPr>
          <p:sp>
            <p:nvSpPr>
              <p:cNvPr id="17433" name="Freeform 7"/>
              <p:cNvSpPr>
                <a:spLocks/>
              </p:cNvSpPr>
              <p:nvPr/>
            </p:nvSpPr>
            <p:spPr bwMode="gray">
              <a:xfrm>
                <a:off x="1007" y="2943"/>
                <a:ext cx="1338" cy="1322"/>
              </a:xfrm>
              <a:custGeom>
                <a:avLst/>
                <a:gdLst>
                  <a:gd name="T0" fmla="*/ 57 w 1323"/>
                  <a:gd name="T1" fmla="*/ 367 h 1322"/>
                  <a:gd name="T2" fmla="*/ 1416 w 1323"/>
                  <a:gd name="T3" fmla="*/ 1322 h 1322"/>
                  <a:gd name="T4" fmla="*/ 1416 w 1323"/>
                  <a:gd name="T5" fmla="*/ 974 h 1322"/>
                  <a:gd name="T6" fmla="*/ 0 w 1323"/>
                  <a:gd name="T7" fmla="*/ 0 h 1322"/>
                  <a:gd name="T8" fmla="*/ 57 w 1323"/>
                  <a:gd name="T9" fmla="*/ 367 h 1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3"/>
                  <a:gd name="T16" fmla="*/ 0 h 1322"/>
                  <a:gd name="T17" fmla="*/ 1323 w 1323"/>
                  <a:gd name="T18" fmla="*/ 1322 h 1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34" name="Freeform 8"/>
              <p:cNvSpPr>
                <a:spLocks/>
              </p:cNvSpPr>
              <p:nvPr/>
            </p:nvSpPr>
            <p:spPr bwMode="gray">
              <a:xfrm>
                <a:off x="2366" y="2852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1418"/>
                  <a:gd name="T17" fmla="*/ 2083 w 2083"/>
                  <a:gd name="T18" fmla="*/ 1418 h 14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35" name="Freeform 9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6"/>
                  <a:gd name="T16" fmla="*/ 0 h 1639"/>
                  <a:gd name="T17" fmla="*/ 3406 w 3406"/>
                  <a:gd name="T18" fmla="*/ 1639 h 16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009" y="1723"/>
              <a:ext cx="3527" cy="1993"/>
              <a:chOff x="1082" y="2355"/>
              <a:chExt cx="3406" cy="1993"/>
            </a:xfrm>
          </p:grpSpPr>
          <p:sp>
            <p:nvSpPr>
              <p:cNvPr id="17430" name="Freeform 11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7 w 1323"/>
                  <a:gd name="T1" fmla="*/ 367 h 1322"/>
                  <a:gd name="T2" fmla="*/ 1416 w 1323"/>
                  <a:gd name="T3" fmla="*/ 1322 h 1322"/>
                  <a:gd name="T4" fmla="*/ 1416 w 1323"/>
                  <a:gd name="T5" fmla="*/ 974 h 1322"/>
                  <a:gd name="T6" fmla="*/ 0 w 1323"/>
                  <a:gd name="T7" fmla="*/ 0 h 1322"/>
                  <a:gd name="T8" fmla="*/ 57 w 1323"/>
                  <a:gd name="T9" fmla="*/ 367 h 1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3"/>
                  <a:gd name="T16" fmla="*/ 0 h 1322"/>
                  <a:gd name="T17" fmla="*/ 1323 w 1323"/>
                  <a:gd name="T18" fmla="*/ 1322 h 1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31" name="Freeform 12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1418"/>
                  <a:gd name="T17" fmla="*/ 2083 w 2083"/>
                  <a:gd name="T18" fmla="*/ 1418 h 14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32" name="Freeform 13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6"/>
                  <a:gd name="T16" fmla="*/ 0 h 1639"/>
                  <a:gd name="T17" fmla="*/ 3406 w 3406"/>
                  <a:gd name="T18" fmla="*/ 1639 h 16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B4B4B4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935" y="1219"/>
              <a:ext cx="3653" cy="1993"/>
              <a:chOff x="1082" y="2355"/>
              <a:chExt cx="3406" cy="1993"/>
            </a:xfrm>
          </p:grpSpPr>
          <p:sp>
            <p:nvSpPr>
              <p:cNvPr id="17427" name="Freeform 15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7 w 1323"/>
                  <a:gd name="T1" fmla="*/ 367 h 1322"/>
                  <a:gd name="T2" fmla="*/ 1416 w 1323"/>
                  <a:gd name="T3" fmla="*/ 1322 h 1322"/>
                  <a:gd name="T4" fmla="*/ 1416 w 1323"/>
                  <a:gd name="T5" fmla="*/ 974 h 1322"/>
                  <a:gd name="T6" fmla="*/ 0 w 1323"/>
                  <a:gd name="T7" fmla="*/ 0 h 1322"/>
                  <a:gd name="T8" fmla="*/ 57 w 1323"/>
                  <a:gd name="T9" fmla="*/ 367 h 1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3"/>
                  <a:gd name="T16" fmla="*/ 0 h 1322"/>
                  <a:gd name="T17" fmla="*/ 1323 w 1323"/>
                  <a:gd name="T18" fmla="*/ 1322 h 1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28" name="Freeform 16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1418"/>
                  <a:gd name="T17" fmla="*/ 2083 w 2083"/>
                  <a:gd name="T18" fmla="*/ 1418 h 14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29" name="Freeform 17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6"/>
                  <a:gd name="T16" fmla="*/ 0 h 1639"/>
                  <a:gd name="T17" fmla="*/ 3406 w 3406"/>
                  <a:gd name="T18" fmla="*/ 1639 h 16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62" y="713"/>
              <a:ext cx="3780" cy="1993"/>
              <a:chOff x="1082" y="2355"/>
              <a:chExt cx="3406" cy="1993"/>
            </a:xfrm>
          </p:grpSpPr>
          <p:sp>
            <p:nvSpPr>
              <p:cNvPr id="17424" name="Freeform 19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7 w 1323"/>
                  <a:gd name="T1" fmla="*/ 367 h 1322"/>
                  <a:gd name="T2" fmla="*/ 1416 w 1323"/>
                  <a:gd name="T3" fmla="*/ 1322 h 1322"/>
                  <a:gd name="T4" fmla="*/ 1416 w 1323"/>
                  <a:gd name="T5" fmla="*/ 974 h 1322"/>
                  <a:gd name="T6" fmla="*/ 0 w 1323"/>
                  <a:gd name="T7" fmla="*/ 0 h 1322"/>
                  <a:gd name="T8" fmla="*/ 57 w 1323"/>
                  <a:gd name="T9" fmla="*/ 367 h 1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3"/>
                  <a:gd name="T16" fmla="*/ 0 h 1322"/>
                  <a:gd name="T17" fmla="*/ 1323 w 1323"/>
                  <a:gd name="T18" fmla="*/ 1322 h 1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25" name="Freeform 20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1418"/>
                  <a:gd name="T17" fmla="*/ 2083 w 2083"/>
                  <a:gd name="T18" fmla="*/ 1418 h 14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26" name="Freeform 21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6"/>
                  <a:gd name="T16" fmla="*/ 0 h 1639"/>
                  <a:gd name="T17" fmla="*/ 3406 w 3406"/>
                  <a:gd name="T18" fmla="*/ 1639 h 16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D6D6"/>
                  </a:gs>
                  <a:gs pos="100000">
                    <a:srgbClr val="F8F8F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2726" name="AutoShape 22"/>
          <p:cNvSpPr>
            <a:spLocks/>
          </p:cNvSpPr>
          <p:nvPr/>
        </p:nvSpPr>
        <p:spPr bwMode="blackWhite">
          <a:xfrm>
            <a:off x="4859338" y="1412875"/>
            <a:ext cx="4141787" cy="792163"/>
          </a:xfrm>
          <a:prstGeom prst="callout2">
            <a:avLst>
              <a:gd name="adj1" fmla="val 22153"/>
              <a:gd name="adj2" fmla="val -1944"/>
              <a:gd name="adj3" fmla="val 22153"/>
              <a:gd name="adj4" fmla="val -12162"/>
              <a:gd name="adj5" fmla="val 304810"/>
              <a:gd name="adj6" fmla="val -24657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</p:spPr>
        <p:txBody>
          <a:bodyPr anchor="ctr"/>
          <a:lstStyle/>
          <a:p>
            <a:pPr eaLnBrk="0" hangingPunct="0"/>
            <a:r>
              <a:rPr lang="ru-RU" sz="2400" b="1">
                <a:solidFill>
                  <a:srgbClr val="FF0000"/>
                </a:solidFill>
                <a:latin typeface="Bookman Old Style" pitchFamily="18" charset="0"/>
              </a:rPr>
              <a:t>Цели и задачи урока</a:t>
            </a:r>
          </a:p>
          <a:p>
            <a:pPr eaLnBrk="0" hangingPunct="0"/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72727" name="AutoShape 23"/>
          <p:cNvSpPr>
            <a:spLocks/>
          </p:cNvSpPr>
          <p:nvPr/>
        </p:nvSpPr>
        <p:spPr bwMode="blackWhite">
          <a:xfrm>
            <a:off x="4786313" y="3068638"/>
            <a:ext cx="4357687" cy="647700"/>
          </a:xfrm>
          <a:prstGeom prst="callout2">
            <a:avLst>
              <a:gd name="adj1" fmla="val 21884"/>
              <a:gd name="adj2" fmla="val -1954"/>
              <a:gd name="adj3" fmla="val 21884"/>
              <a:gd name="adj4" fmla="val -11843"/>
              <a:gd name="adj5" fmla="val 223620"/>
              <a:gd name="adj6" fmla="val -26588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</p:spPr>
        <p:txBody>
          <a:bodyPr anchor="ctr"/>
          <a:lstStyle/>
          <a:p>
            <a:pPr eaLnBrk="0" hangingPunct="0"/>
            <a:r>
              <a:rPr lang="ru-RU" sz="2400" b="1">
                <a:solidFill>
                  <a:srgbClr val="00B0F0"/>
                </a:solidFill>
                <a:latin typeface="Bookman Old Style" pitchFamily="18" charset="0"/>
              </a:rPr>
              <a:t>Деятельность учителя и ученика</a:t>
            </a:r>
            <a:endParaRPr lang="en-US" sz="2400" b="1">
              <a:solidFill>
                <a:srgbClr val="00B0F0"/>
              </a:solidFill>
              <a:latin typeface="Bookman Old Style" pitchFamily="18" charset="0"/>
            </a:endParaRPr>
          </a:p>
        </p:txBody>
      </p:sp>
      <p:sp>
        <p:nvSpPr>
          <p:cNvPr id="72728" name="AutoShape 24"/>
          <p:cNvSpPr>
            <a:spLocks/>
          </p:cNvSpPr>
          <p:nvPr/>
        </p:nvSpPr>
        <p:spPr bwMode="blackWhite">
          <a:xfrm>
            <a:off x="4716463" y="4797425"/>
            <a:ext cx="4319587" cy="576263"/>
          </a:xfrm>
          <a:prstGeom prst="callout2">
            <a:avLst>
              <a:gd name="adj1" fmla="val 21832"/>
              <a:gd name="adj2" fmla="val -288"/>
              <a:gd name="adj3" fmla="val 25440"/>
              <a:gd name="adj4" fmla="val -13551"/>
              <a:gd name="adj5" fmla="val 95572"/>
              <a:gd name="adj6" fmla="val -34959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Профессионализм педагога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2729" name="AutoShape 25"/>
          <p:cNvSpPr>
            <a:spLocks/>
          </p:cNvSpPr>
          <p:nvPr/>
        </p:nvSpPr>
        <p:spPr bwMode="blackWhite">
          <a:xfrm>
            <a:off x="4716463" y="4005263"/>
            <a:ext cx="3887787" cy="482600"/>
          </a:xfrm>
          <a:prstGeom prst="callout2">
            <a:avLst>
              <a:gd name="adj1" fmla="val 23685"/>
              <a:gd name="adj2" fmla="val -1963"/>
              <a:gd name="adj3" fmla="val 23685"/>
              <a:gd name="adj4" fmla="val -13218"/>
              <a:gd name="adj5" fmla="val 151435"/>
              <a:gd name="adj6" fmla="val -26358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400" b="1" dirty="0">
                <a:solidFill>
                  <a:srgbClr val="005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Педагогические технологии</a:t>
            </a:r>
            <a:endParaRPr lang="en-US" sz="2400" b="1" dirty="0">
              <a:solidFill>
                <a:srgbClr val="005C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0" name="AutoShape 22"/>
          <p:cNvSpPr>
            <a:spLocks/>
          </p:cNvSpPr>
          <p:nvPr/>
        </p:nvSpPr>
        <p:spPr bwMode="blackWhite">
          <a:xfrm>
            <a:off x="5002213" y="2133600"/>
            <a:ext cx="4141787" cy="574675"/>
          </a:xfrm>
          <a:prstGeom prst="callout2">
            <a:avLst>
              <a:gd name="adj1" fmla="val 22153"/>
              <a:gd name="adj2" fmla="val -1944"/>
              <a:gd name="adj3" fmla="val 22153"/>
              <a:gd name="adj4" fmla="val -12162"/>
              <a:gd name="adj5" fmla="val 320060"/>
              <a:gd name="adj6" fmla="val -28926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</p:spPr>
        <p:txBody>
          <a:bodyPr anchor="ctr"/>
          <a:lstStyle/>
          <a:p>
            <a:pPr eaLnBrk="0" hangingPunct="0"/>
            <a:r>
              <a:rPr lang="ru-RU" sz="2400" b="1">
                <a:solidFill>
                  <a:schemeClr val="accent2"/>
                </a:solidFill>
                <a:latin typeface="Bookman Old Style" pitchFamily="18" charset="0"/>
              </a:rPr>
              <a:t>Содержание</a:t>
            </a:r>
            <a:endParaRPr lang="en-US" sz="2400" b="1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99592" y="2132856"/>
            <a:ext cx="3048848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Урок</a:t>
            </a:r>
          </a:p>
        </p:txBody>
      </p:sp>
      <p:pic>
        <p:nvPicPr>
          <p:cNvPr id="4126" name="Picture 30" descr="C:\Users\Булатова\Pictures\vopros-otv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765175"/>
            <a:ext cx="15113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3" grpId="0" animBg="1"/>
      <p:bldP spid="72726" grpId="0" animBg="1"/>
      <p:bldP spid="72727" grpId="0" animBg="1"/>
      <p:bldP spid="72728" grpId="0" animBg="1"/>
      <p:bldP spid="727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AutoShape 4"/>
          <p:cNvSpPr>
            <a:spLocks noChangeArrowheads="1"/>
          </p:cNvSpPr>
          <p:nvPr/>
        </p:nvSpPr>
        <p:spPr bwMode="auto">
          <a:xfrm>
            <a:off x="539750" y="404813"/>
            <a:ext cx="8064500" cy="25923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Все дети могут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успешно учиться,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если </a:t>
            </a:r>
          </a:p>
        </p:txBody>
      </p:sp>
      <p:sp>
        <p:nvSpPr>
          <p:cNvPr id="124933" name="AutoShape 5"/>
          <p:cNvSpPr>
            <a:spLocks noChangeArrowheads="1"/>
          </p:cNvSpPr>
          <p:nvPr/>
        </p:nvSpPr>
        <p:spPr bwMode="auto">
          <a:xfrm>
            <a:off x="1403350" y="3789363"/>
            <a:ext cx="6337300" cy="19446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школа УМЕЕТ учить.</a:t>
            </a:r>
          </a:p>
        </p:txBody>
      </p:sp>
      <p:sp>
        <p:nvSpPr>
          <p:cNvPr id="124934" name="AutoShape 6"/>
          <p:cNvSpPr>
            <a:spLocks noChangeArrowheads="1"/>
          </p:cNvSpPr>
          <p:nvPr/>
        </p:nvSpPr>
        <p:spPr bwMode="auto">
          <a:xfrm>
            <a:off x="4356100" y="2997200"/>
            <a:ext cx="504825" cy="863600"/>
          </a:xfrm>
          <a:prstGeom prst="downArrow">
            <a:avLst>
              <a:gd name="adj1" fmla="val 50000"/>
              <a:gd name="adj2" fmla="val 427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0424" name="Picture 6" descr="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908050"/>
            <a:ext cx="1443038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376</TotalTime>
  <Words>1230</Words>
  <Application>Microsoft Office PowerPoint</Application>
  <PresentationFormat>Экран (4:3)</PresentationFormat>
  <Paragraphs>118</Paragraphs>
  <Slides>32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Солнцестояние</vt:lpstr>
      <vt:lpstr>Презентация к областному семинару учителей.</vt:lpstr>
      <vt:lpstr>Особенности организации учебной деятельности в классах для детей с ЗПР.</vt:lpstr>
      <vt:lpstr>Слайд 3</vt:lpstr>
      <vt:lpstr>Построение содержания учебного материала в системе коррекционно-развивающего обучения осуществляется на основе следующих принципов: </vt:lpstr>
      <vt:lpstr>Особенности детей с ЗПР</vt:lpstr>
      <vt:lpstr>Слайд 6</vt:lpstr>
      <vt:lpstr>Слайд 7</vt:lpstr>
      <vt:lpstr>Основные составляющие урока</vt:lpstr>
      <vt:lpstr>Слайд 9</vt:lpstr>
      <vt:lpstr>Слайд 10</vt:lpstr>
      <vt:lpstr>“Единственный путь, ведущий к знанию –  деятельность”.     Бернард Шоу</vt:lpstr>
      <vt:lpstr>К.Д. Ушинский.</vt:lpstr>
      <vt:lpstr>Дети! Сядьте правильно!  Слушайте меня внимательно!</vt:lpstr>
      <vt:lpstr>Слайд 14</vt:lpstr>
      <vt:lpstr>Дети с ЗПР обучаются на успехе. В свою очередь, успешность их обучения зависит во многом от своевременной и тактичной помощи учителя, при этом важно учитывать индивидуальные особенности каждого ребенка. Развить в нем веру в свои силы и возможности.</vt:lpstr>
      <vt:lpstr>Целеполагание.</vt:lpstr>
      <vt:lpstr>Образовательная, воспитательная и коррекционно-развивающая цели.</vt:lpstr>
      <vt:lpstr>Коррекционно-развивающая цель.</vt:lpstr>
      <vt:lpstr>Основные направления коррекционной работы:</vt:lpstr>
      <vt:lpstr>Слайд 20</vt:lpstr>
      <vt:lpstr>Слайд 21</vt:lpstr>
      <vt:lpstr>Слайд 22</vt:lpstr>
      <vt:lpstr>Слайд 23</vt:lpstr>
      <vt:lpstr>Целеполагание учащимися.</vt:lpstr>
      <vt:lpstr> Умения учащихся.</vt:lpstr>
      <vt:lpstr>Слайд 26</vt:lpstr>
      <vt:lpstr>Слайд 27</vt:lpstr>
      <vt:lpstr>Требования к уроку.</vt:lpstr>
      <vt:lpstr>Слайд 29</vt:lpstr>
      <vt:lpstr>Слайд 30</vt:lpstr>
      <vt:lpstr>Слайд 31</vt:lpstr>
      <vt:lpstr>Педагоги!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29</cp:revision>
  <dcterms:created xsi:type="dcterms:W3CDTF">2012-05-06T13:37:28Z</dcterms:created>
  <dcterms:modified xsi:type="dcterms:W3CDTF">2012-11-19T17:34:37Z</dcterms:modified>
</cp:coreProperties>
</file>