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990099"/>
    <a:srgbClr val="CC3300"/>
    <a:srgbClr val="008000"/>
    <a:srgbClr val="FF6600"/>
    <a:srgbClr val="CC0066"/>
    <a:srgbClr val="990000"/>
    <a:srgbClr val="0099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9618D-C469-4B44-9D75-DB32F6326824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CDDCC-2A72-411B-86F7-76E80FE0D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90800"/>
            <a:ext cx="7772400" cy="11430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Impact" pitchFamily="34" charset="0"/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05650" y="1066800"/>
            <a:ext cx="18097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76400" y="1066800"/>
            <a:ext cx="52768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76400" y="2286000"/>
            <a:ext cx="2857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6300" y="2286000"/>
            <a:ext cx="2857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1066800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CCCC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2286000"/>
            <a:ext cx="5867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CCCC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85992"/>
            <a:ext cx="7772400" cy="1000132"/>
          </a:xfrm>
        </p:spPr>
        <p:txBody>
          <a:bodyPr/>
          <a:lstStyle/>
          <a:p>
            <a:r>
              <a:rPr lang="ru-RU" dirty="0" smtClean="0">
                <a:solidFill>
                  <a:srgbClr val="0000FF"/>
                </a:solidFill>
                <a:latin typeface="Georgia" pitchFamily="18" charset="0"/>
              </a:rPr>
              <a:t>Путешествие по радуге</a:t>
            </a:r>
            <a:endParaRPr lang="ru-RU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143248"/>
            <a:ext cx="6400800" cy="2495552"/>
          </a:xfrm>
        </p:spPr>
        <p:txBody>
          <a:bodyPr/>
          <a:lstStyle/>
          <a:p>
            <a:r>
              <a:rPr lang="ru-RU" sz="1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Белешина</a:t>
            </a:r>
            <a:r>
              <a:rPr lang="ru-RU" sz="1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Светлана Николаевна</a:t>
            </a:r>
            <a:endParaRPr lang="ru-RU" sz="1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Город Санкт-Петербург</a:t>
            </a:r>
            <a:endParaRPr lang="ru-RU" sz="1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Государственное  бюджетное  образовательное  учреждение  средняя общеобразовательная  школа </a:t>
            </a:r>
            <a:endParaRPr lang="ru-RU" sz="1800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№110  Выборгского района</a:t>
            </a:r>
            <a:endParaRPr lang="ru-RU" sz="1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0000FF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2143116"/>
            <a:ext cx="7000924" cy="4186238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Ребята, Вы слышите гремит гром! 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Пошел дождь, а после дождя появилась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радуга-дуга.</a:t>
            </a:r>
          </a:p>
          <a:p>
            <a:r>
              <a:rPr lang="ru-RU" sz="2000" dirty="0" smtClean="0">
                <a:solidFill>
                  <a:srgbClr val="0000FF"/>
                </a:solidFill>
              </a:rPr>
              <a:t>Люблю грозу в начале мая,</a:t>
            </a:r>
            <a:br>
              <a:rPr lang="ru-RU" sz="2000" dirty="0" smtClean="0">
                <a:solidFill>
                  <a:srgbClr val="0000FF"/>
                </a:solidFill>
              </a:rPr>
            </a:br>
            <a:r>
              <a:rPr lang="ru-RU" sz="2000" dirty="0" smtClean="0">
                <a:solidFill>
                  <a:srgbClr val="0000FF"/>
                </a:solidFill>
              </a:rPr>
              <a:t>Когда весенний, первый гром,</a:t>
            </a:r>
            <a:br>
              <a:rPr lang="ru-RU" sz="2000" dirty="0" smtClean="0">
                <a:solidFill>
                  <a:srgbClr val="0000FF"/>
                </a:solidFill>
              </a:rPr>
            </a:br>
            <a:r>
              <a:rPr lang="ru-RU" sz="2000" dirty="0" smtClean="0">
                <a:solidFill>
                  <a:srgbClr val="0000FF"/>
                </a:solidFill>
              </a:rPr>
              <a:t>Как бы </a:t>
            </a:r>
            <a:r>
              <a:rPr lang="ru-RU" sz="2000" dirty="0" err="1" smtClean="0">
                <a:solidFill>
                  <a:srgbClr val="0000FF"/>
                </a:solidFill>
              </a:rPr>
              <a:t>резвяся</a:t>
            </a:r>
            <a:r>
              <a:rPr lang="ru-RU" sz="2000" dirty="0" smtClean="0">
                <a:solidFill>
                  <a:srgbClr val="0000FF"/>
                </a:solidFill>
              </a:rPr>
              <a:t> и играя,</a:t>
            </a:r>
            <a:br>
              <a:rPr lang="ru-RU" sz="2000" dirty="0" smtClean="0">
                <a:solidFill>
                  <a:srgbClr val="0000FF"/>
                </a:solidFill>
              </a:rPr>
            </a:br>
            <a:r>
              <a:rPr lang="ru-RU" sz="2000" dirty="0" smtClean="0">
                <a:solidFill>
                  <a:srgbClr val="0000FF"/>
                </a:solidFill>
              </a:rPr>
              <a:t>Грохочет в небе </a:t>
            </a:r>
            <a:r>
              <a:rPr lang="ru-RU" sz="2000" dirty="0" err="1" smtClean="0">
                <a:solidFill>
                  <a:srgbClr val="0000FF"/>
                </a:solidFill>
              </a:rPr>
              <a:t>голубом</a:t>
            </a:r>
            <a:r>
              <a:rPr lang="ru-RU" sz="2000" dirty="0" smtClean="0">
                <a:solidFill>
                  <a:srgbClr val="0000FF"/>
                </a:solidFill>
              </a:rPr>
              <a:t>. </a:t>
            </a:r>
            <a:br>
              <a:rPr lang="ru-RU" sz="2000" dirty="0" smtClean="0">
                <a:solidFill>
                  <a:srgbClr val="0000FF"/>
                </a:solidFill>
              </a:rPr>
            </a:br>
            <a:r>
              <a:rPr lang="ru-RU" sz="2000" dirty="0" smtClean="0">
                <a:solidFill>
                  <a:srgbClr val="0000FF"/>
                </a:solidFill>
              </a:rPr>
              <a:t>Гремят раскаты молодые!</a:t>
            </a:r>
            <a:br>
              <a:rPr lang="ru-RU" sz="2000" dirty="0" smtClean="0">
                <a:solidFill>
                  <a:srgbClr val="0000FF"/>
                </a:solidFill>
              </a:rPr>
            </a:br>
            <a:r>
              <a:rPr lang="ru-RU" sz="2000" dirty="0" smtClean="0">
                <a:solidFill>
                  <a:srgbClr val="0000FF"/>
                </a:solidFill>
              </a:rPr>
              <a:t>Вот дождик брызнул, пыль летит...</a:t>
            </a:r>
            <a:br>
              <a:rPr lang="ru-RU" sz="2000" dirty="0" smtClean="0">
                <a:solidFill>
                  <a:srgbClr val="0000FF"/>
                </a:solidFill>
              </a:rPr>
            </a:br>
            <a:r>
              <a:rPr lang="ru-RU" sz="2000" dirty="0" smtClean="0">
                <a:solidFill>
                  <a:srgbClr val="0000FF"/>
                </a:solidFill>
              </a:rPr>
              <a:t>Повисли перлы дождевые,</a:t>
            </a:r>
            <a:br>
              <a:rPr lang="ru-RU" sz="2000" dirty="0" smtClean="0">
                <a:solidFill>
                  <a:srgbClr val="0000FF"/>
                </a:solidFill>
              </a:rPr>
            </a:br>
            <a:r>
              <a:rPr lang="ru-RU" sz="2000" dirty="0" smtClean="0">
                <a:solidFill>
                  <a:srgbClr val="0000FF"/>
                </a:solidFill>
              </a:rPr>
              <a:t>И солнце нити золотит... 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00FF"/>
                </a:solidFill>
              </a:rPr>
              <a:t>                      </a:t>
            </a:r>
            <a:r>
              <a:rPr lang="ru-RU" sz="1400" b="1" dirty="0" smtClean="0">
                <a:solidFill>
                  <a:srgbClr val="0000FF"/>
                </a:solidFill>
              </a:rPr>
              <a:t>Тютчев Ф. И. - «Весенняя гроза»</a:t>
            </a:r>
            <a:endParaRPr lang="ru-RU" sz="1400" dirty="0" smtClean="0">
              <a:solidFill>
                <a:srgbClr val="0000FF"/>
              </a:solidFill>
            </a:endParaRPr>
          </a:p>
          <a:p>
            <a:pPr algn="ctr"/>
            <a:endParaRPr lang="ru-RU" sz="2400" dirty="0" smtClean="0">
              <a:solidFill>
                <a:srgbClr val="0000FF"/>
              </a:solidFill>
            </a:endParaRPr>
          </a:p>
        </p:txBody>
      </p:sp>
      <p:pic>
        <p:nvPicPr>
          <p:cNvPr id="4" name="Рисунок 3" descr="1283851880_raduga-v-oblaka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214290"/>
            <a:ext cx="5643602" cy="20895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69614839_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4500570"/>
            <a:ext cx="1310754" cy="2130737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b="1" dirty="0" smtClean="0">
                <a:solidFill>
                  <a:srgbClr val="0000FF"/>
                </a:solidFill>
              </a:rPr>
              <a:t>Художник хочет рисовать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990099"/>
                </a:solidFill>
              </a:rPr>
              <a:t> Пусть не дают ему тетрадь…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990099"/>
                </a:solidFill>
              </a:rPr>
              <a:t> На то художник и художник –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990099"/>
                </a:solidFill>
              </a:rPr>
              <a:t> Рисует он, где только может:</a:t>
            </a:r>
          </a:p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Он чертит пальцем на земле,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rgbClr val="990099"/>
                </a:solidFill>
              </a:rPr>
              <a:t> Зимою – пальцем на стекле.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rgbClr val="990099"/>
                </a:solidFill>
              </a:rPr>
              <a:t> Углём он пишет на заборе,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rgbClr val="990099"/>
                </a:solidFill>
              </a:rPr>
              <a:t> И на обоях в коридоре.</a:t>
            </a:r>
          </a:p>
          <a:p>
            <a:pPr algn="r"/>
            <a:r>
              <a:rPr lang="ru-RU" sz="1600" b="1" dirty="0" smtClean="0">
                <a:solidFill>
                  <a:srgbClr val="008000"/>
                </a:solidFill>
                <a:latin typeface="+mn-lt"/>
                <a:ea typeface="+mn-ea"/>
                <a:cs typeface="+mn-cs"/>
              </a:rPr>
              <a:t>Рисует мелом на доске</a:t>
            </a:r>
          </a:p>
          <a:p>
            <a:pPr algn="r">
              <a:buNone/>
            </a:pPr>
            <a:r>
              <a:rPr lang="ru-RU" sz="1600" b="1" dirty="0" smtClean="0">
                <a:solidFill>
                  <a:srgbClr val="CC3300"/>
                </a:solidFill>
                <a:latin typeface="+mn-lt"/>
                <a:ea typeface="+mn-ea"/>
                <a:cs typeface="+mn-cs"/>
              </a:rPr>
              <a:t>На глине пишет и песке.</a:t>
            </a:r>
          </a:p>
          <a:p>
            <a:pPr algn="r">
              <a:buNone/>
            </a:pPr>
            <a:r>
              <a:rPr lang="ru-RU" sz="1600" b="1" dirty="0" smtClean="0">
                <a:solidFill>
                  <a:srgbClr val="CC3300"/>
                </a:solidFill>
                <a:latin typeface="+mn-lt"/>
                <a:ea typeface="+mn-ea"/>
                <a:cs typeface="+mn-cs"/>
              </a:rPr>
              <a:t> Пусть нет бумаги под руками,</a:t>
            </a:r>
          </a:p>
          <a:p>
            <a:pPr algn="r">
              <a:buNone/>
            </a:pPr>
            <a:r>
              <a:rPr lang="ru-RU" sz="1600" b="1" dirty="0" smtClean="0">
                <a:solidFill>
                  <a:srgbClr val="CC3300"/>
                </a:solidFill>
                <a:latin typeface="+mn-lt"/>
                <a:ea typeface="+mn-ea"/>
                <a:cs typeface="+mn-cs"/>
              </a:rPr>
              <a:t> И нету денег на холсты,</a:t>
            </a:r>
          </a:p>
          <a:p>
            <a:pPr algn="r">
              <a:buNone/>
            </a:pPr>
            <a:r>
              <a:rPr lang="ru-RU" sz="1600" b="1" dirty="0" smtClean="0">
                <a:solidFill>
                  <a:srgbClr val="CC3300"/>
                </a:solidFill>
                <a:latin typeface="+mn-lt"/>
                <a:ea typeface="+mn-ea"/>
                <a:cs typeface="+mn-cs"/>
              </a:rPr>
              <a:t> Он будет рисовать на камне,</a:t>
            </a:r>
          </a:p>
          <a:p>
            <a:pPr algn="r">
              <a:buNone/>
            </a:pPr>
            <a:r>
              <a:rPr lang="ru-RU" sz="1600" b="1" dirty="0" smtClean="0">
                <a:solidFill>
                  <a:srgbClr val="CC3300"/>
                </a:solidFill>
                <a:latin typeface="+mn-lt"/>
                <a:ea typeface="+mn-ea"/>
                <a:cs typeface="+mn-cs"/>
              </a:rPr>
              <a:t> И на кусочке бересты.</a:t>
            </a:r>
          </a:p>
          <a:p>
            <a:endParaRPr lang="ru-RU" sz="1600" b="1" dirty="0">
              <a:solidFill>
                <a:srgbClr val="0000FF"/>
              </a:solidFill>
            </a:endParaRPr>
          </a:p>
        </p:txBody>
      </p:sp>
      <p:pic>
        <p:nvPicPr>
          <p:cNvPr id="4" name="Рисунок 3" descr="69614839_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3214686"/>
            <a:ext cx="1310754" cy="2130737"/>
          </a:xfrm>
          <a:prstGeom prst="rect">
            <a:avLst/>
          </a:prstGeom>
        </p:spPr>
      </p:pic>
      <p:pic>
        <p:nvPicPr>
          <p:cNvPr id="6" name="Рисунок 5" descr="1283851880_raduga-v-oblaka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214290"/>
            <a:ext cx="5788308" cy="2143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990099"/>
                </a:solidFill>
                <a:latin typeface="+mn-lt"/>
                <a:ea typeface="+mn-ea"/>
                <a:cs typeface="+mn-cs"/>
              </a:rPr>
              <a:t>Салютом он раскрасит воздух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990099"/>
                </a:solidFill>
                <a:latin typeface="+mn-lt"/>
                <a:ea typeface="+mn-ea"/>
                <a:cs typeface="+mn-cs"/>
              </a:rPr>
              <a:t> Взяв вилы, пишет на воде,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990099"/>
                </a:solidFill>
                <a:latin typeface="+mn-lt"/>
                <a:ea typeface="+mn-ea"/>
                <a:cs typeface="+mn-cs"/>
              </a:rPr>
              <a:t> Художник потому художник,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990099"/>
                </a:solidFill>
                <a:latin typeface="+mn-lt"/>
                <a:ea typeface="+mn-ea"/>
                <a:cs typeface="+mn-cs"/>
              </a:rPr>
              <a:t> Что может рисовать везде!</a:t>
            </a:r>
          </a:p>
          <a:p>
            <a:r>
              <a:rPr lang="ru-RU" sz="2400" b="1" dirty="0" smtClean="0">
                <a:solidFill>
                  <a:srgbClr val="990099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А кто художнику мешает,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Тот землю красоты лишает.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(А. Усачёв).</a:t>
            </a:r>
          </a:p>
          <a:p>
            <a:endParaRPr lang="ru-RU" sz="2400" b="1" dirty="0">
              <a:solidFill>
                <a:srgbClr val="990099"/>
              </a:solidFill>
            </a:endParaRPr>
          </a:p>
        </p:txBody>
      </p:sp>
      <p:pic>
        <p:nvPicPr>
          <p:cNvPr id="4" name="Рисунок 3" descr="69614839_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4500570"/>
            <a:ext cx="1310754" cy="2130737"/>
          </a:xfrm>
          <a:prstGeom prst="rect">
            <a:avLst/>
          </a:prstGeom>
        </p:spPr>
      </p:pic>
      <p:pic>
        <p:nvPicPr>
          <p:cNvPr id="5" name="Рисунок 4" descr="1283851880_raduga-v-oblaka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214290"/>
            <a:ext cx="5788308" cy="2143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2214554"/>
            <a:ext cx="6858048" cy="3929090"/>
          </a:xfrm>
        </p:spPr>
        <p:txBody>
          <a:bodyPr/>
          <a:lstStyle/>
          <a:p>
            <a:r>
              <a:rPr lang="ru-RU" sz="2400" dirty="0" smtClean="0">
                <a:solidFill>
                  <a:srgbClr val="0000FF"/>
                </a:solidFill>
              </a:rPr>
              <a:t>Ребята,  давайте нарисуем волшебную радугу и посмотрим , что у нас получилось. Все работы вывешиваются на доску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«Наш</a:t>
            </a:r>
            <a:r>
              <a:rPr lang="ru-RU" sz="2400" dirty="0" smtClean="0">
                <a:solidFill>
                  <a:srgbClr val="0000FF"/>
                </a:solidFill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</a:rPr>
              <a:t>Вернисаж».</a:t>
            </a:r>
            <a:endParaRPr lang="ru-RU" sz="2400" dirty="0" smtClean="0">
              <a:solidFill>
                <a:srgbClr val="0000FF"/>
              </a:solidFill>
            </a:endParaRPr>
          </a:p>
        </p:txBody>
      </p:sp>
      <p:pic>
        <p:nvPicPr>
          <p:cNvPr id="4" name="Рисунок 3" descr="118230854580A8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214290"/>
            <a:ext cx="4643470" cy="1857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AM_1025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86182" y="4000504"/>
            <a:ext cx="2405970" cy="18044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26" y="2286000"/>
            <a:ext cx="4643470" cy="1800000"/>
          </a:xfrm>
        </p:spPr>
        <p:txBody>
          <a:bodyPr lIns="36000">
            <a:prstTxWarp prst="textFadeRight">
              <a:avLst/>
            </a:prstTxWarp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990099"/>
                </a:solidFill>
              </a:rPr>
              <a:t>УДАЧИ!</a:t>
            </a:r>
            <a:endParaRPr lang="ru-RU" dirty="0">
              <a:solidFill>
                <a:srgbClr val="990099"/>
              </a:solidFill>
            </a:endParaRPr>
          </a:p>
        </p:txBody>
      </p:sp>
      <p:pic>
        <p:nvPicPr>
          <p:cNvPr id="5" name="Рисунок 4" descr="palette-brushes-color-pencils-paint_4296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3929066"/>
            <a:ext cx="5962650" cy="27336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18230854580A8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214290"/>
            <a:ext cx="4643470" cy="1857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71802" y="1066800"/>
            <a:ext cx="4857784" cy="1143000"/>
          </a:xfrm>
        </p:spPr>
        <p:txBody>
          <a:bodyPr/>
          <a:lstStyle/>
          <a:p>
            <a:r>
              <a:rPr lang="ru-RU" sz="6000" dirty="0" smtClean="0">
                <a:solidFill>
                  <a:srgbClr val="FF0000"/>
                </a:solidFill>
              </a:rPr>
              <a:t>Р</a:t>
            </a:r>
            <a:r>
              <a:rPr lang="ru-RU" sz="6000" dirty="0" smtClean="0">
                <a:solidFill>
                  <a:srgbClr val="FF6600"/>
                </a:solidFill>
              </a:rPr>
              <a:t>А</a:t>
            </a:r>
            <a:r>
              <a:rPr lang="ru-RU" sz="6000" dirty="0" smtClean="0">
                <a:solidFill>
                  <a:srgbClr val="FFFF00"/>
                </a:solidFill>
              </a:rPr>
              <a:t>Д</a:t>
            </a:r>
            <a:r>
              <a:rPr lang="ru-RU" sz="6000" dirty="0" smtClean="0">
                <a:solidFill>
                  <a:srgbClr val="009900"/>
                </a:solidFill>
              </a:rPr>
              <a:t>У</a:t>
            </a:r>
            <a:r>
              <a:rPr lang="ru-RU" sz="6000" dirty="0" smtClean="0">
                <a:solidFill>
                  <a:srgbClr val="00B0F0"/>
                </a:solidFill>
              </a:rPr>
              <a:t>Г</a:t>
            </a:r>
            <a:r>
              <a:rPr lang="ru-RU" sz="6000" dirty="0" smtClean="0">
                <a:solidFill>
                  <a:srgbClr val="0000FF"/>
                </a:solidFill>
              </a:rPr>
              <a:t>А</a:t>
            </a:r>
            <a:endParaRPr lang="ru-RU" sz="6000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2286000"/>
            <a:ext cx="7572428" cy="4114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Здравствуйте Дорогие ребята! 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Сегодня мы с вами совершим небольшое путешествие по радуге.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25001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Рисунок 8" descr="f_4c546d4564e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3786190"/>
            <a:ext cx="3857652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15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15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115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115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1066800"/>
            <a:ext cx="5000660" cy="1143000"/>
          </a:xfrm>
        </p:spPr>
        <p:txBody>
          <a:bodyPr/>
          <a:lstStyle/>
          <a:p>
            <a:r>
              <a:rPr lang="ru-RU" sz="6000" dirty="0" smtClean="0">
                <a:solidFill>
                  <a:srgbClr val="FF0000"/>
                </a:solidFill>
              </a:rPr>
              <a:t>Р</a:t>
            </a:r>
            <a:r>
              <a:rPr lang="ru-RU" sz="6000" dirty="0" smtClean="0">
                <a:solidFill>
                  <a:srgbClr val="FF6600"/>
                </a:solidFill>
              </a:rPr>
              <a:t>А</a:t>
            </a:r>
            <a:r>
              <a:rPr lang="ru-RU" sz="6000" dirty="0" smtClean="0">
                <a:solidFill>
                  <a:srgbClr val="FFFF00"/>
                </a:solidFill>
              </a:rPr>
              <a:t>Д</a:t>
            </a:r>
            <a:r>
              <a:rPr lang="ru-RU" sz="6000" dirty="0" smtClean="0">
                <a:solidFill>
                  <a:srgbClr val="009900"/>
                </a:solidFill>
              </a:rPr>
              <a:t>У</a:t>
            </a:r>
            <a:r>
              <a:rPr lang="ru-RU" sz="6000" dirty="0" smtClean="0">
                <a:solidFill>
                  <a:srgbClr val="00B0F0"/>
                </a:solidFill>
              </a:rPr>
              <a:t>Г</a:t>
            </a:r>
            <a:r>
              <a:rPr lang="ru-RU" sz="6000" dirty="0" smtClean="0">
                <a:solidFill>
                  <a:srgbClr val="0000FF"/>
                </a:solidFill>
              </a:rPr>
              <a:t>А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2500306"/>
            <a:ext cx="7181880" cy="4114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00FF"/>
                </a:solidFill>
                <a:latin typeface="Georgia" pitchFamily="18" charset="0"/>
              </a:rPr>
              <a:t>Внимание! Внимание! </a:t>
            </a:r>
          </a:p>
          <a:p>
            <a:pPr lvl="1" algn="ctr"/>
            <a:r>
              <a:rPr lang="ru-RU" dirty="0" smtClean="0">
                <a:solidFill>
                  <a:srgbClr val="0000FF"/>
                </a:solidFill>
                <a:latin typeface="Georgia" pitchFamily="18" charset="0"/>
              </a:rPr>
              <a:t>На пути облако! </a:t>
            </a:r>
          </a:p>
          <a:p>
            <a:pPr algn="ctr"/>
            <a:r>
              <a:rPr lang="ru-RU" sz="4000" b="1" dirty="0" smtClean="0">
                <a:solidFill>
                  <a:srgbClr val="990000"/>
                </a:solidFill>
                <a:latin typeface="+mn-lt"/>
                <a:ea typeface="+mn-ea"/>
                <a:cs typeface="+mn-cs"/>
              </a:rPr>
              <a:t>Это облако “</a:t>
            </a:r>
            <a:r>
              <a:rPr lang="ru-RU" sz="4000" b="1" dirty="0" err="1" smtClean="0">
                <a:solidFill>
                  <a:srgbClr val="990000"/>
                </a:solidFill>
                <a:latin typeface="+mn-lt"/>
                <a:ea typeface="+mn-ea"/>
                <a:cs typeface="+mn-cs"/>
              </a:rPr>
              <a:t>Угадайка</a:t>
            </a:r>
            <a:r>
              <a:rPr lang="ru-RU" sz="4000" b="1" dirty="0" smtClean="0">
                <a:solidFill>
                  <a:srgbClr val="990000"/>
                </a:solidFill>
                <a:latin typeface="+mn-lt"/>
                <a:ea typeface="+mn-ea"/>
                <a:cs typeface="+mn-cs"/>
              </a:rPr>
              <a:t>”.</a:t>
            </a:r>
          </a:p>
        </p:txBody>
      </p:sp>
      <p:pic>
        <p:nvPicPr>
          <p:cNvPr id="5" name="Рисунок 4" descr="717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4214818"/>
            <a:ext cx="5000660" cy="2048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286248" y="5143512"/>
            <a:ext cx="203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«УГАДАЙКА»</a:t>
            </a:r>
            <a:endParaRPr lang="ru-RU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285728"/>
            <a:ext cx="3786214" cy="1285884"/>
          </a:xfrm>
        </p:spPr>
        <p:txBody>
          <a:bodyPr/>
          <a:lstStyle/>
          <a:p>
            <a:r>
              <a:rPr lang="ru-RU" sz="5400" dirty="0" smtClean="0">
                <a:solidFill>
                  <a:srgbClr val="FF0000"/>
                </a:solidFill>
              </a:rPr>
              <a:t>Р</a:t>
            </a:r>
            <a:r>
              <a:rPr lang="ru-RU" sz="5400" dirty="0" smtClean="0">
                <a:solidFill>
                  <a:srgbClr val="FF6600"/>
                </a:solidFill>
              </a:rPr>
              <a:t>А</a:t>
            </a:r>
            <a:r>
              <a:rPr lang="ru-RU" sz="5400" dirty="0" smtClean="0">
                <a:solidFill>
                  <a:srgbClr val="FFFF00"/>
                </a:solidFill>
              </a:rPr>
              <a:t>Д</a:t>
            </a:r>
            <a:r>
              <a:rPr lang="ru-RU" sz="5400" dirty="0" smtClean="0">
                <a:solidFill>
                  <a:srgbClr val="009900"/>
                </a:solidFill>
              </a:rPr>
              <a:t>У</a:t>
            </a:r>
            <a:r>
              <a:rPr lang="ru-RU" sz="5400" dirty="0" smtClean="0">
                <a:solidFill>
                  <a:srgbClr val="00B0F0"/>
                </a:solidFill>
              </a:rPr>
              <a:t>Г</a:t>
            </a:r>
            <a:r>
              <a:rPr lang="ru-RU" sz="5400" dirty="0" smtClean="0">
                <a:solidFill>
                  <a:srgbClr val="0000FF"/>
                </a:solidFill>
              </a:rPr>
              <a:t>А</a:t>
            </a:r>
            <a:endParaRPr lang="ru-RU" sz="5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071670" y="2357430"/>
            <a:ext cx="6215106" cy="4286280"/>
          </a:xfrm>
        </p:spPr>
        <p:txBody>
          <a:bodyPr/>
          <a:lstStyle/>
          <a:p>
            <a:pPr algn="ctr"/>
            <a:r>
              <a:rPr lang="ru-RU" sz="4400" b="1" i="1" u="sng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загадки</a:t>
            </a:r>
          </a:p>
          <a:p>
            <a:pPr lvl="0" algn="ctr"/>
            <a:r>
              <a:rPr lang="ru-RU" sz="40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Поднялись ворота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Всему свету красота.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Через луга, через поля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Встает нарядная дуга… </a:t>
            </a:r>
            <a:endParaRPr lang="ru-RU" sz="4000" dirty="0">
              <a:solidFill>
                <a:srgbClr val="0000FF"/>
              </a:solidFill>
            </a:endParaRPr>
          </a:p>
        </p:txBody>
      </p:sp>
      <p:pic>
        <p:nvPicPr>
          <p:cNvPr id="7" name="Рисунок 6" descr="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1142984"/>
            <a:ext cx="20193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140" y="1214422"/>
            <a:ext cx="20193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1571612"/>
            <a:ext cx="3143272" cy="638188"/>
          </a:xfrm>
        </p:spPr>
        <p:txBody>
          <a:bodyPr/>
          <a:lstStyle/>
          <a:p>
            <a:r>
              <a:rPr lang="ru-RU" sz="5400" dirty="0" smtClean="0">
                <a:solidFill>
                  <a:srgbClr val="FF0000"/>
                </a:solidFill>
              </a:rPr>
              <a:t>Р</a:t>
            </a:r>
            <a:r>
              <a:rPr lang="ru-RU" sz="5400" dirty="0" smtClean="0">
                <a:solidFill>
                  <a:srgbClr val="FF6600"/>
                </a:solidFill>
              </a:rPr>
              <a:t>А</a:t>
            </a:r>
            <a:r>
              <a:rPr lang="ru-RU" sz="5400" dirty="0" smtClean="0">
                <a:solidFill>
                  <a:srgbClr val="FFFF00"/>
                </a:solidFill>
              </a:rPr>
              <a:t>Д</a:t>
            </a:r>
            <a:r>
              <a:rPr lang="ru-RU" sz="5400" dirty="0" smtClean="0">
                <a:solidFill>
                  <a:srgbClr val="009900"/>
                </a:solidFill>
              </a:rPr>
              <a:t>У</a:t>
            </a:r>
            <a:r>
              <a:rPr lang="ru-RU" sz="5400" dirty="0" smtClean="0">
                <a:solidFill>
                  <a:srgbClr val="00B0F0"/>
                </a:solidFill>
              </a:rPr>
              <a:t>Г</a:t>
            </a:r>
            <a:r>
              <a:rPr lang="ru-RU" sz="5400" dirty="0" smtClean="0">
                <a:solidFill>
                  <a:srgbClr val="0000FF"/>
                </a:solidFill>
              </a:rPr>
              <a:t>А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/>
            <a:r>
              <a:rPr lang="ru-RU" sz="36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Разноцветные страницы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заскучали без водицы.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	Дядя длинный и худой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	носит воду бородой…</a:t>
            </a:r>
          </a:p>
          <a:p>
            <a:endParaRPr lang="ru-RU" dirty="0"/>
          </a:p>
        </p:txBody>
      </p:sp>
      <p:pic>
        <p:nvPicPr>
          <p:cNvPr id="4" name="Рисунок 3" descr="head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571480"/>
            <a:ext cx="3295637" cy="16264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2" y="1066800"/>
            <a:ext cx="2928958" cy="1143000"/>
          </a:xfrm>
        </p:spPr>
        <p:txBody>
          <a:bodyPr/>
          <a:lstStyle/>
          <a:p>
            <a:r>
              <a:rPr lang="ru-RU" sz="5400" dirty="0" smtClean="0">
                <a:solidFill>
                  <a:srgbClr val="FF0000"/>
                </a:solidFill>
              </a:rPr>
              <a:t>Р</a:t>
            </a:r>
            <a:r>
              <a:rPr lang="ru-RU" sz="5400" dirty="0" smtClean="0">
                <a:solidFill>
                  <a:srgbClr val="FF6600"/>
                </a:solidFill>
              </a:rPr>
              <a:t>А</a:t>
            </a:r>
            <a:r>
              <a:rPr lang="ru-RU" sz="5400" dirty="0" smtClean="0">
                <a:solidFill>
                  <a:srgbClr val="FFFF00"/>
                </a:solidFill>
              </a:rPr>
              <a:t>Д</a:t>
            </a:r>
            <a:r>
              <a:rPr lang="ru-RU" sz="5400" dirty="0" smtClean="0">
                <a:solidFill>
                  <a:srgbClr val="009900"/>
                </a:solidFill>
              </a:rPr>
              <a:t>У</a:t>
            </a:r>
            <a:r>
              <a:rPr lang="ru-RU" sz="5400" dirty="0" smtClean="0">
                <a:solidFill>
                  <a:srgbClr val="00B0F0"/>
                </a:solidFill>
              </a:rPr>
              <a:t>Г</a:t>
            </a:r>
            <a:r>
              <a:rPr lang="ru-RU" sz="5400" dirty="0" smtClean="0">
                <a:solidFill>
                  <a:srgbClr val="0000FF"/>
                </a:solidFill>
              </a:rPr>
              <a:t>А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2357430"/>
            <a:ext cx="5643602" cy="4114800"/>
          </a:xfrm>
        </p:spPr>
        <p:txBody>
          <a:bodyPr/>
          <a:lstStyle/>
          <a:p>
            <a:pPr lvl="0" algn="ctr"/>
            <a:r>
              <a:rPr lang="ru-RU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Какой получится цвет, если смешать синий с желтым?</a:t>
            </a:r>
          </a:p>
          <a:p>
            <a:pPr lvl="0" algn="ctr"/>
            <a:r>
              <a:rPr lang="ru-RU" b="1" dirty="0" smtClean="0">
                <a:solidFill>
                  <a:srgbClr val="990099"/>
                </a:solidFill>
                <a:latin typeface="+mn-lt"/>
                <a:ea typeface="+mn-ea"/>
                <a:cs typeface="+mn-cs"/>
              </a:rPr>
              <a:t>Ветка в гроздья разодета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990099"/>
                </a:solidFill>
                <a:latin typeface="+mn-lt"/>
                <a:ea typeface="+mn-ea"/>
                <a:cs typeface="+mn-cs"/>
              </a:rPr>
              <a:t> Фиолетового цвета –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990099"/>
                </a:solidFill>
                <a:latin typeface="+mn-lt"/>
                <a:ea typeface="+mn-ea"/>
                <a:cs typeface="+mn-cs"/>
              </a:rPr>
              <a:t> Это в летний жаркий день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990099"/>
                </a:solidFill>
                <a:latin typeface="+mn-lt"/>
                <a:ea typeface="+mn-ea"/>
                <a:cs typeface="+mn-cs"/>
              </a:rPr>
              <a:t> Расцвела в саду</a:t>
            </a:r>
            <a:r>
              <a:rPr lang="ru-RU" b="1" dirty="0" smtClean="0">
                <a:solidFill>
                  <a:srgbClr val="990099"/>
                </a:solidFill>
              </a:rPr>
              <a:t>…</a:t>
            </a:r>
            <a:endParaRPr lang="ru-RU" b="1" dirty="0">
              <a:solidFill>
                <a:srgbClr val="990099"/>
              </a:solidFill>
            </a:endParaRPr>
          </a:p>
        </p:txBody>
      </p:sp>
      <p:pic>
        <p:nvPicPr>
          <p:cNvPr id="4" name="Рисунок 3" descr="47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714356"/>
            <a:ext cx="1778000" cy="1854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47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642918"/>
            <a:ext cx="1778000" cy="1854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1066800"/>
            <a:ext cx="3643338" cy="1143000"/>
          </a:xfrm>
        </p:spPr>
        <p:txBody>
          <a:bodyPr/>
          <a:lstStyle/>
          <a:p>
            <a:r>
              <a:rPr lang="ru-RU" sz="5400" dirty="0" smtClean="0">
                <a:solidFill>
                  <a:srgbClr val="FF0000"/>
                </a:solidFill>
              </a:rPr>
              <a:t>Р</a:t>
            </a:r>
            <a:r>
              <a:rPr lang="ru-RU" sz="5400" dirty="0" smtClean="0">
                <a:solidFill>
                  <a:srgbClr val="FF6600"/>
                </a:solidFill>
              </a:rPr>
              <a:t>А</a:t>
            </a:r>
            <a:r>
              <a:rPr lang="ru-RU" sz="5400" dirty="0" smtClean="0">
                <a:solidFill>
                  <a:srgbClr val="FFFF00"/>
                </a:solidFill>
              </a:rPr>
              <a:t>Д</a:t>
            </a:r>
            <a:r>
              <a:rPr lang="ru-RU" sz="5400" dirty="0" smtClean="0">
                <a:solidFill>
                  <a:srgbClr val="009900"/>
                </a:solidFill>
              </a:rPr>
              <a:t>У</a:t>
            </a:r>
            <a:r>
              <a:rPr lang="ru-RU" sz="5400" dirty="0" smtClean="0">
                <a:solidFill>
                  <a:srgbClr val="00B0F0"/>
                </a:solidFill>
              </a:rPr>
              <a:t>Г</a:t>
            </a:r>
            <a:r>
              <a:rPr lang="ru-RU" sz="5400" dirty="0" smtClean="0">
                <a:solidFill>
                  <a:srgbClr val="0000FF"/>
                </a:solidFill>
              </a:rPr>
              <a:t>А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2286000"/>
            <a:ext cx="5786478" cy="4114800"/>
          </a:xfrm>
          <a:ln>
            <a:prstDash val="sysDot"/>
          </a:ln>
        </p:spPr>
        <p:txBody>
          <a:bodyPr/>
          <a:lstStyle/>
          <a:p>
            <a:pPr lvl="0"/>
            <a:r>
              <a:rPr lang="ru-RU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Какой получится цвет, если смешать красный с желтым</a:t>
            </a:r>
            <a:r>
              <a:rPr lang="ru-RU" dirty="0" smtClean="0">
                <a:solidFill>
                  <a:srgbClr val="0000FF"/>
                </a:solidFill>
              </a:rPr>
              <a:t>?</a:t>
            </a:r>
            <a:endParaRPr lang="ru-RU" dirty="0" smtClean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  <a:p>
            <a:pPr lvl="0" algn="ctr"/>
            <a:r>
              <a:rPr lang="ru-RU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Вот шершавый стебелёк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В середине уголек,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Лепестки блестят как лак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Распустился…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images (2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571480"/>
            <a:ext cx="2390775" cy="19145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s (2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642918"/>
            <a:ext cx="2390775" cy="19145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0" y="1066800"/>
            <a:ext cx="4772044" cy="1143000"/>
          </a:xfrm>
        </p:spPr>
        <p:txBody>
          <a:bodyPr/>
          <a:lstStyle/>
          <a:p>
            <a:r>
              <a:rPr lang="ru-RU" sz="5400" dirty="0" smtClean="0">
                <a:solidFill>
                  <a:srgbClr val="FF0000"/>
                </a:solidFill>
              </a:rPr>
              <a:t>Р</a:t>
            </a:r>
            <a:r>
              <a:rPr lang="ru-RU" sz="5400" dirty="0" smtClean="0">
                <a:solidFill>
                  <a:srgbClr val="FF6600"/>
                </a:solidFill>
              </a:rPr>
              <a:t>А</a:t>
            </a:r>
            <a:r>
              <a:rPr lang="ru-RU" sz="5400" dirty="0" smtClean="0">
                <a:solidFill>
                  <a:srgbClr val="FFFF00"/>
                </a:solidFill>
              </a:rPr>
              <a:t>Д</a:t>
            </a:r>
            <a:r>
              <a:rPr lang="ru-RU" sz="5400" dirty="0" smtClean="0">
                <a:solidFill>
                  <a:srgbClr val="009900"/>
                </a:solidFill>
              </a:rPr>
              <a:t>У</a:t>
            </a:r>
            <a:r>
              <a:rPr lang="ru-RU" sz="5400" dirty="0" smtClean="0">
                <a:solidFill>
                  <a:srgbClr val="00B0F0"/>
                </a:solidFill>
              </a:rPr>
              <a:t>Г</a:t>
            </a:r>
            <a:r>
              <a:rPr lang="ru-RU" sz="5400" dirty="0" smtClean="0">
                <a:solidFill>
                  <a:srgbClr val="0000FF"/>
                </a:solidFill>
              </a:rPr>
              <a:t>А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2286000"/>
            <a:ext cx="5786478" cy="4114800"/>
          </a:xfrm>
        </p:spPr>
        <p:txBody>
          <a:bodyPr/>
          <a:lstStyle/>
          <a:p>
            <a:r>
              <a:rPr lang="ru-RU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Какой получится цвет, если смешать красный с синим</a:t>
            </a:r>
            <a:r>
              <a:rPr lang="ru-RU" dirty="0" smtClean="0">
                <a:solidFill>
                  <a:srgbClr val="0000FF"/>
                </a:solidFill>
              </a:rPr>
              <a:t>?</a:t>
            </a:r>
          </a:p>
          <a:p>
            <a:pPr lvl="0" algn="ctr"/>
            <a:r>
              <a:rPr lang="ru-RU" b="1" dirty="0" smtClean="0">
                <a:solidFill>
                  <a:srgbClr val="990099"/>
                </a:solidFill>
                <a:latin typeface="+mn-lt"/>
                <a:ea typeface="+mn-ea"/>
                <a:cs typeface="+mn-cs"/>
              </a:rPr>
              <a:t>Эй, звоночки, синий цвет!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990099"/>
                </a:solidFill>
                <a:latin typeface="+mn-lt"/>
                <a:ea typeface="+mn-ea"/>
                <a:cs typeface="+mn-cs"/>
              </a:rPr>
              <a:t> С языком, а звона нет… </a:t>
            </a:r>
            <a:endParaRPr lang="ru-RU" b="1" dirty="0">
              <a:solidFill>
                <a:srgbClr val="990099"/>
              </a:solidFill>
            </a:endParaRPr>
          </a:p>
        </p:txBody>
      </p:sp>
      <p:pic>
        <p:nvPicPr>
          <p:cNvPr id="7" name="Рисунок 6" descr="69614839_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4429132"/>
            <a:ext cx="1310754" cy="21307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2" y="357166"/>
            <a:ext cx="3571900" cy="928694"/>
          </a:xfrm>
        </p:spPr>
        <p:txBody>
          <a:bodyPr/>
          <a:lstStyle/>
          <a:p>
            <a:r>
              <a:rPr lang="ru-RU" sz="5400" dirty="0" smtClean="0">
                <a:solidFill>
                  <a:srgbClr val="FF0000"/>
                </a:solidFill>
              </a:rPr>
              <a:t>Р</a:t>
            </a:r>
            <a:r>
              <a:rPr lang="ru-RU" sz="5400" dirty="0" smtClean="0">
                <a:solidFill>
                  <a:srgbClr val="FF6600"/>
                </a:solidFill>
              </a:rPr>
              <a:t>А</a:t>
            </a:r>
            <a:r>
              <a:rPr lang="ru-RU" sz="5400" dirty="0" smtClean="0">
                <a:solidFill>
                  <a:srgbClr val="FFFF00"/>
                </a:solidFill>
              </a:rPr>
              <a:t>Д</a:t>
            </a:r>
            <a:r>
              <a:rPr lang="ru-RU" sz="5400" dirty="0" smtClean="0">
                <a:solidFill>
                  <a:srgbClr val="009900"/>
                </a:solidFill>
              </a:rPr>
              <a:t>У</a:t>
            </a:r>
            <a:r>
              <a:rPr lang="ru-RU" sz="5400" dirty="0" smtClean="0">
                <a:solidFill>
                  <a:srgbClr val="00B0F0"/>
                </a:solidFill>
              </a:rPr>
              <a:t>Г</a:t>
            </a:r>
            <a:r>
              <a:rPr lang="ru-RU" sz="5400" dirty="0" smtClean="0">
                <a:solidFill>
                  <a:srgbClr val="0000FF"/>
                </a:solidFill>
              </a:rPr>
              <a:t>А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2857496"/>
            <a:ext cx="6143668" cy="3543304"/>
          </a:xfrm>
        </p:spPr>
        <p:txBody>
          <a:bodyPr/>
          <a:lstStyle/>
          <a:p>
            <a:r>
              <a:rPr lang="ru-RU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Ребята, а вы знаете, что бывают цветные песни?.......</a:t>
            </a:r>
          </a:p>
          <a:p>
            <a:r>
              <a:rPr lang="ru-RU" sz="24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smtClean="0">
                <a:solidFill>
                  <a:srgbClr val="0000FF"/>
                </a:solidFill>
              </a:rPr>
              <a:t>Я</a:t>
            </a:r>
            <a:r>
              <a:rPr lang="ru-RU" sz="24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уверена, что вы знаете несколько цветных песен. Давайте  </a:t>
            </a:r>
            <a:r>
              <a:rPr lang="ru-RU" sz="2400" dirty="0" smtClean="0">
                <a:solidFill>
                  <a:srgbClr val="0000FF"/>
                </a:solidFill>
              </a:rPr>
              <a:t>вспомним </a:t>
            </a:r>
            <a:r>
              <a:rPr lang="ru-RU" sz="24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вместе </a:t>
            </a:r>
            <a:r>
              <a:rPr lang="ru-RU" sz="2400" dirty="0" smtClean="0">
                <a:solidFill>
                  <a:srgbClr val="0000FF"/>
                </a:solidFill>
              </a:rPr>
              <a:t>и споем </a:t>
            </a:r>
            <a:r>
              <a:rPr lang="ru-RU" sz="24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по 1 куплету…</a:t>
            </a:r>
          </a:p>
          <a:p>
            <a:r>
              <a:rPr lang="ru-RU" b="1" dirty="0" smtClean="0">
                <a:solidFill>
                  <a:srgbClr val="990099"/>
                </a:solidFill>
                <a:latin typeface="+mn-lt"/>
                <a:ea typeface="+mn-ea"/>
                <a:cs typeface="+mn-cs"/>
              </a:rPr>
              <a:t>Пример: </a:t>
            </a:r>
          </a:p>
          <a:p>
            <a:pPr>
              <a:buNone/>
            </a:pPr>
            <a:r>
              <a:rPr lang="ru-RU" b="1" dirty="0" smtClean="0">
                <a:solidFill>
                  <a:srgbClr val="990099"/>
                </a:solidFill>
                <a:latin typeface="+mn-lt"/>
                <a:ea typeface="+mn-ea"/>
                <a:cs typeface="+mn-cs"/>
              </a:rPr>
              <a:t>- “Жил, да был черный кот…”</a:t>
            </a:r>
            <a:endParaRPr lang="ru-RU" b="1" dirty="0">
              <a:solidFill>
                <a:srgbClr val="990099"/>
              </a:solidFill>
            </a:endParaRPr>
          </a:p>
        </p:txBody>
      </p:sp>
      <p:pic>
        <p:nvPicPr>
          <p:cNvPr id="4" name="Рисунок 3" descr="600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857232"/>
            <a:ext cx="1785950" cy="11951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s (2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214422"/>
            <a:ext cx="2928959" cy="15716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715008" y="1714488"/>
            <a:ext cx="207170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00FF"/>
                </a:solidFill>
              </a:rPr>
              <a:t>На пути облако “</a:t>
            </a:r>
            <a:r>
              <a:rPr lang="ru-RU" sz="1600" b="1" dirty="0" err="1">
                <a:solidFill>
                  <a:srgbClr val="0000FF"/>
                </a:solidFill>
              </a:rPr>
              <a:t>Запевайка</a:t>
            </a:r>
            <a:r>
              <a:rPr lang="ru-RU" sz="1400" b="1" dirty="0">
                <a:solidFill>
                  <a:srgbClr val="0000FF"/>
                </a:solidFill>
              </a:rPr>
              <a:t>” </a:t>
            </a:r>
            <a:endParaRPr lang="ru-RU" sz="1400" dirty="0">
              <a:solidFill>
                <a:srgbClr val="0000FF"/>
              </a:solidFill>
            </a:endParaRPr>
          </a:p>
          <a:p>
            <a:r>
              <a:rPr lang="ru-RU" sz="1400" dirty="0"/>
              <a:t> </a:t>
            </a:r>
          </a:p>
        </p:txBody>
      </p:sp>
      <p:pic>
        <p:nvPicPr>
          <p:cNvPr id="7" name="Рисунок 6" descr="images (2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1357298"/>
            <a:ext cx="2643205" cy="15716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koshki-chernogo-okras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5143512"/>
            <a:ext cx="1190620" cy="14763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pink_flower">
  <a:themeElements>
    <a:clrScheme name="pink_flower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nk_flow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_flow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_flow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_flow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_flow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_flow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_flow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292</TotalTime>
  <Words>370</Words>
  <Application>Microsoft Office PowerPoint</Application>
  <PresentationFormat>Экран (4:3)</PresentationFormat>
  <Paragraphs>76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pink_flower</vt:lpstr>
      <vt:lpstr>Путешествие по радуге</vt:lpstr>
      <vt:lpstr>РАДУГА</vt:lpstr>
      <vt:lpstr>РАДУГА</vt:lpstr>
      <vt:lpstr>РАДУГА</vt:lpstr>
      <vt:lpstr>РАДУГА</vt:lpstr>
      <vt:lpstr>РАДУГА</vt:lpstr>
      <vt:lpstr>РАДУГА</vt:lpstr>
      <vt:lpstr>РАДУГА</vt:lpstr>
      <vt:lpstr>РАДУГА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радуге</dc:title>
  <dc:creator>света</dc:creator>
  <cp:lastModifiedBy>света</cp:lastModifiedBy>
  <cp:revision>25</cp:revision>
  <dcterms:created xsi:type="dcterms:W3CDTF">2013-02-22T17:03:21Z</dcterms:created>
  <dcterms:modified xsi:type="dcterms:W3CDTF">2013-11-10T16:05:29Z</dcterms:modified>
</cp:coreProperties>
</file>