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>
                <a:latin typeface="+mj-lt"/>
              </a:defRPr>
            </a:lvl2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1%80%D0%B0%D0%B7%D0%B8%D0%BB%D0%B8%D1%8F" TargetMode="External"/><Relationship Id="rId13" Type="http://schemas.openxmlformats.org/officeDocument/2006/relationships/hyperlink" Target="http://ru.wikipedia.org/wiki/%D0%93%D1%80%D0%B5%D1%86%D0%B8%D1%8F" TargetMode="External"/><Relationship Id="rId18" Type="http://schemas.openxmlformats.org/officeDocument/2006/relationships/hyperlink" Target="http://ru.wikipedia.org/wiki/%D0%A8%D0%B2%D0%B5%D0%B4%D1%81%D0%BA%D0%B8%D0%B9_%D1%8F%D0%B7%D1%8B%D0%BA" TargetMode="External"/><Relationship Id="rId3" Type="http://schemas.openxmlformats.org/officeDocument/2006/relationships/hyperlink" Target="http://ru.wikipedia.org/w/index.php?title=Kaghand_papi&amp;action=edit&amp;redlink=1" TargetMode="External"/><Relationship Id="rId21" Type="http://schemas.openxmlformats.org/officeDocument/2006/relationships/hyperlink" Target="http://ru.wikipedia.org/wiki/%D0%98%D0%BD%D0%B4%D0%B8%D1%8F" TargetMode="External"/><Relationship Id="rId7" Type="http://schemas.openxmlformats.org/officeDocument/2006/relationships/hyperlink" Target="http://ru.wikipedia.org/wiki/%D0%91%D0%BE%D0%BB%D0%B3%D0%B0%D1%80%D0%B8%D1%8F" TargetMode="External"/><Relationship Id="rId12" Type="http://schemas.openxmlformats.org/officeDocument/2006/relationships/hyperlink" Target="http://ru.wikipedia.org/wiki/%D0%93%D0%B5%D1%80%D0%BC%D0%B0%D0%BD%D0%B8%D1%8F" TargetMode="External"/><Relationship Id="rId17" Type="http://schemas.openxmlformats.org/officeDocument/2006/relationships/hyperlink" Target="http://ru.wikipedia.org/wiki/%D0%AE%D0%BB%D0%B5%D0%BD%D0%B8%D1%81%D1%81%D0%B5" TargetMode="External"/><Relationship Id="rId25" Type="http://schemas.openxmlformats.org/officeDocument/2006/relationships/hyperlink" Target="http://ru.wikipedia.org/wiki/%D0%AE%D0%90%D0%A0" TargetMode="External"/><Relationship Id="rId2" Type="http://schemas.openxmlformats.org/officeDocument/2006/relationships/hyperlink" Target="http://ru.wikipedia.org/wiki/%D0%90%D1%80%D0%BC%D0%B5%D0%BD%D0%B8%D1%8F" TargetMode="External"/><Relationship Id="rId16" Type="http://schemas.openxmlformats.org/officeDocument/2006/relationships/hyperlink" Target="http://ru.wikipedia.org/wiki/%D0%94%D0%B0%D0%BD%D0%B8%D1%8F" TargetMode="External"/><Relationship Id="rId20" Type="http://schemas.openxmlformats.org/officeDocument/2006/relationships/hyperlink" Target="http://ru.wikipedia.org/wiki/%D0%98%D0%B7%D1%80%D0%B0%D0%B8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1%84%D0%B3%D0%B0%D0%BD%D0%B8%D1%81%D1%82%D0%B0%D0%BD" TargetMode="External"/><Relationship Id="rId11" Type="http://schemas.openxmlformats.org/officeDocument/2006/relationships/hyperlink" Target="http://ru.wikipedia.org/wiki/%D0%92%D1%8C%D0%B5%D1%82%D0%BD%D0%B0%D0%BC" TargetMode="External"/><Relationship Id="rId24" Type="http://schemas.openxmlformats.org/officeDocument/2006/relationships/hyperlink" Target="http://ru.wikipedia.org/wiki/%D0%98%D1%80%D0%B0%D0%BA" TargetMode="External"/><Relationship Id="rId5" Type="http://schemas.openxmlformats.org/officeDocument/2006/relationships/hyperlink" Target="http://ru.wikipedia.org/w/index.php?title=Dzyunanushik&amp;action=edit&amp;redlink=1" TargetMode="External"/><Relationship Id="rId15" Type="http://schemas.openxmlformats.org/officeDocument/2006/relationships/hyperlink" Target="http://ru.wikipedia.org/wiki/%D0%93%D1%80%D1%83%D0%B7%D0%B8%D1%8F" TargetMode="External"/><Relationship Id="rId23" Type="http://schemas.openxmlformats.org/officeDocument/2006/relationships/hyperlink" Target="http://ru.wikipedia.org/wiki/%D0%98%D0%BD%D0%B4%D0%BE%D0%BD%D0%B5%D0%B7%D0%B8%D1%8F" TargetMode="External"/><Relationship Id="rId10" Type="http://schemas.openxmlformats.org/officeDocument/2006/relationships/hyperlink" Target="http://ru.wikipedia.org/wiki/%D0%92%D0%B5%D0%BD%D0%B3%D1%80%D0%B8%D1%8F" TargetMode="External"/><Relationship Id="rId19" Type="http://schemas.openxmlformats.org/officeDocument/2006/relationships/hyperlink" Target="http://ru.wikipedia.org/wiki/%D0%95%D0%B3%D0%B8%D0%BF%D0%B5%D1%82" TargetMode="External"/><Relationship Id="rId4" Type="http://schemas.openxmlformats.org/officeDocument/2006/relationships/hyperlink" Target="http://ru.wikipedia.org/w/index.php?title=Dzmer_Papi&amp;action=edit&amp;redlink=1" TargetMode="External"/><Relationship Id="rId9" Type="http://schemas.openxmlformats.org/officeDocument/2006/relationships/hyperlink" Target="http://ru.wikipedia.org/wiki/%D0%92%D0%B5%D0%BB%D0%B8%D0%BA%D0%BE%D0%B1%D1%80%D0%B8%D1%82%D0%B0%D0%BD%D0%B8%D1%8F" TargetMode="External"/><Relationship Id="rId14" Type="http://schemas.openxmlformats.org/officeDocument/2006/relationships/hyperlink" Target="http://ru.wikipedia.org/wiki/%D0%92%D0%B0%D1%81%D0%B8%D0%BB%D0%B8%D0%B9_%D0%92%D0%B5%D0%BB%D0%B8%D0%BA%D0%B8%D0%B9" TargetMode="External"/><Relationship Id="rId22" Type="http://schemas.openxmlformats.org/officeDocument/2006/relationships/hyperlink" Target="http://ru.wikipedia.org/wiki/%D0%9B%D0%B0%D0%BA%D1%88%D0%BC%D0%B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66800" y="2209800"/>
            <a:ext cx="7772400" cy="1143000"/>
          </a:xfrm>
        </p:spPr>
        <p:txBody>
          <a:bodyPr/>
          <a:lstStyle/>
          <a:p>
            <a:r>
              <a:rPr lang="ru-RU" sz="4800" dirty="0" smtClean="0"/>
              <a:t>Веселый Дед Мороз.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286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352800"/>
            <a:ext cx="29718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декабре, в декабре,</a:t>
            </a:r>
          </a:p>
          <a:p>
            <a:pPr>
              <a:buNone/>
            </a:pPr>
            <a:r>
              <a:rPr lang="ru-RU" dirty="0" smtClean="0"/>
              <a:t>Все деревья в серебре!</a:t>
            </a:r>
          </a:p>
          <a:p>
            <a:pPr>
              <a:buNone/>
            </a:pPr>
            <a:r>
              <a:rPr lang="ru-RU" dirty="0" smtClean="0"/>
              <a:t>Нашу речку, словно в сказке,</a:t>
            </a:r>
          </a:p>
          <a:p>
            <a:pPr>
              <a:buNone/>
            </a:pPr>
            <a:r>
              <a:rPr lang="ru-RU" dirty="0" smtClean="0"/>
              <a:t>За ночь вымостил мороз,</a:t>
            </a:r>
          </a:p>
          <a:p>
            <a:pPr>
              <a:buNone/>
            </a:pPr>
            <a:r>
              <a:rPr lang="ru-RU" dirty="0" smtClean="0"/>
              <a:t>Обновил коньки, салазки, </a:t>
            </a:r>
          </a:p>
          <a:p>
            <a:pPr>
              <a:buNone/>
            </a:pPr>
            <a:r>
              <a:rPr lang="ru-RU" dirty="0"/>
              <a:t>Е</a:t>
            </a:r>
            <a:r>
              <a:rPr lang="ru-RU" dirty="0" smtClean="0"/>
              <a:t>лку из лесу принес.</a:t>
            </a:r>
          </a:p>
          <a:p>
            <a:pPr>
              <a:buNone/>
            </a:pPr>
            <a:r>
              <a:rPr lang="ru-RU" dirty="0" smtClean="0"/>
              <a:t>Елка плакала сначала</a:t>
            </a:r>
          </a:p>
          <a:p>
            <a:pPr>
              <a:buNone/>
            </a:pPr>
            <a:r>
              <a:rPr lang="ru-RU" dirty="0" smtClean="0"/>
              <a:t>От домашнего тепла, </a:t>
            </a:r>
          </a:p>
          <a:p>
            <a:pPr>
              <a:buNone/>
            </a:pPr>
            <a:r>
              <a:rPr lang="ru-RU" dirty="0"/>
              <a:t>У</a:t>
            </a:r>
            <a:r>
              <a:rPr lang="ru-RU" dirty="0" smtClean="0"/>
              <a:t>тром плакать перестала, </a:t>
            </a:r>
          </a:p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адышала ожила…               </a:t>
            </a:r>
            <a:r>
              <a:rPr lang="ru-RU" dirty="0" err="1" smtClean="0"/>
              <a:t>А.Барто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1" y="4800600"/>
            <a:ext cx="5105400" cy="1143000"/>
          </a:xfrm>
        </p:spPr>
        <p:txBody>
          <a:bodyPr/>
          <a:lstStyle/>
          <a:p>
            <a:pPr algn="ctr"/>
            <a:r>
              <a:rPr lang="ru-RU" dirty="0" smtClean="0"/>
              <a:t>Мороз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81000"/>
            <a:ext cx="7772400" cy="4114800"/>
          </a:xfrm>
        </p:spPr>
        <p:txBody>
          <a:bodyPr/>
          <a:lstStyle/>
          <a:p>
            <a:r>
              <a:rPr lang="ru-RU" dirty="0" smtClean="0"/>
              <a:t>Гостил гость, мостил мост,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Без топора и без кола.</a:t>
            </a:r>
          </a:p>
          <a:p>
            <a:r>
              <a:rPr lang="ru-RU" dirty="0" smtClean="0"/>
              <a:t>Я потрещу, а ты бей в ладоши да пляши.</a:t>
            </a:r>
          </a:p>
          <a:p>
            <a:r>
              <a:rPr lang="ru-RU" dirty="0" smtClean="0"/>
              <a:t>Старик – шутник,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На улице стоять не велит.</a:t>
            </a:r>
          </a:p>
          <a:p>
            <a:r>
              <a:rPr lang="ru-RU" dirty="0" smtClean="0"/>
              <a:t>За нос домой тянет.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они?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4978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Белорусский Дед Мороз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Украинский Дед Мороз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Санта -  </a:t>
            </a:r>
            <a:r>
              <a:rPr lang="ru-RU" dirty="0"/>
              <a:t>К</a:t>
            </a:r>
            <a:r>
              <a:rPr lang="ru-RU" dirty="0" smtClean="0"/>
              <a:t>лаус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685800"/>
            <a:ext cx="16192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819400"/>
            <a:ext cx="16192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191000"/>
            <a:ext cx="1600200" cy="224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4114800"/>
          </a:xfrm>
        </p:spPr>
        <p:txBody>
          <a:bodyPr/>
          <a:lstStyle/>
          <a:p>
            <a:r>
              <a:rPr lang="vi-VN" sz="2000" dirty="0" smtClean="0"/>
              <a:t>в </a:t>
            </a:r>
            <a:r>
              <a:rPr lang="vi-VN" sz="2000" dirty="0" smtClean="0">
                <a:hlinkClick r:id="rId2" tooltip="Армения"/>
              </a:rPr>
              <a:t>Армении</a:t>
            </a:r>
            <a:r>
              <a:rPr lang="vi-VN" sz="2000" dirty="0" smtClean="0"/>
              <a:t> — «</a:t>
            </a:r>
            <a:r>
              <a:rPr lang="vi-VN" sz="2000" dirty="0" smtClean="0">
                <a:hlinkClick r:id="rId3" tooltip="Kaghand papi (страница отсутствует)"/>
              </a:rPr>
              <a:t>Kaghand papi</a:t>
            </a:r>
            <a:r>
              <a:rPr lang="vi-VN" sz="2000" dirty="0" smtClean="0"/>
              <a:t>», «</a:t>
            </a:r>
            <a:r>
              <a:rPr lang="vi-VN" sz="2000" dirty="0" smtClean="0">
                <a:hlinkClick r:id="rId4" tooltip="Dzmer Papi (страница отсутствует)"/>
              </a:rPr>
              <a:t>Dzmer Papi</a:t>
            </a:r>
            <a:r>
              <a:rPr lang="vi-VN" sz="2000" dirty="0" smtClean="0"/>
              <a:t>» (Дзмер папи, дословно — «Зима дед») и «</a:t>
            </a:r>
            <a:r>
              <a:rPr lang="vi-VN" sz="2000" dirty="0" smtClean="0">
                <a:hlinkClick r:id="rId5" tooltip="Dzyunanushik (страница отсутствует)"/>
              </a:rPr>
              <a:t>Dzyunanushik</a:t>
            </a:r>
            <a:r>
              <a:rPr lang="vi-VN" sz="2000" dirty="0" smtClean="0"/>
              <a:t>» (Дзюнанушик, дословно — «Снежная Ануш» (Ануш-сладостная, а также женское имя))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6" tooltip="Афганистан"/>
              </a:rPr>
              <a:t>Афганистане</a:t>
            </a:r>
            <a:r>
              <a:rPr lang="vi-VN" sz="2000" dirty="0" smtClean="0"/>
              <a:t> — «Baba Chaghaloo»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7" tooltip="Болгария"/>
              </a:rPr>
              <a:t>Болгарии</a:t>
            </a:r>
            <a:r>
              <a:rPr lang="vi-VN" sz="2000" dirty="0" smtClean="0"/>
              <a:t> — «Дядо Коледа» или «Дядо Мраз»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8" tooltip="Бразилия"/>
              </a:rPr>
              <a:t>Бразилии</a:t>
            </a:r>
            <a:r>
              <a:rPr lang="vi-VN" sz="2000" dirty="0" smtClean="0"/>
              <a:t> — «Papai Noel»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9" tooltip="Великобритания"/>
              </a:rPr>
              <a:t>Великобритании</a:t>
            </a:r>
            <a:r>
              <a:rPr lang="vi-VN" sz="2000" dirty="0" smtClean="0"/>
              <a:t> — «Father Christmas»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10" tooltip="Венгрия"/>
              </a:rPr>
              <a:t>Венгрии</a:t>
            </a:r>
            <a:r>
              <a:rPr lang="vi-VN" sz="2000" dirty="0" smtClean="0"/>
              <a:t> — «Mikulás» или «Télapó»</a:t>
            </a:r>
          </a:p>
          <a:p>
            <a:r>
              <a:rPr lang="vi-VN" sz="2000" dirty="0" smtClean="0"/>
              <a:t>во </a:t>
            </a:r>
            <a:r>
              <a:rPr lang="vi-VN" sz="2000" dirty="0" smtClean="0">
                <a:hlinkClick r:id="rId11" tooltip="Вьетнам"/>
              </a:rPr>
              <a:t>Вьетнаме</a:t>
            </a:r>
            <a:r>
              <a:rPr lang="vi-VN" sz="2000" dirty="0" smtClean="0"/>
              <a:t> — «Ông già Nô-en»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12" tooltip="Германия"/>
              </a:rPr>
              <a:t>Германии</a:t>
            </a:r>
            <a:r>
              <a:rPr lang="vi-VN" sz="2000" dirty="0" smtClean="0"/>
              <a:t> — «Weihnachtsmann» или «Nikolaus»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13" tooltip="Греция"/>
              </a:rPr>
              <a:t>Греции</a:t>
            </a:r>
            <a:r>
              <a:rPr lang="vi-VN" sz="2000" dirty="0" smtClean="0"/>
              <a:t> — «Агиос Василис», (</a:t>
            </a:r>
            <a:r>
              <a:rPr lang="vi-VN" sz="2000" dirty="0" smtClean="0">
                <a:hlinkClick r:id="rId14" tooltip="Василий Великий"/>
              </a:rPr>
              <a:t>Святитель Василий</a:t>
            </a:r>
            <a:r>
              <a:rPr lang="vi-VN" sz="2000" dirty="0" smtClean="0"/>
              <a:t>)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15" tooltip="Грузия"/>
              </a:rPr>
              <a:t>Грузии</a:t>
            </a:r>
            <a:r>
              <a:rPr lang="vi-VN" sz="2000" dirty="0" smtClean="0"/>
              <a:t> — «Tovlis papa», «Tovlis babua»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16" tooltip="Дания"/>
              </a:rPr>
              <a:t>Дании</a:t>
            </a:r>
            <a:r>
              <a:rPr lang="vi-VN" sz="2000" dirty="0" smtClean="0"/>
              <a:t> — «Julemanden» или </a:t>
            </a:r>
            <a:r>
              <a:rPr lang="vi-VN" sz="2000" dirty="0" smtClean="0">
                <a:hlinkClick r:id="rId17" tooltip="Юлениссе"/>
              </a:rPr>
              <a:t>Юлениссе</a:t>
            </a:r>
            <a:r>
              <a:rPr lang="vi-VN" sz="2000" dirty="0" smtClean="0"/>
              <a:t> (</a:t>
            </a:r>
            <a:r>
              <a:rPr lang="vi-VN" sz="2000" dirty="0" smtClean="0">
                <a:hlinkClick r:id="rId18" tooltip="Шведский язык"/>
              </a:rPr>
              <a:t>швед.</a:t>
            </a:r>
            <a:r>
              <a:rPr lang="vi-VN" sz="2000" dirty="0" smtClean="0"/>
              <a:t> </a:t>
            </a:r>
            <a:r>
              <a:rPr lang="vi-VN" sz="2000" i="1" dirty="0" smtClean="0"/>
              <a:t>Julenissen</a:t>
            </a:r>
            <a:r>
              <a:rPr lang="vi-VN" sz="2000" dirty="0" smtClean="0"/>
              <a:t>)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19" tooltip="Египет"/>
              </a:rPr>
              <a:t>Египте</a:t>
            </a:r>
            <a:r>
              <a:rPr lang="vi-VN" sz="2000" dirty="0" smtClean="0"/>
              <a:t> — «Papa Noël»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20" tooltip="Израиль"/>
              </a:rPr>
              <a:t>Израиле</a:t>
            </a:r>
            <a:r>
              <a:rPr lang="vi-VN" sz="2000" dirty="0" smtClean="0"/>
              <a:t> — «Баба Ноэль» (у арабов-христиан), «Дед Мороз» (у выходцев из стран СНГ)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21" tooltip="Индия"/>
              </a:rPr>
              <a:t>Индии</a:t>
            </a:r>
            <a:r>
              <a:rPr lang="vi-VN" sz="2000" dirty="0" smtClean="0"/>
              <a:t> функции Деда Мороза выполняет богиня </a:t>
            </a:r>
            <a:r>
              <a:rPr lang="vi-VN" sz="2000" dirty="0" smtClean="0">
                <a:hlinkClick r:id="rId22" tooltip="Лакшми"/>
              </a:rPr>
              <a:t>Лакшми</a:t>
            </a:r>
            <a:endParaRPr lang="vi-VN" sz="2000" dirty="0" smtClean="0"/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23" tooltip="Индонезия"/>
              </a:rPr>
              <a:t>Индонезии</a:t>
            </a:r>
            <a:r>
              <a:rPr lang="vi-VN" sz="2000" dirty="0" smtClean="0"/>
              <a:t> — «Sinterklas»</a:t>
            </a:r>
          </a:p>
          <a:p>
            <a:r>
              <a:rPr lang="vi-VN" sz="2000" dirty="0" smtClean="0"/>
              <a:t>в </a:t>
            </a:r>
            <a:r>
              <a:rPr lang="vi-VN" sz="2000" dirty="0" smtClean="0">
                <a:hlinkClick r:id="rId24" tooltip="Ирак"/>
              </a:rPr>
              <a:t>Ираке</a:t>
            </a:r>
            <a:r>
              <a:rPr lang="vi-VN" sz="2000" dirty="0" smtClean="0"/>
              <a:t> и </a:t>
            </a:r>
            <a:r>
              <a:rPr lang="vi-VN" sz="2000" dirty="0" smtClean="0">
                <a:hlinkClick r:id="rId25" tooltip="ЮАР"/>
              </a:rPr>
              <a:t>Южной Африке</a:t>
            </a:r>
            <a:r>
              <a:rPr lang="vi-VN" sz="2000" dirty="0" smtClean="0"/>
              <a:t> — «Goosaleh»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работа: изобразить Деда Мороза.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505200"/>
            <a:ext cx="2070100" cy="27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828800"/>
            <a:ext cx="29805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352800"/>
            <a:ext cx="2057400" cy="275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336073"/>
            <a:ext cx="1524000" cy="21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324225"/>
            <a:ext cx="2663825" cy="277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coverd_ppt_file(79)">
  <a:themeElements>
    <a:clrScheme name="Тема Offic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Тема Offic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Recoverd_ppt_file(79)</Template>
  <TotalTime>39</TotalTime>
  <Words>119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Recoverd_ppt_file(79)</vt:lpstr>
      <vt:lpstr>Веселый Дед Мороз.</vt:lpstr>
      <vt:lpstr>Слайд 2</vt:lpstr>
      <vt:lpstr>Мороз</vt:lpstr>
      <vt:lpstr>Кто они?</vt:lpstr>
      <vt:lpstr>Слайд 5</vt:lpstr>
      <vt:lpstr>Слайд 6</vt:lpstr>
      <vt:lpstr>Практическая работа: изобразить Деда Мороза.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Веселый Дед Мороз.</dc:title>
  <cp:lastModifiedBy>User</cp:lastModifiedBy>
  <cp:revision>6</cp:revision>
  <dcterms:modified xsi:type="dcterms:W3CDTF">2012-12-20T04:46:25Z</dcterms:modified>
</cp:coreProperties>
</file>