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8%D1%82%D0%B8%D0%BD" TargetMode="External"/><Relationship Id="rId3" Type="http://schemas.openxmlformats.org/officeDocument/2006/relationships/hyperlink" Target="http://ru.wikipedia.org/wiki/1758" TargetMode="External"/><Relationship Id="rId7" Type="http://schemas.openxmlformats.org/officeDocument/2006/relationships/hyperlink" Target="http://ru.wikipedia.org/wiki/%D0%9D%D0%B0%D1%81%D0%B5%D0%BA%D0%BE%D0%BC%D1%8B%D0%B5_%D1%81_%D0%BF%D0%BE%D0%BB%D0%BD%D1%8B%D0%BC_%D0%BF%D1%80%D0%B5%D0%B2%D1%80%D0%B0%D1%89%D0%B5%D0%BD%D0%B8%D0%B5%D0%BC" TargetMode="External"/><Relationship Id="rId2" Type="http://schemas.openxmlformats.org/officeDocument/2006/relationships/hyperlink" Target="http://ru.wikipedia.org/wiki/Linnaeu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D%D0%B0%D1%81%D0%B5%D0%BA%D0%BE%D0%BC%D1%8B%D0%B5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ru.wikipedia.org/wiki/%D0%9E%D1%82%D1%80%D1%8F%D0%B4" TargetMode="External"/><Relationship Id="rId10" Type="http://schemas.openxmlformats.org/officeDocument/2006/relationships/hyperlink" Target="http://ru.wikipedia.org/wiki/%D0%9C%D0%B0%D0%BA%D1%81%D0%B8%D0%BB%D0%BB%D1%8B" TargetMode="External"/><Relationship Id="rId4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9" Type="http://schemas.openxmlformats.org/officeDocument/2006/relationships/hyperlink" Target="http://ru.wikipedia.org/wiki/%D0%9A%D1%80%D1%8B%D0%BB%D0%BE_%D0%BD%D0%B0%D1%81%D0%B5%D0%BA%D0%BE%D0%BC%D1%8B%D1%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17526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Чешуекры́лые</a:t>
            </a:r>
            <a:r>
              <a:rPr lang="ru-RU" sz="2000" dirty="0" smtClean="0">
                <a:solidFill>
                  <a:schemeClr val="tx1"/>
                </a:solidFill>
              </a:rPr>
              <a:t>, или </a:t>
            </a:r>
            <a:r>
              <a:rPr lang="ru-RU" sz="2000" b="1" dirty="0" err="1" smtClean="0">
                <a:solidFill>
                  <a:schemeClr val="tx1"/>
                </a:solidFill>
              </a:rPr>
              <a:t>ба́бочки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</a:rPr>
              <a:t>мотыльки́, </a:t>
            </a:r>
            <a:r>
              <a:rPr lang="ru-RU" sz="2000" i="1" dirty="0" err="1" smtClean="0">
                <a:solidFill>
                  <a:schemeClr val="tx1"/>
                </a:solidFill>
              </a:rPr>
              <a:t>мо́ли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ru-RU" sz="2000" i="1" dirty="0" err="1" smtClean="0">
                <a:solidFill>
                  <a:schemeClr val="tx1"/>
                </a:solidFill>
              </a:rPr>
              <a:t>Lepidóptera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cap="small" dirty="0" err="1" smtClean="0">
                <a:solidFill>
                  <a:schemeClr val="tx1"/>
                </a:solidFill>
                <a:hlinkClick r:id="rId2" tooltip="Linnaeus"/>
              </a:rPr>
              <a:t>Linnaeus</a:t>
            </a:r>
            <a:r>
              <a:rPr lang="ru-RU" sz="2000" cap="small" dirty="0" smtClean="0">
                <a:solidFill>
                  <a:schemeClr val="tx1"/>
                </a:solidFill>
              </a:rPr>
              <a:t>, </a:t>
            </a:r>
            <a:r>
              <a:rPr lang="ru-RU" sz="2000" cap="small" dirty="0" smtClean="0">
                <a:solidFill>
                  <a:schemeClr val="tx1"/>
                </a:solidFill>
                <a:hlinkClick r:id="rId3" tooltip="1758"/>
              </a:rPr>
              <a:t>1758</a:t>
            </a:r>
            <a:r>
              <a:rPr lang="ru-RU" sz="2000" dirty="0" smtClean="0">
                <a:solidFill>
                  <a:schemeClr val="tx1"/>
                </a:solidFill>
              </a:rPr>
              <a:t> от </a:t>
            </a:r>
            <a:r>
              <a:rPr lang="ru-RU" sz="2000" dirty="0" err="1" smtClean="0">
                <a:solidFill>
                  <a:schemeClr val="tx1"/>
                </a:solidFill>
                <a:hlinkClick r:id="rId4" tooltip="Древнегреческий язык"/>
              </a:rPr>
              <a:t>др.-греч</a:t>
            </a:r>
            <a:r>
              <a:rPr lang="ru-RU" sz="2000" dirty="0" smtClean="0">
                <a:solidFill>
                  <a:schemeClr val="tx1"/>
                </a:solidFill>
                <a:hlinkClick r:id="rId4" tooltip="Древнегреческий язык"/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) — </a:t>
            </a:r>
            <a:r>
              <a:rPr lang="ru-RU" sz="2000" dirty="0" smtClean="0">
                <a:solidFill>
                  <a:schemeClr val="tx1"/>
                </a:solidFill>
                <a:hlinkClick r:id="rId5" tooltip="Отряд"/>
              </a:rPr>
              <a:t>отряд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hlinkClick r:id="rId6" tooltip="Насекомые"/>
              </a:rPr>
              <a:t>насекомых</a:t>
            </a:r>
            <a:r>
              <a:rPr lang="ru-RU" sz="2000" dirty="0" smtClean="0">
                <a:solidFill>
                  <a:schemeClr val="tx1"/>
                </a:solidFill>
              </a:rPr>
              <a:t> с </a:t>
            </a:r>
            <a:r>
              <a:rPr lang="ru-RU" sz="2000" dirty="0" smtClean="0">
                <a:solidFill>
                  <a:schemeClr val="tx1"/>
                </a:solidFill>
                <a:hlinkClick r:id="rId7" tooltip="Насекомые с полным превращением"/>
              </a:rPr>
              <a:t>полным превращением</a:t>
            </a:r>
            <a:r>
              <a:rPr lang="ru-RU" sz="2000" dirty="0" smtClean="0">
                <a:solidFill>
                  <a:schemeClr val="tx1"/>
                </a:solidFill>
              </a:rPr>
              <a:t>, наиболее характерная особенность представителей которого — наличие густого покрова </a:t>
            </a:r>
            <a:r>
              <a:rPr lang="ru-RU" sz="2000" dirty="0" smtClean="0">
                <a:solidFill>
                  <a:schemeClr val="tx1"/>
                </a:solidFill>
                <a:hlinkClick r:id="rId8" tooltip="Хитин"/>
              </a:rPr>
              <a:t>хитиновых</a:t>
            </a:r>
            <a:r>
              <a:rPr lang="ru-RU" sz="2000" dirty="0" smtClean="0">
                <a:solidFill>
                  <a:schemeClr val="tx1"/>
                </a:solidFill>
              </a:rPr>
              <a:t> чешуек (уплощённых волосков) на передних и задних </a:t>
            </a:r>
            <a:r>
              <a:rPr lang="ru-RU" sz="2000" dirty="0" smtClean="0">
                <a:solidFill>
                  <a:schemeClr val="tx1"/>
                </a:solidFill>
                <a:hlinkClick r:id="rId9" tooltip="Крыло насекомых"/>
              </a:rPr>
              <a:t>крыльях</a:t>
            </a:r>
            <a:r>
              <a:rPr lang="ru-RU" sz="2000" dirty="0" smtClean="0">
                <a:solidFill>
                  <a:schemeClr val="tx1"/>
                </a:solidFill>
              </a:rPr>
              <a:t> (при этом чешуйки расположены как на жилках, так и на </a:t>
            </a:r>
            <a:r>
              <a:rPr lang="ru-RU" sz="2000" dirty="0" err="1" smtClean="0">
                <a:solidFill>
                  <a:schemeClr val="tx1"/>
                </a:solidFill>
              </a:rPr>
              <a:t>крыловой</a:t>
            </a:r>
            <a:r>
              <a:rPr lang="ru-RU" sz="2000" dirty="0" smtClean="0">
                <a:solidFill>
                  <a:schemeClr val="tx1"/>
                </a:solidFill>
              </a:rPr>
              <a:t> пластинке между ними). Для большинства видов характерен специализированный сосущий ротовой аппарат с хоботком, образованным удлинёнными лопастями </a:t>
            </a:r>
            <a:r>
              <a:rPr lang="ru-RU" sz="2000" dirty="0" smtClean="0">
                <a:solidFill>
                  <a:schemeClr val="tx1"/>
                </a:solidFill>
                <a:hlinkClick r:id="rId10" tooltip="Максиллы"/>
              </a:rPr>
              <a:t>нижней челюсти</a:t>
            </a:r>
            <a:r>
              <a:rPr lang="ru-RU" sz="2000" dirty="0" smtClean="0">
                <a:solidFill>
                  <a:schemeClr val="tx1"/>
                </a:solidFill>
              </a:rPr>
              <a:t>. Форма и размах крыльев весьма разнообразны: от 2 </a:t>
            </a:r>
            <a:r>
              <a:rPr lang="ru-RU" sz="2000" dirty="0" smtClean="0">
                <a:solidFill>
                  <a:schemeClr val="tx1"/>
                </a:solidFill>
              </a:rPr>
              <a:t>мм </a:t>
            </a:r>
            <a:r>
              <a:rPr lang="ru-RU" sz="2000" dirty="0" smtClean="0">
                <a:solidFill>
                  <a:schemeClr val="tx1"/>
                </a:solidFill>
              </a:rPr>
              <a:t>до 30,8 </a:t>
            </a:r>
            <a:r>
              <a:rPr lang="ru-RU" sz="2000" dirty="0" smtClean="0">
                <a:solidFill>
                  <a:schemeClr val="tx1"/>
                </a:solidFill>
              </a:rPr>
              <a:t>см.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1219200"/>
            <a:ext cx="1828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982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бб_files\450px-Butterfly_wing_terms-2009-15-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486400" cy="48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бб_files\300px-Butterflies_lifecirc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257562" cy="436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019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4800"/>
            <a:ext cx="2095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User\Рабочий стол\бб_files\220px-Papilio_laglaizei_m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1117600" cy="822325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бб_files\220px-Automeris_io_10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953000"/>
            <a:ext cx="1935163" cy="1366537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бб_files\190px-Ornithoptera_croesus_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33400"/>
            <a:ext cx="2303682" cy="13716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9530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09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6480" y="4267200"/>
            <a:ext cx="301752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1" y="2209800"/>
            <a:ext cx="2209800" cy="22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411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429000"/>
            <a:ext cx="41576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62400"/>
            <a:ext cx="27432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762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876" y="990600"/>
            <a:ext cx="296062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299059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2400"/>
            <a:ext cx="3581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БАБОЧКИ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</dc:title>
  <cp:lastModifiedBy>User</cp:lastModifiedBy>
  <cp:revision>5</cp:revision>
  <dcterms:modified xsi:type="dcterms:W3CDTF">2012-09-20T05:35:00Z</dcterms:modified>
</cp:coreProperties>
</file>