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70" r:id="rId8"/>
    <p:sldId id="295" r:id="rId9"/>
    <p:sldId id="265" r:id="rId10"/>
    <p:sldId id="283" r:id="rId11"/>
    <p:sldId id="280" r:id="rId12"/>
    <p:sldId id="278" r:id="rId13"/>
    <p:sldId id="279" r:id="rId14"/>
    <p:sldId id="281" r:id="rId15"/>
    <p:sldId id="282" r:id="rId16"/>
    <p:sldId id="266" r:id="rId17"/>
    <p:sldId id="267" r:id="rId18"/>
    <p:sldId id="293" r:id="rId19"/>
    <p:sldId id="288" r:id="rId20"/>
    <p:sldId id="287" r:id="rId21"/>
    <p:sldId id="285" r:id="rId22"/>
    <p:sldId id="286" r:id="rId23"/>
    <p:sldId id="284" r:id="rId24"/>
    <p:sldId id="296" r:id="rId25"/>
    <p:sldId id="268" r:id="rId26"/>
    <p:sldId id="269" r:id="rId27"/>
    <p:sldId id="272" r:id="rId28"/>
    <p:sldId id="276" r:id="rId29"/>
    <p:sldId id="277" r:id="rId30"/>
    <p:sldId id="291" r:id="rId31"/>
    <p:sldId id="294" r:id="rId32"/>
    <p:sldId id="271" r:id="rId33"/>
    <p:sldId id="27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93D1-306D-4822-A80C-E7A84DC4EA22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1CB1-CC02-4757-9716-0938BC2BC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93074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93D1-306D-4822-A80C-E7A84DC4EA22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1CB1-CC02-4757-9716-0938BC2BC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93D1-306D-4822-A80C-E7A84DC4EA22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1CB1-CC02-4757-9716-0938BC2BC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93D1-306D-4822-A80C-E7A84DC4EA22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1CB1-CC02-4757-9716-0938BC2BC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93D1-306D-4822-A80C-E7A84DC4EA22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1CB1-CC02-4757-9716-0938BC2BC9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93D1-306D-4822-A80C-E7A84DC4EA22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1CB1-CC02-4757-9716-0938BC2BC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27632"/>
            <a:ext cx="4040188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627632"/>
            <a:ext cx="4041775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93D1-306D-4822-A80C-E7A84DC4EA22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1CB1-CC02-4757-9716-0938BC2BC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93D1-306D-4822-A80C-E7A84DC4EA22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1CB1-CC02-4757-9716-0938BC2BC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93D1-306D-4822-A80C-E7A84DC4EA22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1CB1-CC02-4757-9716-0938BC2BC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93D1-306D-4822-A80C-E7A84DC4EA22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1CB1-CC02-4757-9716-0938BC2BC9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93D1-306D-4822-A80C-E7A84DC4EA22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1CB1-CC02-4757-9716-0938BC2BC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093D1-306D-4822-A80C-E7A84DC4EA22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A1CB1-CC02-4757-9716-0938BC2BC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 spd="med">
    <p:circl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slide" Target="slide20.xml"/><Relationship Id="rId4" Type="http://schemas.openxmlformats.org/officeDocument/2006/relationships/slide" Target="slide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357562"/>
            <a:ext cx="7929618" cy="292895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«Эффективные способы подготовки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учащихся к экзамену по химии в форме ЕГЭ.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 современных методов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обучения и контроля по химии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(тестирование)»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142852"/>
            <a:ext cx="4643502" cy="17859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ctr"/>
            <a:r>
              <a:rPr lang="ru-RU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Представление опыта работы</a:t>
            </a:r>
            <a:endParaRPr lang="ru-RU" sz="5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учителя химии МОУ СОШ </a:t>
            </a:r>
            <a:r>
              <a:rPr lang="ru-RU" sz="5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№8</a:t>
            </a:r>
            <a:endParaRPr lang="ru-RU" sz="5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Ессентуки</a:t>
            </a:r>
            <a:r>
              <a:rPr lang="ru-RU" sz="5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Глуховой</a:t>
            </a:r>
            <a:r>
              <a:rPr lang="ru-RU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Ирины Ивановны</a:t>
            </a:r>
            <a:r>
              <a:rPr lang="ru-RU" sz="3800" b="1" dirty="0" smtClean="0"/>
              <a:t> </a:t>
            </a:r>
            <a:endParaRPr lang="ru-RU" sz="3800" dirty="0" smtClean="0"/>
          </a:p>
          <a:p>
            <a:pPr algn="l"/>
            <a:endParaRPr lang="ru-RU" sz="1800" dirty="0"/>
          </a:p>
        </p:txBody>
      </p:sp>
      <p:pic>
        <p:nvPicPr>
          <p:cNvPr id="4" name="Picture 2" descr="D:\Мои документы\Мои рисунки\ддддд.bmp"/>
          <p:cNvPicPr>
            <a:picLocks noChangeAspect="1" noChangeArrowheads="1"/>
          </p:cNvPicPr>
          <p:nvPr/>
        </p:nvPicPr>
        <p:blipFill>
          <a:blip r:embed="rId2"/>
          <a:srcRect b="7937"/>
          <a:stretch>
            <a:fillRect/>
          </a:stretch>
        </p:blipFill>
        <p:spPr bwMode="auto">
          <a:xfrm>
            <a:off x="142844" y="142852"/>
            <a:ext cx="2571736" cy="192882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Мои документы\Мои рисунки\ттт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3116"/>
            <a:ext cx="1500198" cy="2000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3428992" y="428604"/>
            <a:ext cx="5429288" cy="59093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ЕГЭ. Химия. Тематические тренировочные задания. Уровень А, В, С Издательство  Авторы:  Лидин Р. А. 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Химия ЕГЭ – 2009  тематические тесты Издательство «Легион» Ростов-на-Дону Авторы:  В. Н.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Доронькин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А. Г. Бережная, Т.В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Сажнева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В. А.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Февралева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Демонстрационные варианты ЕГЭ по химии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Тесты учебно-информационного сайта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КонТрен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–Химия для всех 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Многие задания компоную или разрабатываю сама, используя Конструктор сайтов.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D:\Мои документы\Мои рисунки\лллллш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714752"/>
            <a:ext cx="1571636" cy="23574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D:\Мои документы\Мои рисунки\8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642918"/>
            <a:ext cx="1533913" cy="21193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Проверочные работы (в двух частях) к учебнику Химия 11 О.С.Габриеляна Авторы: И.Ю.Горячева,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Н.А.Бурмистрова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Издательство «Лицей» г. Саратов. Тренировочные задания по подготовке к ЕГЭ.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8926" y="2071678"/>
            <a:ext cx="5857916" cy="3170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Задания построены в тестовой форме. Каждое из них содержит один правильный вариант ответа или более.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задания, требующие записи пропущенного в тексте слова или словосочетания.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обучающих заданий: творческий уровень.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выполнено, если приведены формулы, уравнения химических реакций, указаны условия их проведения.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D:\Мои документы\Мои рисунки\иии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1428760" cy="20495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Picture 3" descr="D:\Мои документы\Мои рисунки\иииии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071942"/>
            <a:ext cx="1357322" cy="19652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186634" cy="9601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Темы тестов (1часть)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20" y="1643050"/>
            <a:ext cx="8429684" cy="46597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Строение атома(2)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Периодический закон(1)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Химическая связь(2)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Классификация химических реакций(1)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ОВР(1)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Скорость химических реакций(1)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Обратимость химических реакций. Химическое равновесие (1)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Электролитическая диссоциация (1)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Гидролиз(2)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Классификация неорганических веществ (1)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Дисперсные системы и растворы (1)</a:t>
            </a:r>
          </a:p>
          <a:p>
            <a:endParaRPr lang="ru-RU" sz="28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601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Темы тестов (2часть</a:t>
            </a: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500174"/>
            <a:ext cx="8215370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Классификация органических веществ (3)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Металлы(3)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Электролиз (1)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Неметаллы(3)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Неорганические и органические кислоты (2)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Неорганические и органические основания(2)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Амфотерные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неорганические и органические соединения (2)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Генетическая связь неорганических веществ(1)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Генетическая связь органических соединений(1</a:t>
            </a:r>
            <a:r>
              <a:rPr lang="ru-RU" sz="2800" dirty="0" smtClean="0">
                <a:solidFill>
                  <a:srgbClr val="002060"/>
                </a:solidFill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Тренировочный тест</a:t>
            </a:r>
            <a:b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: Строение атома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571612"/>
            <a:ext cx="8358246" cy="51090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1. Из каких частиц состоит атомное ядро? 1)из протонов и электронов 2)из нейтронов и протонов 3) из протонов 4) из нейтронов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2. Число электронов в атоме равно:                   1) числу нейтронов 2) числу протонов                   3) номеру периода  4) номеру группы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3.  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р-элементам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относятся :1) К   2)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3)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4) Al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4.  Элементу, образующему оксид ЭО, соответствует схема распределения электронов : 1) 2,8,1           2)2,8,6             3)2,8,2           4)2,5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9601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Примеры тестовых заданий</a:t>
            </a:r>
            <a:r>
              <a:rPr lang="ru-RU" b="1" dirty="0"/>
              <a:t>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785926"/>
            <a:ext cx="8286808" cy="41611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Строение атома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Ядро имеет ____ заряд, численно равный количеству ____ в ядре.</a:t>
            </a:r>
          </a:p>
          <a:p>
            <a:pPr marL="457200" indent="-457200"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Доказательством волновых свойств электрона являются :__________________</a:t>
            </a:r>
          </a:p>
          <a:p>
            <a:pPr marL="457200" indent="-457200"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Принцип неопределенности Гейзенберга показывает, что невозможно одновременно точно определить ________ и ______________ электрона.</a:t>
            </a:r>
          </a:p>
          <a:p>
            <a:pPr marL="457200" indent="-457200"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одной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орбитали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находятся электроны, которые отличаются ____________________________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5715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При выполнении работы я ставлю следующие цели</a:t>
            </a:r>
            <a:r>
              <a:rPr lang="ru-RU" sz="3100" dirty="0" smtClean="0"/>
              <a:t>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000108"/>
            <a:ext cx="8501122" cy="55399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Помочь     учащимся      организовать     работу      по      формированию основополагающих знаний школьного курса.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Применять умения на разных уровнях с учетом индивидуальных особенностей (закрепление, обобщение, систематизация, коррекция и учет знаний, умений и навыков).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Использовать содержание работ не только для контроля, но и для обучения.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Отрабатывать решение различных типов задач по химии, что является критерием творческого усвоения предмета.</a:t>
            </a:r>
          </a:p>
          <a:p>
            <a:pPr>
              <a:buFont typeface="Wingdings" pitchFamily="2" charset="2"/>
              <a:buChar char="ü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Рисунок 2" descr="http://www.narod.ru/counter.xhtm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050" cy="19050"/>
          </a:xfrm>
          <a:prstGeom prst="rect">
            <a:avLst/>
          </a:prstGeom>
          <a:noFill/>
        </p:spPr>
      </p:pic>
      <p:pic>
        <p:nvPicPr>
          <p:cNvPr id="4101" name="Рисунок 2" descr="http://www.narod.ru/counter.xhtm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050" cy="190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2357430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3000372"/>
            <a:ext cx="8501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Хороший тест позволяет проверить не только какие-то конкретные задания, но и сформировать у тестируемых систему предметных 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общеинтеллектуальных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умений, осознанность способов деятельности (это второй план заданий, возможно являющийся главным). Второй план тестовых заданий просматривается в формулировках заданий: не только «вычислить», «решить», но и «сравнить», «выбрать», «продолжить закономерность», «сопоставить»... Все тесты мною составляются с учетом уровней усвоения.</a:t>
            </a:r>
            <a:endParaRPr lang="ru-RU" sz="24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7492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Задания в тестах отличаются по своим дидактическим целям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9" name="Загнутый угол 8"/>
          <p:cNvSpPr/>
          <p:nvPr/>
        </p:nvSpPr>
        <p:spPr>
          <a:xfrm>
            <a:off x="1785918" y="1000108"/>
            <a:ext cx="5357850" cy="2000264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928794" y="1142984"/>
            <a:ext cx="4929222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 Простое воспроизведение материала.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 Сравнение и анализ.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 Творческое осмысление и применение знаний в новых ситуациях.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 Решение задач различных типов сложности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857232"/>
            <a:ext cx="8358246" cy="501675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Первый уровень - ученический включает два теста:  первый - тест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«дополнения»  -  он представляет собой  задания с  пропуском  слов  (числа, формулы) предложения.             Второй вид - «напоминание». Тесты формулируются в виде прямого вопроса, на который ученик должен дать однозначный ответ и выразить его словом, числом, формулой.</a:t>
            </a:r>
          </a:p>
          <a:p>
            <a:pPr>
              <a:buFont typeface="Wingdings" pitchFamily="2" charset="2"/>
              <a:buChar char="ü"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Второй уровень - альтернативный. Он состоит из предложений, содержащих какое-либо утверждение, правильность или неправильность которого надо определить. Тест выполняется в виде графического диктанта. К этому же уровню относится выборочный тест, состоящий из правильных или неправильных ответов, а учащийся делает выбор. </a:t>
            </a: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Третий уровень - тест «Сличения» - подбор правильных ответов. Задания состоят из данных, размещенных в двух столбцах под разными порядковыми номерами, выполнение задания сводится к поиску этих данных. Тест «Ранжирования» представляет собой перечень объектов (формулы, величины), которые должны быть распределены по порядку (не более 10). </a:t>
            </a: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Четвертый уровень - творческий. Учащиеся моделируют экспериментальные установки из предложенного оборудования и реактивов для получения газов или осадков. Ответы на эти тесты не разрабатываются.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Управляющая кнопка: справка 3">
            <a:hlinkClick r:id="rId2" action="ppaction://hlinksldjump" highlightClick="1"/>
          </p:cNvPr>
          <p:cNvSpPr/>
          <p:nvPr/>
        </p:nvSpPr>
        <p:spPr>
          <a:xfrm>
            <a:off x="1785918" y="1428736"/>
            <a:ext cx="428628" cy="21431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правка 4">
            <a:hlinkClick r:id="rId3" action="ppaction://hlinksldjump" highlightClick="1"/>
          </p:cNvPr>
          <p:cNvSpPr/>
          <p:nvPr/>
        </p:nvSpPr>
        <p:spPr>
          <a:xfrm>
            <a:off x="8143900" y="3143248"/>
            <a:ext cx="428628" cy="21431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правка 5">
            <a:hlinkClick r:id="rId4" action="ppaction://hlinksldjump" highlightClick="1"/>
          </p:cNvPr>
          <p:cNvSpPr/>
          <p:nvPr/>
        </p:nvSpPr>
        <p:spPr>
          <a:xfrm>
            <a:off x="1000100" y="4643446"/>
            <a:ext cx="428628" cy="21431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справка 7">
            <a:hlinkClick r:id="rId5" action="ppaction://hlinksldjump" highlightClick="1"/>
          </p:cNvPr>
          <p:cNvSpPr/>
          <p:nvPr/>
        </p:nvSpPr>
        <p:spPr>
          <a:xfrm>
            <a:off x="3000364" y="1928802"/>
            <a:ext cx="428628" cy="21431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6" action="ppaction://hlinksldjump" highlightClick="1"/>
          </p:cNvPr>
          <p:cNvSpPr/>
          <p:nvPr/>
        </p:nvSpPr>
        <p:spPr>
          <a:xfrm>
            <a:off x="7500958" y="6143644"/>
            <a:ext cx="642942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601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«ДОПОЛНЕНИЯ»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пропуски следует вставить слова шифры, формулы.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500174"/>
            <a:ext cx="8215370" cy="47089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Чистые металлы в твердом состоянии - это кристаллы, в которых частицы вещества расположены в определенном геометрическом порядке, образуя ....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узлах кристаллической решетки находятся .... а между ними перемещаются ....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Ряд    металлов    расположенных    по    ослаблению    их восстановительной способности, называется ... рядом.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Металлы расположенные в электромеханическом ряду до ..., вытесняют его из кислот.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Окислительно-восстановительные реакции, протекающие под действием постоянного электрического тока, называются ....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Отрицательно зараженный электрод, на поверхности которого имеется избыток электронов, называется ....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Положительно заряженный электрод, у которого недостаток электронов, называется ....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858148" y="6286520"/>
            <a:ext cx="571504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8926" y="357166"/>
            <a:ext cx="3357586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84" y="1142984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Arial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3643314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1785918" y="1142984"/>
            <a:ext cx="5643602" cy="2500330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1285860"/>
            <a:ext cx="535785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Применение технологии тестирования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способствует решению задач,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поставленных в Концепции модернизации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российского образования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928662" y="3714752"/>
            <a:ext cx="7286676" cy="250033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71538" y="3786190"/>
            <a:ext cx="7000924" cy="22159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«...возможность получения качественного образования продолжает оставаться одной из наиболее важных жизненных ценностей граждан, решающим фактором социальной справедливости и политической стабильности».</a:t>
            </a:r>
          </a:p>
          <a:p>
            <a:pPr algn="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(Из Концепции модернизации российского образования)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«НАПОМИНАНИЕ»</a:t>
            </a:r>
            <a:r>
              <a:rPr lang="ru-RU" dirty="0"/>
              <a:t/>
            </a:r>
            <a:br>
              <a:rPr lang="ru-RU" dirty="0"/>
            </a:br>
            <a:r>
              <a:rPr lang="ru-RU" sz="2000" b="1" i="1" dirty="0"/>
              <a:t>(по теме «Металлы»)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2000240"/>
            <a:ext cx="82153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Какая связь характерна для металлов?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Чем   объясняется высокая тепло- и электропроводность металлов?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Какие металлы обладают наибольшей электропроводностью?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называется металл, применяемый в электролампах в качестве самого тугоплавкого?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Какие металлы режутся ножом?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Почему металлы обладают металлическим блеском?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072462" y="6215082"/>
            <a:ext cx="571504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12464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АЛЬТЕРНАТИВНЫЙ</a:t>
            </a:r>
            <a:r>
              <a:rPr lang="ru-RU" sz="3600" b="1" dirty="0" smtClean="0">
                <a:solidFill>
                  <a:srgbClr val="C00000"/>
                </a:solidFill>
              </a:rPr>
              <a:t> ТЕСТ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1600" b="1" i="1" dirty="0" smtClean="0">
                <a:solidFill>
                  <a:srgbClr val="C00000"/>
                </a:solidFill>
              </a:rPr>
              <a:t>(</a:t>
            </a:r>
            <a:r>
              <a:rPr lang="ru-RU" sz="1600" b="1" i="1" dirty="0">
                <a:solidFill>
                  <a:srgbClr val="C00000"/>
                </a:solidFill>
              </a:rPr>
              <a:t>по теме «Металлы </a:t>
            </a:r>
            <a:r>
              <a:rPr sz="1600" b="1" i="1">
                <a:solidFill>
                  <a:srgbClr val="C00000"/>
                </a:solidFill>
              </a:rPr>
              <a:t>I</a:t>
            </a:r>
            <a:r>
              <a:rPr lang="ru-RU" sz="1600" b="1" i="1" dirty="0">
                <a:solidFill>
                  <a:srgbClr val="C00000"/>
                </a:solidFill>
              </a:rPr>
              <a:t>, </a:t>
            </a:r>
            <a:r>
              <a:rPr sz="1600" b="1" i="1">
                <a:solidFill>
                  <a:srgbClr val="C00000"/>
                </a:solidFill>
              </a:rPr>
              <a:t>II</a:t>
            </a:r>
            <a:r>
              <a:rPr lang="ru-RU" sz="1600" b="1" i="1" dirty="0">
                <a:solidFill>
                  <a:srgbClr val="C00000"/>
                </a:solidFill>
              </a:rPr>
              <a:t> групп»)</a:t>
            </a:r>
            <a:br>
              <a:rPr lang="ru-RU" sz="1600" b="1" i="1" dirty="0">
                <a:solidFill>
                  <a:srgbClr val="C00000"/>
                </a:solidFill>
              </a:rPr>
            </a:br>
            <a:r>
              <a:rPr lang="ru-RU" sz="1600" b="1" i="1" dirty="0">
                <a:solidFill>
                  <a:srgbClr val="C00000"/>
                </a:solidFill>
              </a:rPr>
              <a:t>Ответы «да» и «нет» изображаются соответственно - и ~. Вариант 1 - металлы </a:t>
            </a:r>
            <a:r>
              <a:rPr sz="1600" b="1" i="1">
                <a:solidFill>
                  <a:srgbClr val="C00000"/>
                </a:solidFill>
              </a:rPr>
              <a:t>I</a:t>
            </a:r>
            <a:r>
              <a:rPr lang="ru-RU" sz="1600" b="1" i="1" dirty="0">
                <a:solidFill>
                  <a:srgbClr val="C00000"/>
                </a:solidFill>
              </a:rPr>
              <a:t> группы, вариант 2 - металлы </a:t>
            </a:r>
            <a:r>
              <a:rPr sz="1600" b="1" i="1">
                <a:solidFill>
                  <a:srgbClr val="C00000"/>
                </a:solidFill>
              </a:rPr>
              <a:t>II</a:t>
            </a:r>
            <a:r>
              <a:rPr lang="ru-RU" sz="1600" b="1" i="1" dirty="0">
                <a:solidFill>
                  <a:srgbClr val="C00000"/>
                </a:solidFill>
              </a:rPr>
              <a:t> группы.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2143116"/>
            <a:ext cx="8572560" cy="40626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Атомы металлов на внешнем слое имеют один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-электрон.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Атомы металлов на внешнем слое имеют два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-электрона.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природе встречаются только в виде соединений,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Эти металлы называются щелочными.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Эти и металлы называются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щелочно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- земельными.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воздухе легко окисляются, поэтому их хранят в закрытых сосудах под слоем керосина.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Легко режутся ножом.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Режутся ножом но с трудом.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Легко окисляются водой, образуя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гидроксиды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и водород.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По химическим свойствам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гидроксиды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этих металлов слабее.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Пары одного из металлов окрашивают пламя в желтый цвет.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Растворимые соли этих металлов обусловливают жесткость воды.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Соли этих металлов входят в пищевые продукты.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Катионы этого металла используются в катионитах для устранения жесткости воды.</a:t>
            </a:r>
          </a:p>
          <a:p>
            <a:pPr marL="342900" indent="-342900">
              <a:buFont typeface="+mj-lt"/>
              <a:buAutoNum type="arabicPeriod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929586" y="6357958"/>
            <a:ext cx="500066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001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ВЫБОРОЧНЫЙ ТЕСТ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(по теме «Металлы»)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643050"/>
            <a:ext cx="8286808" cy="40934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Следует выбрать правильные ответы.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внешнем электронном слое мало электронов (1-3).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Располагаются в конце малых и больших периодов.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завершения внешних электронных слоев присоединяют электроны и являются окислителями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Обладают металлической связью, имеют металлический блеск.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Характерна высокая пластичность, тепло- и электропроводность.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кислородом образуют кислотные оксиды.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Легко отдают валентные электроны и переходят в положительно заряженные ионы.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  восстановители   вступают   в   реакции   с   различными окислителями. </a:t>
            </a:r>
          </a:p>
          <a:p>
            <a:endParaRPr lang="ru-RU" sz="2000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001024" y="6215082"/>
            <a:ext cx="500066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3567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ТЕСТ «СЛИЧЕНИЯ»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(Подбор правильных ответов по теме «Металлы») </a:t>
            </a:r>
            <a:b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 данных второго столбца подобрать химические вещества, соответствующие утверждениям в первом столбце.</a:t>
            </a:r>
            <a:b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857364"/>
            <a:ext cx="4572032" cy="42780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Твердые однородные системы компонентов с характерными свойствами металлов.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Самородные металлы.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Металлы, реагирующие с водой при обычных условиях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Вещество, выделяющееся на катоде при электролизе водных растворов щелочных и щелочноземельных металлов.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Пользуясь электрохимическим рядом напряжений металлов, укажите металлы, вытесняемые медью из растворов их солей.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Метал, применяемый в электротехнике и металлургии для получения   коррозионно-стойких сплавов,   в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самолето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  и автомобилестроении   как   конструктивный   материал,   для изготовления бытовой посуды.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2066" y="2000240"/>
            <a:ext cx="3929090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Щелочные и щелочноземельные металлы.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Водород.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Алюминий.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Ртуть, серебро, платина, золото.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Сплавы.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Цинк.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Бериллий.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Медь, серебро, платина, золото.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Медь.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001024" y="6215082"/>
            <a:ext cx="500066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9601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Перфокарта для проверки тестов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2000240"/>
          <a:ext cx="7358110" cy="3019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5811"/>
                <a:gridCol w="735811"/>
                <a:gridCol w="735811"/>
                <a:gridCol w="735811"/>
                <a:gridCol w="735811"/>
                <a:gridCol w="735811"/>
                <a:gridCol w="735811"/>
                <a:gridCol w="735811"/>
                <a:gridCol w="735811"/>
                <a:gridCol w="735811"/>
              </a:tblGrid>
              <a:tr h="603886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88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88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88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88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15328" cy="9175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 результатов изученного опыта и возможности его использования в иных условиях.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643050"/>
            <a:ext cx="8572560" cy="40934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Таким образом, я могу выделить положительные моменты применения тестовых заданий на своих уроках: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устранена возможность подсказок и списывания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повысилась объективность оценки знаний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резко возросла познавательная активность учащихся при изучении химии (по завершении контрольной работы правильность ответа проверяется учениками с использованием учебника или в общении между собой)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улучшилась психологическая атмосфера в классах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  может   оперативно   получить   объективную   картину успеваемости.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содержание работ носит контролирующий и обучающий характер.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возможность ученика объективно определить свой рейтинг среди других учащихся.</a:t>
            </a:r>
            <a:endParaRPr lang="ru-RU" sz="20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857364"/>
            <a:ext cx="8215370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Задача мониторинга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получение информации о том, на какой стадии процесса движения к цели находится каждый ученик, насколько успешно он преодолел предыдущий этап, какие трудности у него возникли при изучении материала.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Только на основе этой информации учитель может действительно управлять учебным процессом.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Поэтому, очень ценным считаю использование промежуточного мониторинга - отслеживание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результатов	тестирования,	анализ	ошибок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Важным условием реализации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технологии является мониторинг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Мониторинг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тестирования учащихся 11 классов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500174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Group 0"/>
          <p:cNvGraphicFramePr>
            <a:graphicFrameLocks/>
          </p:cNvGraphicFramePr>
          <p:nvPr/>
        </p:nvGraphicFramePr>
        <p:xfrm>
          <a:off x="785786" y="1810593"/>
          <a:ext cx="7858180" cy="452181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184775"/>
                <a:gridCol w="2051154"/>
                <a:gridCol w="2622251"/>
              </a:tblGrid>
              <a:tr h="5115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 теста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%качества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обученности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44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ПЗ и ПСХЭ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Строение атома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59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750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Строение вещества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52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750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Скорость химических реакций. Химическое равновесие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82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750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Теория электролитической диссоциации. Гидролиз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49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750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Химические реакции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52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601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Мониторинг тестирования  учащихся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3042" y="2071678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Group 2"/>
          <p:cNvGraphicFramePr>
            <a:graphicFrameLocks/>
          </p:cNvGraphicFramePr>
          <p:nvPr/>
        </p:nvGraphicFramePr>
        <p:xfrm>
          <a:off x="285720" y="1500174"/>
          <a:ext cx="8501122" cy="506824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011262"/>
                <a:gridCol w="2602348"/>
                <a:gridCol w="2887512"/>
              </a:tblGrid>
              <a:tr h="58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теста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обученности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770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Классификация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веществ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58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Металлы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96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Неметаллы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64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Генетическая связь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52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953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расчетных задач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48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Итоговая контрольная работа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96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Мониторинг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успеваемости учащихся 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класса</a:t>
            </a:r>
          </a:p>
        </p:txBody>
      </p:sp>
      <p:graphicFrame>
        <p:nvGraphicFramePr>
          <p:cNvPr id="3" name="Group 1025"/>
          <p:cNvGraphicFramePr>
            <a:graphicFrameLocks noGrp="1"/>
          </p:cNvGraphicFramePr>
          <p:nvPr/>
        </p:nvGraphicFramePr>
        <p:xfrm>
          <a:off x="900113" y="1844675"/>
          <a:ext cx="7729855" cy="410527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08280"/>
                <a:gridCol w="2841625"/>
                <a:gridCol w="2447925"/>
                <a:gridCol w="2232025"/>
              </a:tblGrid>
              <a:tr h="941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класс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обученности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107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Первое полугодие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55,7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Второе полугодие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59,5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Тестирование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часть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51,5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601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Ведущая идея педагогического опыта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3500430" y="2357430"/>
            <a:ext cx="5357850" cy="2714644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14744" y="2571744"/>
            <a:ext cx="4714908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 и диагностика учебных достижений учащихся являются важными мероприятиями по повышению качества подготовки учащихся к итоговой аттестации в форме ЕГЭ</a:t>
            </a:r>
            <a:endParaRPr lang="ru-RU" dirty="0"/>
          </a:p>
        </p:txBody>
      </p:sp>
      <p:pic>
        <p:nvPicPr>
          <p:cNvPr id="1026" name="Picture 2" descr="D:\Мои документы\11А КЛ\11В\DSC_00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857364"/>
            <a:ext cx="2864929" cy="190499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D:\Мои документы\11А КЛ\11В\DSC_00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143380"/>
            <a:ext cx="2793337" cy="185738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ЕГЭ по химии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2011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28662" y="1785926"/>
          <a:ext cx="7572428" cy="34715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265753"/>
                <a:gridCol w="1247560"/>
                <a:gridCol w="1247560"/>
                <a:gridCol w="1247560"/>
                <a:gridCol w="1247560"/>
                <a:gridCol w="1316435"/>
              </a:tblGrid>
              <a:tr h="1250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Баллы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0-32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33-55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56-75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76-100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 </a:t>
                      </a:r>
                      <a:r>
                        <a:rPr lang="ru-RU" sz="24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балл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58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человек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400" b="1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62,6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47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35,7</a:t>
                      </a:r>
                      <a:endParaRPr lang="ru-RU" sz="2400" b="1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35,7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28,6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t="12644" r="12397" b="37931"/>
          <a:stretch>
            <a:fillRect/>
          </a:stretch>
        </p:blipFill>
        <p:spPr bwMode="auto">
          <a:xfrm>
            <a:off x="285720" y="571480"/>
            <a:ext cx="835824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user.89D3D4C7394F486\Рабочий стол\сканирование\Изображение 0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3000372"/>
            <a:ext cx="2106189" cy="32147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571604" y="2643182"/>
            <a:ext cx="6643734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857364"/>
            <a:ext cx="8215370" cy="37548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Тестовые задания способствуют интенсификации учебно-воспитательного процесса, более осмысленному изучению материала, приобретению навыков самообразования, повышают прочность и глубину знаний.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 за качеством усвоения материала конкретным учеником осуществляется на каждом уроке. Это снижает нежелательный психологический эффект контроля (чувство страха, стрессовые явления).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Дает возможность каждому ученику проявить себя, показать необходимость знаний.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Продуктивное, творческое обучение формирует творцов новых знаний.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Учитель- ученик в процессе активного взаимодействия.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9601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572560" cy="7143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Используемые материалы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643050"/>
            <a:ext cx="8572560" cy="44012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Айнштейн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В.Г.,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Гольцова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И.Г. Об адекватности экзаменационных оценок//Высшее образование в России. №3, 1993. С. 40-42. /8/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Аллахвердиева Д.Т. Опыт применения тестов для дидактической экспертизы обучения//Высшее образование в России. №2, 1993. С. 102-104. 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Кирилкин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А. Можно ли бороться со "шпаргализацией'7/Высшее образование в России. №2, 1995. С. 126-128. 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Рогинский В.М. Азбука педагогического труда (Пособие для начинающего преподавателя технического вуза). - М.: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Высш.шк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., 1990. - 112 с. /12/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Садовничий В.А. Компьютерная система проверки знаний студентов//Высшее образование в России. №3, 1994. С. 20-26.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161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Хубаев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Г. О построении шкалы оценок в системах тестирования//Высшее образование в России. №1, 1996. С. 122-125. /4/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Щапов А., Тихомирова Н., Ершиков С, Лобова Т. Тестовый контроль в системе рейтинга//Высшее образование в России. №3, 1995. С. 100-102. /3/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428604"/>
            <a:ext cx="8429684" cy="10001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Цели использования технологии современных методов и контроля: </a:t>
            </a:r>
            <a:r>
              <a:rPr lang="ru-RU" sz="3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857364"/>
            <a:ext cx="8429684" cy="408111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Помочь учащимся организовать работу по формированию основополагающих знаний школьного курса.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Применять умения на разных уровнях с учетом индивидуальных особенностей(закрепление, обобщение, систематизация, коррекция и учет знаний, умений и навыков).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Использовать содержание работ не только для контроля, но и для обучения.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Отрабатывать  решение различных типов задач по химии, что является критерием творческого усвоения предмета.</a:t>
            </a:r>
            <a:endParaRPr lang="ru-RU" sz="24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071670" y="571480"/>
            <a:ext cx="514353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596" y="1357298"/>
            <a:ext cx="8286808" cy="13234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Подготовленность к чему-либо понимается нами как комплекс приобретенных знаний, навыков, умений, качеств, позволяющих успешно выполнять определенную деятельность. В готовности учащихся к сдаче экзамена в форме ЕГЭ выделяют следующие составляющие: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28596" y="2928934"/>
            <a:ext cx="8215370" cy="3170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информационная готовность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(информированность о правилах поведения на экзамене, информированность о правилах заполнения бланков и т.д.);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предметная готовность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содержательная (готовность по определенному предмету, умение решать тестовые задания);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психологическая готовность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(состояние готовности - "настрой", внутренняя настроенность на определенное поведение, ориентированность на целесообразные действия, актуализация и приспособление возможностей личности для успешных действий в ситуации сдачи экзамена).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7620" y="1357298"/>
            <a:ext cx="5072098" cy="517064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Объективная оценка учебных достижений осуществляется, как правило, стандартизированными процедурами, при проведении которых все учащиеся находятся в одинаковых(стандартных) условиях и используют примерно одинаковые по свойствам измерительные материалы(тесты).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Такую стандартизированную процедуру оценки учебных достижений называют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тестированием.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Теоретическое обоснование опыта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применения технологии тестирования.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Мои документы\Мои рисунки\0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643050"/>
            <a:ext cx="3333773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72560" cy="7138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Преимущества тестовых заданий</a:t>
            </a: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357298"/>
            <a:ext cx="8572560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Позволяют за короткий промежуток времени опросить всех учащихся по всем вопросам учебного материала в одинаковых условиях, применяя при этом для всех без исключения одну и ту же шкалу отметок;</a:t>
            </a:r>
          </a:p>
          <a:p>
            <a:pPr lvl="0">
              <a:buFont typeface="Wingdings" pitchFamily="2" charset="2"/>
              <a:buChar char="ü"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Наряду, с контролирующей, программа имеет и обучающую функцию;</a:t>
            </a:r>
          </a:p>
          <a:p>
            <a:pPr lvl="0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Использование обучающего потенциала тестов является эффективным направлением в практической реализации единства обучения и контроля;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857364"/>
            <a:ext cx="8215370" cy="22419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Проверка на уровне узнаваемости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исключается возможность случайного выбора правильного ответа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вариантов мало – есть вероятность списывания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9601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Отрицательные стороны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применяемого новшества (предмета обобщения).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546" y="1428736"/>
            <a:ext cx="6643734" cy="477053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свете подготовки к ЕГЭ при обобщении и углублении курса химии я провожу тестирование учащихся 10 -11 класса по каждой пройденной теме с 2006 г. В качестве измерителей знаний мною используются :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Контрольные и проверочные работы к учебнику О. С. Габриелян Издательство «Дрофа » г. Москва Авторы: О. С. Габриелян, Березкин П. Н.Ушакова А. А. 10 , 11 класс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Проверочные работы (в двух частях) к учебнику Химия 11 О.С.Габриеляна Авторы: И.Ю.Горячева,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Н.А.Бурмистрова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Издательство «Лицей» г. Саратов. Тренировочные задания по подготовке к ЕГЭ.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Мои документы\Мои рисунки\р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1214446" cy="19327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5" name="Picture 3" descr="D:\Мои документы\Мои рисунки\щ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876"/>
            <a:ext cx="1262923" cy="19288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RU_Brawn_Simple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10271166</Template>
  <TotalTime>561</TotalTime>
  <Words>1964</Words>
  <Application>Microsoft Office PowerPoint</Application>
  <PresentationFormat>Экран (4:3)</PresentationFormat>
  <Paragraphs>294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MS_RU_Brawn_Simple</vt:lpstr>
      <vt:lpstr>«Эффективные способы подготовки учащихся к экзамену по химии в форме ЕГЭ.  Технология современных методов обучения и контроля по химии (тестирование)» </vt:lpstr>
      <vt:lpstr>Презентация PowerPoint</vt:lpstr>
      <vt:lpstr>Ведущая идея педагогического опыта</vt:lpstr>
      <vt:lpstr>  Цели использования технологии современных методов и контроля:   </vt:lpstr>
      <vt:lpstr>Презентация PowerPoint</vt:lpstr>
      <vt:lpstr>Теоретическое обоснование опыта применения технологии тестирования.</vt:lpstr>
      <vt:lpstr>Преимущества тестовых заданий:</vt:lpstr>
      <vt:lpstr>Отрицательные стороны</vt:lpstr>
      <vt:lpstr>Описание применяемого новшества (предмета обобщения).</vt:lpstr>
      <vt:lpstr>Презентация PowerPoint</vt:lpstr>
      <vt:lpstr>Проверочные работы (в двух частях) к учебнику Химия 11 О.С.Габриеляна Авторы: И.Ю.Горячева, Н.А.Бурмистрова. Издательство «Лицей» г. Саратов. Тренировочные задания по подготовке к ЕГЭ.</vt:lpstr>
      <vt:lpstr>Темы тестов (1часть)</vt:lpstr>
      <vt:lpstr>Темы тестов (2часть)</vt:lpstr>
      <vt:lpstr>Тренировочный тест Тема : Строение атома</vt:lpstr>
      <vt:lpstr>Примеры тестовых заданий:</vt:lpstr>
      <vt:lpstr>При выполнении работы я ставлю следующие цели:</vt:lpstr>
      <vt:lpstr>Задания в тестах отличаются по своим дидактическим целям:</vt:lpstr>
      <vt:lpstr>Презентация PowerPoint</vt:lpstr>
      <vt:lpstr> ТЕСТ «ДОПОЛНЕНИЯ» В пропуски следует вставить слова шифры, формулы. </vt:lpstr>
      <vt:lpstr>  ТЕСТ «НАПОМИНАНИЕ» (по теме «Металлы»)   </vt:lpstr>
      <vt:lpstr> АЛЬТЕРНАТИВНЫЙ ТЕСТ (по теме «Металлы I, II групп») Ответы «да» и «нет» изображаются соответственно - и ~. Вариант 1 - металлы I группы, вариант 2 - металлы II группы. </vt:lpstr>
      <vt:lpstr>ВЫБОРОЧНЫЙ ТЕСТ (по теме «Металлы») </vt:lpstr>
      <vt:lpstr>ТЕСТ «СЛИЧЕНИЯ»  (Подбор правильных ответов по теме «Металлы»)  Из  данных второго столбца подобрать химические вещества, соответствующие утверждениям в первом столбце. </vt:lpstr>
      <vt:lpstr>Перфокарта для проверки тестов</vt:lpstr>
      <vt:lpstr>Анализ результатов изученного опыта и возможности его использования в иных условиях.</vt:lpstr>
      <vt:lpstr>Важным условием реализации технологии является мониторинг</vt:lpstr>
      <vt:lpstr> Мониторинг тестирования учащихся 11 классов </vt:lpstr>
      <vt:lpstr>Мониторинг тестирования  учащихся  11 класса</vt:lpstr>
      <vt:lpstr>Мониторинг успеваемости учащихся  11 класса</vt:lpstr>
      <vt:lpstr>Результаты ЕГЭ по химии 2011 год</vt:lpstr>
      <vt:lpstr>Презентация PowerPoint</vt:lpstr>
      <vt:lpstr>Заключение</vt:lpstr>
      <vt:lpstr>Используемые материалы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«Эффективные способы подготовки учащихся к экзамену по химии в форме ЕГЭ. Технология современных методов обучения и контроля по химии (тестирование)»</dc:title>
  <dc:creator>Ирина</dc:creator>
  <cp:lastModifiedBy>Хом</cp:lastModifiedBy>
  <cp:revision>76</cp:revision>
  <dcterms:created xsi:type="dcterms:W3CDTF">2009-10-02T17:47:58Z</dcterms:created>
  <dcterms:modified xsi:type="dcterms:W3CDTF">2013-01-12T10:20:45Z</dcterms:modified>
</cp:coreProperties>
</file>