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A97E02A-BDAC-463F-8E31-37D3361C85DA}" type="datetimeFigureOut">
              <a:rPr lang="ru-RU" smtClean="0"/>
              <a:pPr/>
              <a:t>10.05.2010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6E6A039-699B-4C5A-8E0F-EAC5C1E2D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7E02A-BDAC-463F-8E31-37D3361C85DA}" type="datetimeFigureOut">
              <a:rPr lang="ru-RU" smtClean="0"/>
              <a:pPr/>
              <a:t>10.05.2010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6A039-699B-4C5A-8E0F-EAC5C1E2D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A97E02A-BDAC-463F-8E31-37D3361C85DA}" type="datetimeFigureOut">
              <a:rPr lang="ru-RU" smtClean="0"/>
              <a:pPr/>
              <a:t>10.05.2010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6E6A039-699B-4C5A-8E0F-EAC5C1E2D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7E02A-BDAC-463F-8E31-37D3361C85DA}" type="datetimeFigureOut">
              <a:rPr lang="ru-RU" smtClean="0"/>
              <a:pPr/>
              <a:t>10.05.2010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6A039-699B-4C5A-8E0F-EAC5C1E2D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97E02A-BDAC-463F-8E31-37D3361C85DA}" type="datetimeFigureOut">
              <a:rPr lang="ru-RU" smtClean="0"/>
              <a:pPr/>
              <a:t>10.05.2010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6E6A039-699B-4C5A-8E0F-EAC5C1E2D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7E02A-BDAC-463F-8E31-37D3361C85DA}" type="datetimeFigureOut">
              <a:rPr lang="ru-RU" smtClean="0"/>
              <a:pPr/>
              <a:t>10.05.2010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6A039-699B-4C5A-8E0F-EAC5C1E2D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7E02A-BDAC-463F-8E31-37D3361C85DA}" type="datetimeFigureOut">
              <a:rPr lang="ru-RU" smtClean="0"/>
              <a:pPr/>
              <a:t>10.05.2010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6A039-699B-4C5A-8E0F-EAC5C1E2D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7E02A-BDAC-463F-8E31-37D3361C85DA}" type="datetimeFigureOut">
              <a:rPr lang="ru-RU" smtClean="0"/>
              <a:pPr/>
              <a:t>10.05.2010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6A039-699B-4C5A-8E0F-EAC5C1E2D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A97E02A-BDAC-463F-8E31-37D3361C85DA}" type="datetimeFigureOut">
              <a:rPr lang="ru-RU" smtClean="0"/>
              <a:pPr/>
              <a:t>10.05.2010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6A039-699B-4C5A-8E0F-EAC5C1E2D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7E02A-BDAC-463F-8E31-37D3361C85DA}" type="datetimeFigureOut">
              <a:rPr lang="ru-RU" smtClean="0"/>
              <a:pPr/>
              <a:t>10.05.2010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6A039-699B-4C5A-8E0F-EAC5C1E2D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97E02A-BDAC-463F-8E31-37D3361C85DA}" type="datetimeFigureOut">
              <a:rPr lang="ru-RU" smtClean="0"/>
              <a:pPr/>
              <a:t>10.05.2010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6A039-699B-4C5A-8E0F-EAC5C1E2DA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A97E02A-BDAC-463F-8E31-37D3361C85DA}" type="datetimeFigureOut">
              <a:rPr lang="ru-RU" smtClean="0"/>
              <a:pPr/>
              <a:t>10.05.2010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6E6A039-699B-4C5A-8E0F-EAC5C1E2DA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Влияние синтетических веществ моющих средств на всхожесть и развитие растений(на примере </a:t>
            </a:r>
            <a:r>
              <a:rPr lang="la-Latn" sz="2800" i="1" dirty="0">
                <a:latin typeface="Times New Roman" pitchFamily="18" charset="0"/>
                <a:cs typeface="Times New Roman" pitchFamily="18" charset="0"/>
              </a:rPr>
              <a:t>Raphanus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071942"/>
            <a:ext cx="8062912" cy="1752600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Цыцыкова</a:t>
            </a:r>
            <a:r>
              <a:rPr lang="ru-RU" sz="2000" dirty="0" smtClean="0"/>
              <a:t> </a:t>
            </a:r>
            <a:r>
              <a:rPr lang="ru-RU" sz="2000" smtClean="0"/>
              <a:t>Туяна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Туяна\Исследов.работа\на печать!!!\Новая папка\Фото-01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6096000" cy="4572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715016"/>
            <a:ext cx="7242048" cy="5000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Почва с семенами редиса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Туяна\Исследов.работа\на печать!!!\Новая папка\через два д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785794"/>
            <a:ext cx="6444528" cy="4984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пятый день:</a:t>
            </a:r>
            <a:endParaRPr lang="ru-RU" sz="2000" dirty="0"/>
          </a:p>
        </p:txBody>
      </p:sp>
      <p:pic>
        <p:nvPicPr>
          <p:cNvPr id="24578" name="Picture 2" descr="D:\Туяна\Исследов.работа\на печать!!!\Новая папка\на 5 ден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000108"/>
            <a:ext cx="4500594" cy="5456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Туяна\Исследов.работа\на печать!!!\Новая папка\на восьмой де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7975"/>
            <a:ext cx="4911743" cy="624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Туяна\Исследов.работа\Фото18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501" y="714356"/>
            <a:ext cx="3394472" cy="5411807"/>
          </a:xfrm>
          <a:prstGeom prst="rect">
            <a:avLst/>
          </a:prstGeom>
          <a:noFill/>
        </p:spPr>
      </p:pic>
      <p:pic>
        <p:nvPicPr>
          <p:cNvPr id="26627" name="Picture 3" descr="D:\Туяна\Исследов.работа\Фото18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1601" y="714356"/>
            <a:ext cx="3394472" cy="5411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Результаты экспериментальной работы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1500173"/>
          <a:ext cx="6310313" cy="2818739"/>
        </p:xfrm>
        <a:graphic>
          <a:graphicData uri="http://schemas.openxmlformats.org/drawingml/2006/table">
            <a:tbl>
              <a:tblPr/>
              <a:tblGrid>
                <a:gridCol w="979142"/>
                <a:gridCol w="1179582"/>
                <a:gridCol w="1360809"/>
                <a:gridCol w="1390267"/>
                <a:gridCol w="1400513"/>
              </a:tblGrid>
              <a:tr h="315176">
                <a:tc>
                  <a:txBody>
                    <a:bodyPr/>
                    <a:lstStyle/>
                    <a:p>
                      <a:pPr marL="6858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Всхожесть на 5 день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25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№ пробирки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Порошок «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Tide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Порошок«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Amway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Порошок «Миф»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76%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68%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24%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56%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56%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64%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84%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1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66,4%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28,8%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41,6%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14348" y="4714884"/>
            <a:ext cx="65722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пятый день всхожесть с поливом СМС «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Tide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превышают нормы на 18,4% сравнительно с поливом воды. Развитие ростков редиса, которые поливаются растворами СМС отстают, в сравнении с контрольными.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785794"/>
          <a:ext cx="6500858" cy="2857520"/>
        </p:xfrm>
        <a:graphic>
          <a:graphicData uri="http://schemas.openxmlformats.org/drawingml/2006/table">
            <a:tbl>
              <a:tblPr/>
              <a:tblGrid>
                <a:gridCol w="1008708"/>
                <a:gridCol w="1215200"/>
                <a:gridCol w="1401900"/>
                <a:gridCol w="1432247"/>
                <a:gridCol w="1442803"/>
              </a:tblGrid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Всхожесть на 7 день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№ пробирки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Порошок «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Tide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Порошок«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Amway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Порошок «Миф»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72%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96%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76%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64%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76%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84%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63,2%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83,2%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57,4%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4143380"/>
            <a:ext cx="64294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всхожести показывают, что полив с порошком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Tide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превышают нормы всхожести на 20% сравнительно с поливом воды. Динамика превышения нормы растет сравнительно с результатами на пятый день. Это объясняет, что в СМС «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Tide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содержится большое количество фосфатных соединений. Развитие испытуемых ростков также отстают по сравнению с контрольными.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42984"/>
            <a:ext cx="7413528" cy="4357718"/>
          </a:xfrm>
        </p:spPr>
        <p:txBody>
          <a:bodyPr>
            <a:normAutofit fontScale="90000"/>
          </a:bodyPr>
          <a:lstStyle/>
          <a:p>
            <a:pPr lvl="0"/>
            <a:r>
              <a:rPr lang="ru-RU" sz="2200" dirty="0" smtClean="0"/>
              <a:t>По результатам всхожести семян редиса, мы определили</a:t>
            </a:r>
            <a:r>
              <a:rPr lang="ru-RU" sz="2200" dirty="0" smtClean="0"/>
              <a:t>: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-контрольная всхожесть на 7 день составляет 63.2</a:t>
            </a:r>
            <a:r>
              <a:rPr lang="ru-RU" sz="2200" dirty="0" smtClean="0"/>
              <a:t>%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-всхожесть семян политые раствором </a:t>
            </a:r>
            <a:r>
              <a:rPr lang="ru-RU" sz="2200" dirty="0" smtClean="0"/>
              <a:t>СМС</a:t>
            </a:r>
            <a:br>
              <a:rPr lang="ru-RU" sz="2200" dirty="0" smtClean="0"/>
            </a:br>
            <a:r>
              <a:rPr lang="ru-RU" sz="2200" dirty="0" smtClean="0"/>
              <a:t>  </a:t>
            </a:r>
            <a:r>
              <a:rPr lang="ru-RU" sz="2200" dirty="0" smtClean="0"/>
              <a:t>« </a:t>
            </a:r>
            <a:r>
              <a:rPr lang="en-US" sz="2200" dirty="0" smtClean="0"/>
              <a:t>Tide</a:t>
            </a:r>
            <a:r>
              <a:rPr lang="ru-RU" sz="2200" dirty="0" smtClean="0"/>
              <a:t>» - 83.2%, «Миф» 57.4%, «А</a:t>
            </a:r>
            <a:r>
              <a:rPr lang="en-US" sz="2200" dirty="0" err="1" smtClean="0"/>
              <a:t>mway</a:t>
            </a:r>
            <a:r>
              <a:rPr lang="ru-RU" sz="2200" dirty="0" smtClean="0"/>
              <a:t>» 48</a:t>
            </a:r>
            <a:r>
              <a:rPr lang="ru-RU" sz="2200" dirty="0" smtClean="0"/>
              <a:t>%.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err="1" smtClean="0"/>
              <a:t>Отсуда</a:t>
            </a:r>
            <a:r>
              <a:rPr lang="ru-RU" sz="2200" dirty="0" smtClean="0"/>
              <a:t> </a:t>
            </a:r>
            <a:r>
              <a:rPr lang="ru-RU" sz="2200" dirty="0" smtClean="0"/>
              <a:t>следует, что по сравнению от контрольной всхожести, всхожесть с «</a:t>
            </a:r>
            <a:r>
              <a:rPr lang="en-US" sz="2200" dirty="0" smtClean="0"/>
              <a:t>Tide</a:t>
            </a:r>
            <a:r>
              <a:rPr lang="ru-RU" sz="2200" dirty="0" smtClean="0"/>
              <a:t>» больше на 20%, а всхожесть семян политые порошками «А</a:t>
            </a:r>
            <a:r>
              <a:rPr lang="en-US" sz="2200" dirty="0" err="1" smtClean="0"/>
              <a:t>mway</a:t>
            </a:r>
            <a:r>
              <a:rPr lang="ru-RU" sz="2200" dirty="0" smtClean="0"/>
              <a:t>», «Миф» меньше от контрольной.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1464"/>
            <a:ext cx="8001056" cy="658653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/>
              <a:t>Цель </a:t>
            </a:r>
            <a:r>
              <a:rPr lang="ru-RU" sz="2000" dirty="0" smtClean="0"/>
              <a:t>работы</a:t>
            </a:r>
            <a:r>
              <a:rPr lang="ru-RU" sz="1600" dirty="0" smtClean="0"/>
              <a:t>: Исследовать влияние синтетических веществ моющих средств на всхожесть и развитие </a:t>
            </a:r>
            <a:r>
              <a:rPr lang="ru-RU" sz="1600" dirty="0" smtClean="0"/>
              <a:t>редиса.</a:t>
            </a:r>
            <a:br>
              <a:rPr lang="ru-RU" sz="16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Задачи</a:t>
            </a:r>
            <a:r>
              <a:rPr lang="ru-RU" sz="2000" dirty="0" smtClean="0"/>
              <a:t>: </a:t>
            </a:r>
            <a:br>
              <a:rPr lang="ru-RU" sz="2000" dirty="0" smtClean="0"/>
            </a:br>
            <a:r>
              <a:rPr lang="ru-RU" sz="1600" dirty="0" smtClean="0"/>
              <a:t>1)Изучить </a:t>
            </a:r>
            <a:r>
              <a:rPr lang="ru-RU" sz="1600" dirty="0" smtClean="0"/>
              <a:t>состав СМС.</a:t>
            </a:r>
            <a:br>
              <a:rPr lang="ru-RU" sz="1600" dirty="0" smtClean="0"/>
            </a:br>
            <a:r>
              <a:rPr lang="ru-RU" sz="1600" dirty="0" smtClean="0"/>
              <a:t>2)Ознакомиться </a:t>
            </a:r>
            <a:r>
              <a:rPr lang="ru-RU" sz="1600" dirty="0" smtClean="0"/>
              <a:t>с составом, классификацией и применением ПАВ.</a:t>
            </a:r>
            <a:br>
              <a:rPr lang="ru-RU" sz="1600" dirty="0" smtClean="0"/>
            </a:br>
            <a:r>
              <a:rPr lang="ru-RU" sz="1600" dirty="0" smtClean="0"/>
              <a:t>3)Провести </a:t>
            </a:r>
            <a:r>
              <a:rPr lang="ru-RU" sz="1600" dirty="0" smtClean="0"/>
              <a:t>наблюдение за ростом и развитием редиса в условиях поливок разными моющими средствами</a:t>
            </a:r>
            <a:r>
              <a:rPr lang="ru-RU" sz="1600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Объект </a:t>
            </a:r>
            <a:r>
              <a:rPr lang="ru-RU" sz="2000" dirty="0" smtClean="0"/>
              <a:t>исследования: </a:t>
            </a:r>
            <a:r>
              <a:rPr lang="ru-RU" sz="1600" dirty="0" smtClean="0"/>
              <a:t>Синтетические вещества моющих средств</a:t>
            </a:r>
            <a:r>
              <a:rPr lang="ru-RU" sz="1600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Предмет </a:t>
            </a:r>
            <a:r>
              <a:rPr lang="ru-RU" sz="2000" dirty="0" smtClean="0"/>
              <a:t>исследования:  </a:t>
            </a:r>
            <a:r>
              <a:rPr lang="ru-RU" sz="1600" dirty="0" smtClean="0"/>
              <a:t>Влияние синтетических веществ моющих средств </a:t>
            </a:r>
            <a:r>
              <a:rPr lang="ru-RU" sz="1600" dirty="0" smtClean="0"/>
              <a:t>на всхожесть и </a:t>
            </a:r>
            <a:r>
              <a:rPr lang="ru-RU" sz="1600" dirty="0" smtClean="0"/>
              <a:t>развитие растений</a:t>
            </a:r>
            <a:r>
              <a:rPr lang="ru-RU" sz="1600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Гипотеза</a:t>
            </a:r>
            <a:r>
              <a:rPr lang="ru-RU" sz="2000" dirty="0" smtClean="0"/>
              <a:t>: </a:t>
            </a:r>
            <a:r>
              <a:rPr lang="ru-RU" sz="1600" dirty="0" smtClean="0"/>
              <a:t>Если синтетические вещества моющих средств (фосфаты, ПАВ) негативно влияют на развитие редиса, то мы можем доказать негативное влияние синтетических моющих средств на растения.</a:t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2251704"/>
          </a:xfrm>
        </p:spPr>
        <p:txBody>
          <a:bodyPr>
            <a:normAutofit/>
          </a:bodyPr>
          <a:lstStyle/>
          <a:p>
            <a:r>
              <a:rPr lang="en-US" dirty="0" smtClean="0"/>
              <a:t>I </a:t>
            </a:r>
            <a:r>
              <a:rPr lang="ru-RU" dirty="0" smtClean="0"/>
              <a:t> </a:t>
            </a:r>
            <a:r>
              <a:rPr lang="ru-RU" dirty="0" smtClean="0"/>
              <a:t>этап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1285859"/>
          <a:ext cx="7500990" cy="4357721"/>
        </p:xfrm>
        <a:graphic>
          <a:graphicData uri="http://schemas.openxmlformats.org/drawingml/2006/table">
            <a:tbl>
              <a:tblPr/>
              <a:tblGrid>
                <a:gridCol w="789481"/>
                <a:gridCol w="788861"/>
                <a:gridCol w="788861"/>
                <a:gridCol w="704784"/>
                <a:gridCol w="704784"/>
                <a:gridCol w="722092"/>
                <a:gridCol w="722092"/>
                <a:gridCol w="779838"/>
                <a:gridCol w="1000132"/>
                <a:gridCol w="500065"/>
              </a:tblGrid>
              <a:tr h="10894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Чашки Петри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всхожесть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всхожесть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всхожесть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Из них с листочком и стеблём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Дни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Через 5дн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Через 10дн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Через 15дн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Поливка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чистой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водой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№1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№2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№3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№4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№5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288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 из 25 семян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 из 25 семян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из 25 семян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64%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 из 25 семян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31%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371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Поливка чистой водой: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Поливка раствором СМС «Миф»</a:t>
            </a: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19" y="1071545"/>
          <a:ext cx="7500990" cy="4500594"/>
        </p:xfrm>
        <a:graphic>
          <a:graphicData uri="http://schemas.openxmlformats.org/drawingml/2006/table">
            <a:tbl>
              <a:tblPr/>
              <a:tblGrid>
                <a:gridCol w="789481"/>
                <a:gridCol w="788861"/>
                <a:gridCol w="788861"/>
                <a:gridCol w="704784"/>
                <a:gridCol w="785666"/>
                <a:gridCol w="641210"/>
                <a:gridCol w="722092"/>
                <a:gridCol w="779838"/>
                <a:gridCol w="1000132"/>
                <a:gridCol w="500065"/>
              </a:tblGrid>
              <a:tr h="1350176">
                <a:tc rowSpan="6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Поливка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 раствором СМС (например порошок «Миф»).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Чашки Петри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Всхожесть на 5 день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Всхожесть на 10 день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Всхожесть  на 15 день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Из них с листочком и стеблем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№1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№2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№3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№4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№5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18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4 из 25 семян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 из 25 семян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56%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18 из 25 семян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74%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 из 25 семян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1 %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6575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Контрольный вариант:</a:t>
            </a:r>
            <a:endParaRPr lang="ru-RU" sz="20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1571612"/>
          <a:ext cx="7215238" cy="2657488"/>
        </p:xfrm>
        <a:graphic>
          <a:graphicData uri="http://schemas.openxmlformats.org/drawingml/2006/table">
            <a:tbl>
              <a:tblPr/>
              <a:tblGrid>
                <a:gridCol w="1219378"/>
                <a:gridCol w="608973"/>
                <a:gridCol w="914175"/>
                <a:gridCol w="408370"/>
                <a:gridCol w="816739"/>
                <a:gridCol w="381862"/>
                <a:gridCol w="836800"/>
                <a:gridCol w="528743"/>
                <a:gridCol w="928694"/>
                <a:gridCol w="571504"/>
              </a:tblGrid>
              <a:tr h="18982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 смоченной воде вате 25 семян на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фильтровальной бумаге.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Контрольный вариант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Всхожесть на 5 день: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Всхожесть</a:t>
                      </a:r>
                      <a:r>
                        <a:rPr lang="ru-RU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10 день: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Всхожесть</a:t>
                      </a:r>
                      <a:r>
                        <a:rPr lang="ru-RU" sz="1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15 день: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С листочком и стеблем: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283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 из 25 семян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28%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18 из 25 семян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72%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24 из 25 семян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96%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 из 25 семян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28%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823076"/>
          </a:xfrm>
        </p:spPr>
        <p:txBody>
          <a:bodyPr>
            <a:normAutofit/>
          </a:bodyPr>
          <a:lstStyle/>
          <a:p>
            <a:r>
              <a:rPr lang="en-US" dirty="0" smtClean="0"/>
              <a:t>II </a:t>
            </a:r>
            <a:r>
              <a:rPr lang="ru-RU" dirty="0" smtClean="0"/>
              <a:t> этап.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2071678"/>
          <a:ext cx="6762776" cy="2591762"/>
        </p:xfrm>
        <a:graphic>
          <a:graphicData uri="http://schemas.openxmlformats.org/drawingml/2006/table">
            <a:tbl>
              <a:tblPr/>
              <a:tblGrid>
                <a:gridCol w="2253802"/>
                <a:gridCol w="2254487"/>
                <a:gridCol w="2254487"/>
              </a:tblGrid>
              <a:tr h="28797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Состав порошка «МИФ»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Состав порошка «А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MWAY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Состав порошка «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TIDE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37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5-15% анионные ПАВ, фосфаты,&lt;5% неионогенные ПАВ, катионные ПАВ, поликарбоксилаты. Дополнительно: энзимы, оптический отбеливатель, отдушка.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5-15% неионогенное ПАВ, менее 5% поликарбоксилата, мыло, фосфонаты. Так же содержит ферменты, отдушку, бутилфенил, метилпропионал, гексил циннамал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5-15% анионные ПАВ, фосфаты, &lt;5% катионные ПАВ, ЭДТА и ее роли, кислородсодержащий отбеливатель,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поликарбоксилаты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, оптические отбеливатели, энзимы, отдушка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Туяна\Исследов.работа\%D0%BC%D0%B8%D1%84_en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2286016" cy="3484781"/>
          </a:xfrm>
          <a:prstGeom prst="rect">
            <a:avLst/>
          </a:prstGeom>
          <a:noFill/>
        </p:spPr>
      </p:pic>
      <p:pic>
        <p:nvPicPr>
          <p:cNvPr id="21507" name="Picture 3" descr="D:\Туяна\Исследов.работа\tai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9" y="1571612"/>
            <a:ext cx="2464611" cy="3286148"/>
          </a:xfrm>
          <a:prstGeom prst="rect">
            <a:avLst/>
          </a:prstGeom>
          <a:noFill/>
        </p:spPr>
      </p:pic>
      <p:pic>
        <p:nvPicPr>
          <p:cNvPr id="21508" name="Picture 4" descr="D:\Туяна\Исследов.работа\2009-04-14_sa8_bab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285860"/>
            <a:ext cx="2980913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232</TotalTime>
  <Words>686</Words>
  <Application>Microsoft Office PowerPoint</Application>
  <PresentationFormat>Экран (4:3)</PresentationFormat>
  <Paragraphs>250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Влияние синтетических веществ моющих средств на всхожесть и развитие растений(на примере Raphanus)</vt:lpstr>
      <vt:lpstr>Цель работы: Исследовать влияние синтетических веществ моющих средств на всхожесть и развитие редиса.  Задачи:  1)Изучить состав СМС. 2)Ознакомиться с составом, классификацией и применением ПАВ. 3)Провести наблюдение за ростом и развитием редиса в условиях поливок разными моющими средствами.  Объект исследования: Синтетические вещества моющих средств.  Предмет исследования:  Влияние синтетических веществ моющих средств на всхожесть и развитие растений.  Гипотеза: Если синтетические вещества моющих средств (фосфаты, ПАВ) негативно влияют на развитие редиса, то мы можем доказать негативное влияние синтетических моющих средств на растения. </vt:lpstr>
      <vt:lpstr>I  этап. </vt:lpstr>
      <vt:lpstr>Поливка чистой водой:</vt:lpstr>
      <vt:lpstr>Поливка раствором СМС «Миф»</vt:lpstr>
      <vt:lpstr>Контрольный вариант:</vt:lpstr>
      <vt:lpstr>II  этап. </vt:lpstr>
      <vt:lpstr>Слайд 8</vt:lpstr>
      <vt:lpstr>Слайд 9</vt:lpstr>
      <vt:lpstr>Почва с семенами редиса</vt:lpstr>
      <vt:lpstr>Слайд 11</vt:lpstr>
      <vt:lpstr>На пятый день:</vt:lpstr>
      <vt:lpstr>Слайд 13</vt:lpstr>
      <vt:lpstr>Слайд 14</vt:lpstr>
      <vt:lpstr>Результаты экспериментальной работы</vt:lpstr>
      <vt:lpstr>Слайд 16</vt:lpstr>
      <vt:lpstr>По результатам всхожести семян редиса, мы определили:  -контрольная всхожесть на 7 день составляет 63.2% -всхожесть семян политые раствором СМС   « Tide» - 83.2%, «Миф» 57.4%, «Аmway» 48%.  Отсуда следует, что по сравнению от контрольной всхожести, всхожесть с «Tide» больше на 20%, а всхожесть семян политые порошками «Аmway», «Миф» меньше от контрольной. 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синтетических веществ моющих средств на всхожесть и развитие растений(на примере Raphanus)</dc:title>
  <dc:creator>user</dc:creator>
  <cp:lastModifiedBy>user</cp:lastModifiedBy>
  <cp:revision>24</cp:revision>
  <dcterms:created xsi:type="dcterms:W3CDTF">2010-05-03T13:48:33Z</dcterms:created>
  <dcterms:modified xsi:type="dcterms:W3CDTF">2010-05-10T09:16:06Z</dcterms:modified>
</cp:coreProperties>
</file>