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74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37FC51-AF67-4439-8936-76140B5D0C96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7EB9E4-E819-4903-9693-228C8FABF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D80FE-F5F0-4314-98A5-AA749AC86E70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CDE4-777C-41E7-9EC3-FE6727D851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2333-AC04-489E-A09A-622C74FF5F07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E348E-BFE6-4847-B518-C39EF80AE4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6759-6D4F-4E83-9E4C-F6D643D83B9D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A23F-9B3A-407C-AAB2-CF58B15057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9CA7-F6CF-4268-A18F-A70F86BB4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EF09-82C5-4347-9823-696526EAE961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1228-6CE4-4F86-AE7A-658252880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9797-6167-4805-BEDF-8ABC5DB4F13A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8514-04E4-477F-93AE-70076C6692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D162-F189-43E1-890D-AD793EDEF4CB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611A-6B23-4E2D-B2FD-5479233EF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493D-4AB4-4DCA-AC05-AA74EADF1142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5A651-E6A8-4B57-9608-A2D40B2123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0D54-422D-45F5-B417-DC069F8EA528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18EB-DD8E-40F9-9D49-5198B18C78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E0D0-546A-4DE7-9A52-0B72CEC132C9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BADFF-C932-419A-B38F-24372CEAFF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3E740-2B1C-46D8-BDD3-9E9638ADC5A4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E2DB-5D04-4F29-BAFA-B0DC027E1F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4AFA-DEB1-4960-86E8-61DF64B9D66F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B273-9FA9-4339-A8DB-5BB1B727BD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7D802-1033-46F2-8799-D0C79ACD0DAD}" type="datetimeFigureOut">
              <a:rPr lang="ru-RU"/>
              <a:pPr>
                <a:defRPr/>
              </a:pPr>
              <a:t>01.03.2013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D1E89E-1313-4079-8784-45FF1AD6A1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83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9600" cy="1800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Карбоновые кислоты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3429000"/>
            <a:ext cx="7408863" cy="2643188"/>
          </a:xfrm>
        </p:spPr>
        <p:txBody>
          <a:bodyPr/>
          <a:lstStyle/>
          <a:p>
            <a:pPr eaLnBrk="1" hangingPunct="1"/>
            <a:r>
              <a:rPr lang="ru-RU" smtClean="0"/>
              <a:t>2013 год</a:t>
            </a:r>
          </a:p>
          <a:p>
            <a:pPr eaLnBrk="1" hangingPunct="1"/>
            <a:endParaRPr lang="ru-RU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***</a:t>
            </a:r>
            <a:endParaRPr lang="ru-RU" dirty="0"/>
          </a:p>
        </p:txBody>
      </p:sp>
      <p:pic>
        <p:nvPicPr>
          <p:cNvPr id="13315" name="Содержимое 4" descr="14679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500188"/>
            <a:ext cx="5857875" cy="4572000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Карбоновые кислоты – это производные углеводородов, содержащие функциональную группу СООН(карбоксил).</a:t>
            </a:r>
            <a:endParaRPr lang="ru-RU" sz="2800" dirty="0"/>
          </a:p>
        </p:txBody>
      </p:sp>
      <p:pic>
        <p:nvPicPr>
          <p:cNvPr id="5123" name="Содержимое 11" descr="748px-Carboxylic-acid_svg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6713" y="1600200"/>
            <a:ext cx="5870575" cy="47085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…карбоновые кислоты в природе:</a:t>
            </a:r>
            <a:endParaRPr lang="ru-RU" sz="1600" dirty="0"/>
          </a:p>
        </p:txBody>
      </p:sp>
      <p:sp>
        <p:nvSpPr>
          <p:cNvPr id="6147" name="Содержимое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FFFF00"/>
                </a:solidFill>
              </a:rPr>
              <a:t>С</a:t>
            </a:r>
            <a:r>
              <a:rPr lang="ru-RU" sz="2800" smtClean="0">
                <a:solidFill>
                  <a:srgbClr val="FFFF00"/>
                </a:solidFill>
              </a:rPr>
              <a:t>2</a:t>
            </a:r>
            <a:r>
              <a:rPr lang="ru-RU" sz="4800" smtClean="0">
                <a:solidFill>
                  <a:srgbClr val="FFFF00"/>
                </a:solidFill>
              </a:rPr>
              <a:t>Н</a:t>
            </a:r>
            <a:r>
              <a:rPr lang="ru-RU" sz="2800" smtClean="0">
                <a:solidFill>
                  <a:srgbClr val="FFFF00"/>
                </a:solidFill>
              </a:rPr>
              <a:t>5</a:t>
            </a:r>
            <a:r>
              <a:rPr lang="ru-RU" sz="4800" smtClean="0">
                <a:solidFill>
                  <a:srgbClr val="FFFF00"/>
                </a:solidFill>
              </a:rPr>
              <a:t>СООН – древесная смола</a:t>
            </a:r>
          </a:p>
        </p:txBody>
      </p:sp>
      <p:pic>
        <p:nvPicPr>
          <p:cNvPr id="6148" name="Содержимое 15" descr="0_20eed_8a81d7ba_X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70463" y="1600200"/>
            <a:ext cx="3394075" cy="452596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42852"/>
            <a:ext cx="8072494" cy="10001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…карбоновые кислоты в природе:</a:t>
            </a:r>
            <a:endParaRPr lang="ru-RU" sz="1600" dirty="0"/>
          </a:p>
        </p:txBody>
      </p:sp>
      <p:sp>
        <p:nvSpPr>
          <p:cNvPr id="7171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rgbClr val="FFFF00"/>
                </a:solidFill>
              </a:rPr>
              <a:t>С</a:t>
            </a:r>
            <a:r>
              <a:rPr lang="ru-RU" sz="2800" smtClean="0">
                <a:solidFill>
                  <a:srgbClr val="FFFF00"/>
                </a:solidFill>
              </a:rPr>
              <a:t>3</a:t>
            </a:r>
            <a:r>
              <a:rPr lang="ru-RU" sz="4400" smtClean="0">
                <a:solidFill>
                  <a:srgbClr val="FFFF00"/>
                </a:solidFill>
              </a:rPr>
              <a:t>Н</a:t>
            </a:r>
            <a:r>
              <a:rPr lang="ru-RU" sz="2800" smtClean="0">
                <a:solidFill>
                  <a:srgbClr val="FFFF00"/>
                </a:solidFill>
              </a:rPr>
              <a:t>7</a:t>
            </a:r>
            <a:r>
              <a:rPr lang="ru-RU" sz="4400" smtClean="0">
                <a:solidFill>
                  <a:srgbClr val="FFFF00"/>
                </a:solidFill>
              </a:rPr>
              <a:t>СООН – сливочное масло</a:t>
            </a:r>
          </a:p>
        </p:txBody>
      </p:sp>
      <p:pic>
        <p:nvPicPr>
          <p:cNvPr id="7172" name="Содержимое 13" descr="12517370104587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800350"/>
            <a:ext cx="4038600" cy="212566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…карбоновые кислоты в природе:</a:t>
            </a:r>
            <a:endParaRPr lang="ru-RU" sz="1600" dirty="0"/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rgbClr val="FFFF00"/>
                </a:solidFill>
              </a:rPr>
              <a:t>С</a:t>
            </a:r>
            <a:r>
              <a:rPr lang="ru-RU" sz="2800" smtClean="0">
                <a:solidFill>
                  <a:srgbClr val="FFFF00"/>
                </a:solidFill>
              </a:rPr>
              <a:t>4</a:t>
            </a:r>
            <a:r>
              <a:rPr lang="ru-RU" sz="4400" smtClean="0">
                <a:solidFill>
                  <a:srgbClr val="FFFF00"/>
                </a:solidFill>
              </a:rPr>
              <a:t>Н</a:t>
            </a:r>
            <a:r>
              <a:rPr lang="ru-RU" sz="2800" smtClean="0">
                <a:solidFill>
                  <a:srgbClr val="FFFF00"/>
                </a:solidFill>
              </a:rPr>
              <a:t>9</a:t>
            </a:r>
            <a:r>
              <a:rPr lang="ru-RU" sz="4400" smtClean="0">
                <a:solidFill>
                  <a:srgbClr val="FFFF00"/>
                </a:solidFill>
              </a:rPr>
              <a:t>СООН – корни травы валерианы</a:t>
            </a:r>
          </a:p>
        </p:txBody>
      </p:sp>
      <p:pic>
        <p:nvPicPr>
          <p:cNvPr id="8196" name="Содержимое 4" descr="ec69284585a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041525"/>
            <a:ext cx="4038600" cy="364331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…карбоновые кислоты в природе:</a:t>
            </a:r>
            <a:endParaRPr lang="ru-RU" sz="1600" dirty="0"/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rgbClr val="FFFF00"/>
                </a:solidFill>
              </a:rPr>
              <a:t>С</a:t>
            </a:r>
            <a:r>
              <a:rPr lang="ru-RU" sz="2800" smtClean="0">
                <a:solidFill>
                  <a:srgbClr val="FFFF00"/>
                </a:solidFill>
              </a:rPr>
              <a:t>6</a:t>
            </a:r>
            <a:r>
              <a:rPr lang="ru-RU" sz="4400" smtClean="0">
                <a:solidFill>
                  <a:srgbClr val="FFFF00"/>
                </a:solidFill>
              </a:rPr>
              <a:t>Н</a:t>
            </a:r>
            <a:r>
              <a:rPr lang="ru-RU" sz="2800" smtClean="0">
                <a:solidFill>
                  <a:srgbClr val="FFFF00"/>
                </a:solidFill>
              </a:rPr>
              <a:t>5</a:t>
            </a:r>
            <a:r>
              <a:rPr lang="ru-RU" sz="4400" smtClean="0">
                <a:solidFill>
                  <a:srgbClr val="FFFF00"/>
                </a:solidFill>
              </a:rPr>
              <a:t>СООН –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400" smtClean="0">
                <a:solidFill>
                  <a:srgbClr val="FFFF00"/>
                </a:solidFill>
              </a:rPr>
              <a:t>гвоздичное масло</a:t>
            </a:r>
          </a:p>
        </p:txBody>
      </p:sp>
      <p:pic>
        <p:nvPicPr>
          <p:cNvPr id="9220" name="Содержимое 4" descr="koeh-03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600200"/>
            <a:ext cx="3476625" cy="452596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-(СООН)-2 – щавель, шпинат, клевер, ревень, томаты, многие ягоды (в виде соли калия)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10243" name="Содержимое 4" descr="511839_normal_7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5625" y="1943100"/>
            <a:ext cx="3841750" cy="3840163"/>
          </a:xfrm>
        </p:spPr>
      </p:pic>
      <p:pic>
        <p:nvPicPr>
          <p:cNvPr id="10244" name="Содержимое 5" descr="975927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928813"/>
            <a:ext cx="4038600" cy="38576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516563"/>
            <a:ext cx="971550" cy="1341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0" y="404813"/>
            <a:ext cx="885666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/>
            <a:r>
              <a:rPr lang="ru-RU" sz="4400">
                <a:solidFill>
                  <a:srgbClr val="99FFCC"/>
                </a:solidFill>
                <a:latin typeface="Times New Roman" pitchFamily="18" charset="0"/>
              </a:rPr>
              <a:t>Применение карбоновых кислот</a:t>
            </a: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2268538" y="2708275"/>
            <a:ext cx="647700" cy="0"/>
          </a:xfrm>
          <a:prstGeom prst="line">
            <a:avLst/>
          </a:prstGeom>
          <a:noFill/>
          <a:ln w="9525">
            <a:solidFill>
              <a:srgbClr val="99FFCC"/>
            </a:solidFill>
            <a:round/>
            <a:headEnd/>
            <a:tailEnd type="stealth" w="sm" len="lg"/>
          </a:ln>
        </p:spPr>
        <p:txBody>
          <a:bodyPr anchor="b" anchorCtr="1"/>
          <a:lstStyle/>
          <a:p>
            <a:endParaRPr lang="ru-RU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5364163" y="2636838"/>
            <a:ext cx="863600" cy="0"/>
          </a:xfrm>
          <a:prstGeom prst="line">
            <a:avLst/>
          </a:prstGeom>
          <a:noFill/>
          <a:ln w="9525">
            <a:solidFill>
              <a:srgbClr val="99FFCC"/>
            </a:solidFill>
            <a:round/>
            <a:headEnd/>
            <a:tailEnd type="stealth" w="sm" len="lg"/>
          </a:ln>
        </p:spPr>
        <p:txBody>
          <a:bodyPr anchor="b" anchorCtr="1"/>
          <a:lstStyle/>
          <a:p>
            <a:endParaRPr lang="ru-RU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23850" y="3141663"/>
            <a:ext cx="1841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ctr">
              <a:defRPr/>
            </a:pPr>
            <a:endParaRPr lang="ru-RU" sz="1000" i="1">
              <a:solidFill>
                <a:srgbClr val="05030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4787900" y="4149725"/>
            <a:ext cx="720725" cy="503238"/>
          </a:xfrm>
          <a:prstGeom prst="line">
            <a:avLst/>
          </a:prstGeom>
          <a:noFill/>
          <a:ln w="9525">
            <a:solidFill>
              <a:srgbClr val="99FFCC"/>
            </a:solidFill>
            <a:round/>
            <a:headEnd/>
            <a:tailEnd type="stealth" w="sm" len="lg"/>
          </a:ln>
        </p:spPr>
        <p:txBody>
          <a:bodyPr anchor="b" anchorCtr="1"/>
          <a:lstStyle/>
          <a:p>
            <a:endParaRPr lang="ru-RU"/>
          </a:p>
        </p:txBody>
      </p:sp>
      <p:pic>
        <p:nvPicPr>
          <p:cNvPr id="11274" name="Picture 11" descr="пюопюжлрпюлои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44675"/>
            <a:ext cx="1738313" cy="1979613"/>
          </a:xfrm>
          <a:ln>
            <a:solidFill>
              <a:srgbClr val="050303"/>
            </a:solidFill>
          </a:ln>
        </p:spPr>
      </p:pic>
      <p:pic>
        <p:nvPicPr>
          <p:cNvPr id="11275" name="Picture 12" descr="ррмор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132138" y="1916113"/>
            <a:ext cx="2051050" cy="1849437"/>
          </a:xfrm>
          <a:ln>
            <a:solidFill>
              <a:srgbClr val="050303"/>
            </a:solidFill>
          </a:ln>
        </p:spPr>
      </p:pic>
      <p:pic>
        <p:nvPicPr>
          <p:cNvPr id="11276" name="Picture 13" descr="юоррпж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372225" y="2133600"/>
            <a:ext cx="1800225" cy="1227138"/>
          </a:xfrm>
          <a:ln>
            <a:solidFill>
              <a:srgbClr val="050303"/>
            </a:solidFill>
          </a:ln>
        </p:spPr>
      </p:pic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755650" y="1412875"/>
            <a:ext cx="71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Клей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419475" y="1484313"/>
            <a:ext cx="13620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Гербициды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6732588" y="1484313"/>
            <a:ext cx="16557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</a:rPr>
              <a:t>  </a:t>
            </a:r>
            <a:r>
              <a:rPr lang="ru-RU" sz="1600" b="1">
                <a:latin typeface="Times New Roman" pitchFamily="18" charset="0"/>
              </a:rPr>
              <a:t>Консервант, 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приправа</a:t>
            </a:r>
          </a:p>
        </p:txBody>
      </p:sp>
      <p:pic>
        <p:nvPicPr>
          <p:cNvPr id="11280" name="Picture 17" descr="и  дои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7596188" y="3068638"/>
            <a:ext cx="1368425" cy="908050"/>
          </a:xfrm>
          <a:noFill/>
          <a:ln>
            <a:solidFill>
              <a:srgbClr val="050303"/>
            </a:solidFill>
          </a:ln>
        </p:spPr>
      </p:pic>
      <p:pic>
        <p:nvPicPr>
          <p:cNvPr id="11281" name="Picture 18" descr="рчвртчв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4292600"/>
            <a:ext cx="1728788" cy="1717675"/>
          </a:xfrm>
          <a:prstGeom prst="rect">
            <a:avLst/>
          </a:prstGeom>
          <a:noFill/>
          <a:ln w="9525">
            <a:solidFill>
              <a:srgbClr val="050303"/>
            </a:solidFill>
            <a:miter lim="800000"/>
            <a:headEnd/>
            <a:tailEnd/>
          </a:ln>
        </p:spPr>
      </p:pic>
      <p:pic>
        <p:nvPicPr>
          <p:cNvPr id="11282" name="Picture 19" descr="ьискусственные волокн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4797425"/>
            <a:ext cx="2160587" cy="1554163"/>
          </a:xfrm>
          <a:prstGeom prst="rect">
            <a:avLst/>
          </a:prstGeom>
          <a:noFill/>
          <a:ln w="9525">
            <a:solidFill>
              <a:srgbClr val="050303"/>
            </a:solidFill>
            <a:miter lim="800000"/>
            <a:headEnd/>
            <a:tailEnd/>
          </a:ln>
        </p:spPr>
      </p:pic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5292725" y="5876925"/>
            <a:ext cx="1849438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sz="2400">
                <a:solidFill>
                  <a:srgbClr val="050303"/>
                </a:solidFill>
                <a:latin typeface="Verdana" pitchFamily="34" charset="0"/>
              </a:rPr>
              <a:t>  </a:t>
            </a:r>
            <a:r>
              <a:rPr lang="ru-RU" b="1">
                <a:latin typeface="Times New Roman" pitchFamily="18" charset="0"/>
              </a:rPr>
              <a:t>Парфюмерия,</a:t>
            </a:r>
          </a:p>
          <a:p>
            <a:pPr algn="ctr"/>
            <a:r>
              <a:rPr lang="ru-RU" b="1">
                <a:latin typeface="Times New Roman" pitchFamily="18" charset="0"/>
              </a:rPr>
              <a:t> косметика</a:t>
            </a:r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 flipH="1">
            <a:off x="2843213" y="4076700"/>
            <a:ext cx="719137" cy="504825"/>
          </a:xfrm>
          <a:prstGeom prst="line">
            <a:avLst/>
          </a:prstGeom>
          <a:noFill/>
          <a:ln w="9525">
            <a:solidFill>
              <a:srgbClr val="99FFCC"/>
            </a:solidFill>
            <a:round/>
            <a:headEnd/>
            <a:tailEnd type="stealth" w="sm" len="lg"/>
          </a:ln>
        </p:spPr>
        <p:txBody>
          <a:bodyPr anchor="b" anchorCtr="1"/>
          <a:lstStyle/>
          <a:p>
            <a:endParaRPr lang="ru-RU"/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68313" y="4076700"/>
            <a:ext cx="17938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Искусственные</a:t>
            </a:r>
          </a:p>
          <a:p>
            <a:pPr algn="ctr"/>
            <a:r>
              <a:rPr lang="ru-RU" b="1">
                <a:latin typeface="Times New Roman" pitchFamily="18" charset="0"/>
              </a:rPr>
              <a:t> волокна</a:t>
            </a:r>
          </a:p>
        </p:txBody>
      </p:sp>
      <p:pic>
        <p:nvPicPr>
          <p:cNvPr id="11286" name="Picture 23" descr="апспатст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08850" y="4724400"/>
            <a:ext cx="1065213" cy="1817688"/>
          </a:xfrm>
          <a:prstGeom prst="rect">
            <a:avLst/>
          </a:prstGeom>
          <a:solidFill>
            <a:schemeClr val="tx2">
              <a:alpha val="78822"/>
            </a:schemeClr>
          </a:solidFill>
          <a:ln w="9525">
            <a:solidFill>
              <a:srgbClr val="05030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7"/>
          <p:cNvSpPr>
            <a:spLocks noGrp="1"/>
          </p:cNvSpPr>
          <p:nvPr>
            <p:ph type="body" idx="1"/>
          </p:nvPr>
        </p:nvSpPr>
        <p:spPr>
          <a:xfrm>
            <a:off x="755650" y="908050"/>
            <a:ext cx="7086600" cy="3921125"/>
          </a:xfrm>
        </p:spPr>
        <p:txBody>
          <a:bodyPr/>
          <a:lstStyle/>
          <a:p>
            <a:pPr marL="530225" indent="-457200" eaLnBrk="1" hangingPunct="1"/>
            <a:r>
              <a:rPr lang="ru-RU" sz="2800" smtClean="0"/>
              <a:t>Применяют </a:t>
            </a:r>
            <a:r>
              <a:rPr lang="ru-RU" sz="2800" smtClean="0">
                <a:solidFill>
                  <a:srgbClr val="002060"/>
                </a:solidFill>
              </a:rPr>
              <a:t>муравьиную кислоту </a:t>
            </a:r>
            <a:r>
              <a:rPr lang="ru-RU" sz="2800" smtClean="0"/>
              <a:t>как протраву при крашении шерсти, консервант фруктовых соков, отбеливатель, дезинфекционный препарат</a:t>
            </a:r>
            <a:r>
              <a:rPr lang="ru-RU" sz="2800" smtClean="0">
                <a:solidFill>
                  <a:srgbClr val="002060"/>
                </a:solidFill>
              </a:rPr>
              <a:t>. Уксусную кислоту </a:t>
            </a:r>
            <a:r>
              <a:rPr lang="ru-RU" sz="2800" smtClean="0"/>
              <a:t>используют как сырьё в промышленном синтезе красителей, медикаментов, ацетатного волокна, негорючей киноплёнки, органического стекла.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131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Times New Roman</vt:lpstr>
      <vt:lpstr>Wingdings 2</vt:lpstr>
      <vt:lpstr>Wingdings</vt:lpstr>
      <vt:lpstr>Wingdings 3</vt:lpstr>
      <vt:lpstr>Calibri</vt:lpstr>
      <vt:lpstr>Monotype Corsiva</vt:lpstr>
      <vt:lpstr>Verdana</vt:lpstr>
      <vt:lpstr>Апекс</vt:lpstr>
      <vt:lpstr>Карбоновые кислоты</vt:lpstr>
      <vt:lpstr>Карбоновые кислоты – это производные углеводородов, содержащие функциональную группу СООН(карбоксил).</vt:lpstr>
      <vt:lpstr> …карбоновые кислоты в природе:</vt:lpstr>
      <vt:lpstr>…карбоновые кислоты в природе:</vt:lpstr>
      <vt:lpstr>…карбоновые кислоты в природе:</vt:lpstr>
      <vt:lpstr>…карбоновые кислоты в природе:</vt:lpstr>
      <vt:lpstr>-(СООН)-2 – щавель, шпинат, клевер, ревень, томаты, многие ягоды (в виде соли калия)</vt:lpstr>
      <vt:lpstr>Слайд 8</vt:lpstr>
      <vt:lpstr>Слайд 9</vt:lpstr>
      <vt:lpstr>***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Карбоновые кислоты.</dc:title>
  <dc:creator>Диана</dc:creator>
  <cp:lastModifiedBy>Дима</cp:lastModifiedBy>
  <cp:revision>41</cp:revision>
  <dcterms:created xsi:type="dcterms:W3CDTF">2010-05-18T11:26:00Z</dcterms:created>
  <dcterms:modified xsi:type="dcterms:W3CDTF">2013-03-01T14:06:57Z</dcterms:modified>
</cp:coreProperties>
</file>