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2">
                <a:lumMod val="75000"/>
              </a:schemeClr>
            </a:gs>
            <a:gs pos="67000">
              <a:srgbClr val="C9D6EF"/>
            </a:gs>
            <a:gs pos="80850">
              <a:srgbClr val="D5DFF2"/>
            </a:gs>
            <a:gs pos="0">
              <a:schemeClr val="accent6">
                <a:lumMod val="40000"/>
                <a:lumOff val="60000"/>
              </a:schemeClr>
            </a:gs>
            <a:gs pos="4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5830" y="260648"/>
            <a:ext cx="8070626" cy="2016223"/>
          </a:xfrm>
        </p:spPr>
        <p:txBody>
          <a:bodyPr>
            <a:normAutofit fontScale="90000"/>
          </a:bodyPr>
          <a:lstStyle/>
          <a:p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Презентация к уроку изо по теме </a:t>
            </a:r>
            <a:r>
              <a:rPr lang="ru-RU" sz="2500" b="1" cap="small" dirty="0" err="1" smtClean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граттаж</a:t>
            </a:r>
            <a:r>
              <a:rPr lang="ru-RU" sz="2500" b="1" cap="small" dirty="0" smtClean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.</a:t>
            </a:r>
            <a: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/>
            </a:r>
            <a:b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Самарская С.В.</a:t>
            </a:r>
            <a:br>
              <a:rPr lang="ru-RU" sz="29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Учитель изобразительного искусства. </a:t>
            </a:r>
            <a:b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МБОУ СОШ № 2 им. А.И. Исаевой.</a:t>
            </a:r>
            <a:b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</a:br>
            <a:r>
              <a:rPr lang="ru-RU" sz="2500" b="1" cap="small" dirty="0">
                <a:solidFill>
                  <a:schemeClr val="tx2">
                    <a:lumMod val="10000"/>
                  </a:schemeClr>
                </a:solidFill>
                <a:latin typeface="Century Schoolbook"/>
              </a:rPr>
              <a:t>Город Нефтеюганск.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40902"/>
            <a:ext cx="3154660" cy="42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5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92888" cy="720080"/>
          </a:xfrm>
        </p:spPr>
        <p:txBody>
          <a:bodyPr/>
          <a:lstStyle/>
          <a:p>
            <a:r>
              <a:rPr lang="ru-RU" sz="2000" b="1" spc="0" dirty="0" smtClean="0">
                <a:solidFill>
                  <a:schemeClr val="tx2">
                    <a:lumMod val="10000"/>
                  </a:schemeClr>
                </a:solidFill>
                <a:latin typeface="Calibri"/>
              </a:rPr>
              <a:t>Цель</a:t>
            </a:r>
            <a:r>
              <a:rPr lang="ru-RU" sz="2000" spc="0" dirty="0" smtClean="0">
                <a:solidFill>
                  <a:schemeClr val="tx2">
                    <a:lumMod val="10000"/>
                  </a:schemeClr>
                </a:solidFill>
                <a:latin typeface="Calibri"/>
              </a:rPr>
              <a:t>: 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развитие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</a:rPr>
              <a:t>творческих способностей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</a:rPr>
              <a:t>через нетрадиционные приемы рисования.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8003232" cy="36724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Задачи:</a:t>
            </a:r>
          </a:p>
          <a:p>
            <a:r>
              <a:rPr lang="ru-RU" sz="2400" b="1" dirty="0" smtClean="0">
                <a:solidFill>
                  <a:schemeClr val="tx2">
                    <a:lumMod val="10000"/>
                  </a:schemeClr>
                </a:solidFill>
              </a:rPr>
              <a:t>1.Знакомство 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учащихся с одним из видов графики - </a:t>
            </a:r>
            <a:r>
              <a:rPr lang="ru-RU" sz="24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. (Выполнение рисунка путем процарапывания)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2.Раскрытие творческого потенциала через нетрадиционные приемы рисования.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3.Создание творческой атмосферы.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4.Развитие фантазии, воображения. </a:t>
            </a:r>
          </a:p>
          <a:p>
            <a:r>
              <a:rPr lang="ru-RU" sz="2400" b="1" dirty="0">
                <a:solidFill>
                  <a:schemeClr val="tx2">
                    <a:lumMod val="10000"/>
                  </a:schemeClr>
                </a:solidFill>
              </a:rPr>
              <a:t>5.Воспитание аккуратности в выполнении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5306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88640"/>
            <a:ext cx="2880320" cy="6264696"/>
          </a:xfrm>
        </p:spPr>
        <p:txBody>
          <a:bodyPr>
            <a:noAutofit/>
          </a:bodyPr>
          <a:lstStyle/>
          <a:p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– техника занимательная и необычная. Что такое техника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? Буквальный перевод этого слова – «царапанье» (от французского глагола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gratter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– царапать). Эту технику ещё называют "граффито", а изюминка работы состоит в том, что рисунок процарапывается на листе. Рисунки в технике </a:t>
            </a:r>
            <a:r>
              <a:rPr lang="ru-RU" sz="1600" b="1" dirty="0" err="1">
                <a:solidFill>
                  <a:schemeClr val="tx2">
                    <a:lumMod val="10000"/>
                  </a:schemeClr>
                </a:solidFill>
              </a:rPr>
              <a:t>граттаж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 выполняются острым предметом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</a:rPr>
              <a:t>на предварительно подготовленной поверхности. Затем начинается создание рисунка – на картоне заостренным предметом процарапываются линии и штрихи, открывающие цвет основы.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3993117"/>
            <a:ext cx="3168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Техника </a:t>
            </a:r>
            <a:r>
              <a:rPr lang="ru-RU" b="1" dirty="0" err="1">
                <a:solidFill>
                  <a:schemeClr val="bg1"/>
                </a:solidFill>
              </a:rPr>
              <a:t>граттаж</a:t>
            </a:r>
            <a:r>
              <a:rPr lang="ru-RU" b="1" dirty="0">
                <a:solidFill>
                  <a:schemeClr val="bg1"/>
                </a:solidFill>
              </a:rPr>
              <a:t> обладает мощными графическими характеристиками. Можно проследить многообразие и непосредственность этого изобразительного средства – от выполнения беглого линейного рисунка до более сложного.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2567328" cy="365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Admin\Рабочий стол\изо\гратта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12" y="110955"/>
            <a:ext cx="2810183" cy="36495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72008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Работа над новой темой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4248472" cy="6048672"/>
          </a:xfrm>
        </p:spPr>
        <p:txBody>
          <a:bodyPr>
            <a:normAutofit fontScale="47500" lnSpcReduction="20000"/>
          </a:bodyPr>
          <a:lstStyle/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Работа в технике </a:t>
            </a:r>
            <a:r>
              <a:rPr lang="ru-RU" sz="3200" b="1" dirty="0" err="1">
                <a:solidFill>
                  <a:schemeClr val="bg1"/>
                </a:solidFill>
                <a:latin typeface="Times New Roman"/>
                <a:ea typeface="Times New Roman"/>
              </a:rPr>
              <a:t>граттаж</a:t>
            </a: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 проходит в несколько </a:t>
            </a:r>
            <a:r>
              <a:rPr lang="ru-RU" sz="32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этапов: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- подготовка бумаги - основы рисунка;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- закрашивание бумаги;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/>
                <a:ea typeface="Times New Roman"/>
              </a:rPr>
              <a:t>- процарапывание – создание рисунка. </a:t>
            </a:r>
            <a:endParaRPr lang="ru-RU" sz="2800" b="1" dirty="0">
              <a:solidFill>
                <a:schemeClr val="bg1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Подготовка  бумаги </a:t>
            </a:r>
          </a:p>
          <a:p>
            <a:r>
              <a:rPr lang="ru-RU" b="1" dirty="0">
                <a:solidFill>
                  <a:schemeClr val="bg1"/>
                </a:solidFill>
              </a:rPr>
              <a:t>Прежде чем непосредственно перейти к царапанью, необходимо подготовить бумагу. Есть два способа:</a:t>
            </a:r>
          </a:p>
          <a:p>
            <a:r>
              <a:rPr lang="ru-RU" b="1" dirty="0">
                <a:solidFill>
                  <a:schemeClr val="bg1"/>
                </a:solidFill>
              </a:rPr>
              <a:t>1.	На лист наносят в любом порядке цветные пятна с помощью цветных восковых мелков.</a:t>
            </a:r>
          </a:p>
          <a:p>
            <a:r>
              <a:rPr lang="ru-RU" b="1" dirty="0">
                <a:solidFill>
                  <a:schemeClr val="bg1"/>
                </a:solidFill>
              </a:rPr>
              <a:t>2.	Бумагу равномерно покрывают толстым слоем воска или парафина.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3.      Закрашивание </a:t>
            </a:r>
            <a:r>
              <a:rPr lang="ru-RU" b="1" dirty="0">
                <a:solidFill>
                  <a:schemeClr val="bg1"/>
                </a:solidFill>
              </a:rPr>
              <a:t>бумаги  </a:t>
            </a:r>
          </a:p>
          <a:p>
            <a:r>
              <a:rPr lang="ru-RU" b="1" dirty="0">
                <a:solidFill>
                  <a:schemeClr val="bg1"/>
                </a:solidFill>
              </a:rPr>
              <a:t>Затем широкой кистью, губкой или тампоном из ваты наносят на поверхность слой туши или гуаши. Для того, чтобы краска не растекалась по воску, кисточку предварительно окунают в мыльный раствор. Иногда приходится наносить краску в несколько приемов — просушить первый слой, а затем нанести следующий 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Admin\Рабочий стол\изо\j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629390" cy="272204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Наши  работы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096344" cy="247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47943"/>
            <a:ext cx="3456384" cy="262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153587" cy="417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20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</TotalTime>
  <Words>214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Метро</vt:lpstr>
      <vt:lpstr>Презентация к уроку изо по теме граттаж. Самарская С.В. Учитель изобразительного искусства.  МБОУ СОШ № 2 им. А.И. Исаевой. Город Нефтеюганск.</vt:lpstr>
      <vt:lpstr>Цель:  развитие творческих способностей через нетрадиционные приемы рисования. </vt:lpstr>
      <vt:lpstr>Презентация PowerPoint</vt:lpstr>
      <vt:lpstr>Работа над новой темой</vt:lpstr>
      <vt:lpstr>Наши 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изо по теме граттаж. Самарская С.В. Учитель изобразительного искусства.  МБОУ СОШ № 2 им. А.И. Исаевой. Город Нефтеюганск.</dc:title>
  <cp:lastModifiedBy>Admin</cp:lastModifiedBy>
  <cp:revision>26</cp:revision>
  <dcterms:modified xsi:type="dcterms:W3CDTF">2013-11-17T13:44:49Z</dcterms:modified>
</cp:coreProperties>
</file>