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8" r:id="rId3"/>
    <p:sldId id="257" r:id="rId4"/>
    <p:sldId id="266" r:id="rId5"/>
    <p:sldId id="259" r:id="rId6"/>
    <p:sldId id="260" r:id="rId7"/>
    <p:sldId id="272" r:id="rId8"/>
    <p:sldId id="261" r:id="rId9"/>
    <p:sldId id="262" r:id="rId10"/>
    <p:sldId id="273" r:id="rId11"/>
    <p:sldId id="263" r:id="rId12"/>
    <p:sldId id="264" r:id="rId13"/>
    <p:sldId id="275" r:id="rId14"/>
    <p:sldId id="267" r:id="rId15"/>
    <p:sldId id="276" r:id="rId16"/>
    <p:sldId id="268" r:id="rId17"/>
    <p:sldId id="269" r:id="rId18"/>
    <p:sldId id="270" r:id="rId19"/>
    <p:sldId id="271" r:id="rId20"/>
    <p:sldId id="277"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5" autoAdjust="0"/>
    <p:restoredTop sz="94660"/>
  </p:normalViewPr>
  <p:slideViewPr>
    <p:cSldViewPr>
      <p:cViewPr varScale="1">
        <p:scale>
          <a:sx n="42" d="100"/>
          <a:sy n="42" d="100"/>
        </p:scale>
        <p:origin x="-902"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51F7C-2D35-45B5-81AF-6B4F7F0F6D36}" type="datetimeFigureOut">
              <a:rPr lang="ru-RU" smtClean="0"/>
              <a:t>01.09.2013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909F9-AFB7-4373-A92E-B468FC0B6BE7}"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7909F9-AFB7-4373-A92E-B468FC0B6BE7}" type="slidenum">
              <a:rPr lang="ru-RU" smtClean="0"/>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8E469957-F8D8-40F4-9037-AC2441341C94}" type="datetimeFigureOut">
              <a:rPr lang="ru-RU" smtClean="0"/>
              <a:pPr/>
              <a:t>01.09.2013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22EF9DA4-7DEB-4C13-A042-5CD13F678F9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E469957-F8D8-40F4-9037-AC2441341C94}"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2EF9DA4-7DEB-4C13-A042-5CD13F678F9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E469957-F8D8-40F4-9037-AC2441341C94}"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2EF9DA4-7DEB-4C13-A042-5CD13F678F9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E469957-F8D8-40F4-9037-AC2441341C94}"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2EF9DA4-7DEB-4C13-A042-5CD13F678F9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E469957-F8D8-40F4-9037-AC2441341C94}" type="datetimeFigureOut">
              <a:rPr lang="ru-RU" smtClean="0"/>
              <a:pPr/>
              <a:t>01.09.2013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2EF9DA4-7DEB-4C13-A042-5CD13F678F9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E469957-F8D8-40F4-9037-AC2441341C94}" type="datetimeFigureOut">
              <a:rPr lang="ru-RU" smtClean="0"/>
              <a:pPr/>
              <a:t>01.09.2013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2EF9DA4-7DEB-4C13-A042-5CD13F678F9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E469957-F8D8-40F4-9037-AC2441341C94}" type="datetimeFigureOut">
              <a:rPr lang="ru-RU" smtClean="0"/>
              <a:pPr/>
              <a:t>01.09.2013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2EF9DA4-7DEB-4C13-A042-5CD13F678F9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E469957-F8D8-40F4-9037-AC2441341C94}" type="datetimeFigureOut">
              <a:rPr lang="ru-RU" smtClean="0"/>
              <a:pPr/>
              <a:t>01.09.2013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2EF9DA4-7DEB-4C13-A042-5CD13F678F9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E469957-F8D8-40F4-9037-AC2441341C94}" type="datetimeFigureOut">
              <a:rPr lang="ru-RU" smtClean="0"/>
              <a:pPr/>
              <a:t>01.09.2013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2EF9DA4-7DEB-4C13-A042-5CD13F678F9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E469957-F8D8-40F4-9037-AC2441341C94}" type="datetimeFigureOut">
              <a:rPr lang="ru-RU" smtClean="0"/>
              <a:pPr/>
              <a:t>01.09.2013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2EF9DA4-7DEB-4C13-A042-5CD13F678F9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8E469957-F8D8-40F4-9037-AC2441341C94}" type="datetimeFigureOut">
              <a:rPr lang="ru-RU" smtClean="0"/>
              <a:pPr/>
              <a:t>01.09.2013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2EF9DA4-7DEB-4C13-A042-5CD13F678F9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E469957-F8D8-40F4-9037-AC2441341C94}" type="datetimeFigureOut">
              <a:rPr lang="ru-RU" smtClean="0"/>
              <a:pPr/>
              <a:t>01.09.2013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2EF9DA4-7DEB-4C13-A042-5CD13F678F9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ru.gulliway.org/public/wiki/europe/russia/central-federal-district/lipetskaya-oblast-/lipetsk.html" TargetMode="External"/><Relationship Id="rId2" Type="http://schemas.openxmlformats.org/officeDocument/2006/relationships/hyperlink" Target="http://ru.gulliway.org/public/wiki/europe/russia/"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ru.gulliway.org/public/wiki/europe/russia/" TargetMode="Externa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ru.gulliway.org/public/wiki/europe/russia/central-federal-district/voronezhskaya-oblast-/" TargetMode="External"/><Relationship Id="rId3" Type="http://schemas.openxmlformats.org/officeDocument/2006/relationships/hyperlink" Target="http://ru.gulliway.org/public/wiki/europe/russia/central-federal-district/kursk-oblast/" TargetMode="External"/><Relationship Id="rId7" Type="http://schemas.openxmlformats.org/officeDocument/2006/relationships/hyperlink" Target="http://ru.gulliway.org/public/wiki/europe/russia/central-federal-district/tambovskaya-oblast-/" TargetMode="External"/><Relationship Id="rId2" Type="http://schemas.openxmlformats.org/officeDocument/2006/relationships/hyperlink" Target="http://ru.gulliway.org/public/wiki/europe/russia/central-federal-district/moscow/moscow.html" TargetMode="External"/><Relationship Id="rId1" Type="http://schemas.openxmlformats.org/officeDocument/2006/relationships/slideLayout" Target="../slideLayouts/slideLayout6.xml"/><Relationship Id="rId6" Type="http://schemas.openxmlformats.org/officeDocument/2006/relationships/hyperlink" Target="http://ru.gulliway.org/public/wiki/europe/russia/central-federal-district/ryazanskaya-oblast-/" TargetMode="External"/><Relationship Id="rId5" Type="http://schemas.openxmlformats.org/officeDocument/2006/relationships/hyperlink" Target="http://ru.gulliway.org/public/wiki/europe/russia/central-federal-district/tul-skaya-oblast-/" TargetMode="External"/><Relationship Id="rId4" Type="http://schemas.openxmlformats.org/officeDocument/2006/relationships/hyperlink" Target="http://ru.gulliway.org/public/wiki/europe/russia/central-federal-district/orlovskaya-oblast-/" TargetMode="Externa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6600" b="1" dirty="0" smtClean="0">
                <a:ln/>
                <a:solidFill>
                  <a:schemeClr val="accent3"/>
                </a:solidFill>
                <a:effectLst/>
                <a:latin typeface="Arial" pitchFamily="34" charset="0"/>
                <a:cs typeface="Arial" pitchFamily="34" charset="0"/>
              </a:rPr>
              <a:t>Липецкой области </a:t>
            </a:r>
            <a:r>
              <a:rPr lang="ru-RU" sz="6600" b="1" dirty="0" smtClean="0">
                <a:ln/>
                <a:solidFill>
                  <a:schemeClr val="accent3"/>
                </a:solidFill>
                <a:latin typeface="Arial Black" pitchFamily="34" charset="0"/>
              </a:rPr>
              <a:t> 6 января</a:t>
            </a:r>
            <a:endParaRPr lang="ru-RU" sz="6600" b="1" dirty="0">
              <a:ln/>
              <a:solidFill>
                <a:schemeClr val="accent3"/>
              </a:solidFill>
              <a:effectLst/>
              <a:latin typeface="Arial" pitchFamily="34" charset="0"/>
              <a:cs typeface="Arial" pitchFamily="34" charset="0"/>
            </a:endParaRPr>
          </a:p>
        </p:txBody>
      </p:sp>
      <p:sp>
        <p:nvSpPr>
          <p:cNvPr id="3" name="Подзаголовок 2"/>
          <p:cNvSpPr>
            <a:spLocks noGrp="1"/>
          </p:cNvSpPr>
          <p:nvPr>
            <p:ph type="subTitle" idx="1"/>
          </p:nvPr>
        </p:nvSpPr>
        <p:spPr>
          <a:xfrm>
            <a:off x="395536" y="0"/>
            <a:ext cx="8414752" cy="6381328"/>
          </a:xfrm>
        </p:spPr>
        <p:txBody>
          <a:bodyPr>
            <a:normAutofit fontScale="700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ru-RU" sz="8000" b="1" dirty="0" smtClean="0">
              <a:ln/>
              <a:solidFill>
                <a:schemeClr val="accent3"/>
              </a:solidFill>
              <a:latin typeface="Arial Black" pitchFamily="34" charset="0"/>
            </a:endParaRPr>
          </a:p>
          <a:p>
            <a:endParaRPr lang="ru-RU" sz="8000" b="1" dirty="0" smtClean="0">
              <a:ln/>
              <a:solidFill>
                <a:schemeClr val="accent3"/>
              </a:solidFill>
              <a:latin typeface="Arial Black" pitchFamily="34" charset="0"/>
            </a:endParaRPr>
          </a:p>
          <a:p>
            <a:r>
              <a:rPr lang="ru-RU" sz="8000" b="1" dirty="0" smtClean="0">
                <a:ln/>
                <a:solidFill>
                  <a:schemeClr val="accent3"/>
                </a:solidFill>
                <a:latin typeface="Arial Black" pitchFamily="34" charset="0"/>
              </a:rPr>
              <a:t> </a:t>
            </a:r>
          </a:p>
          <a:p>
            <a:r>
              <a:rPr lang="ru-RU" sz="8000" b="1" dirty="0" smtClean="0">
                <a:ln/>
                <a:solidFill>
                  <a:schemeClr val="accent3"/>
                </a:solidFill>
                <a:latin typeface="Arial Black" pitchFamily="34" charset="0"/>
              </a:rPr>
              <a:t>               </a:t>
            </a:r>
            <a:r>
              <a:rPr lang="ru-RU"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6О </a:t>
            </a:r>
            <a:r>
              <a:rPr lang="ru-RU"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ЛЕТ</a:t>
            </a:r>
            <a:endParaRPr lang="ru-RU" sz="8000" b="1" dirty="0" smtClean="0">
              <a:ln/>
              <a:solidFill>
                <a:schemeClr val="accent3"/>
              </a:solidFill>
              <a:latin typeface="Arial Black" pitchFamily="34" charset="0"/>
            </a:endParaRPr>
          </a:p>
          <a:p>
            <a:endParaRPr lang="ru-RU" sz="8000" b="1" dirty="0" smtClean="0">
              <a:ln/>
              <a:solidFill>
                <a:schemeClr val="accent3"/>
              </a:solidFill>
              <a:latin typeface="Arial Black" pitchFamily="34" charset="0"/>
            </a:endParaRPr>
          </a:p>
          <a:p>
            <a:r>
              <a:rPr lang="ru-RU" sz="8000" b="1" dirty="0" smtClean="0">
                <a:ln/>
                <a:solidFill>
                  <a:schemeClr val="accent3"/>
                </a:solidFill>
                <a:latin typeface="Arial Black" pitchFamily="34" charset="0"/>
              </a:rPr>
              <a:t>       1954-2014 </a:t>
            </a:r>
          </a:p>
          <a:p>
            <a:endParaRPr lang="ru-RU" sz="8000" b="1" dirty="0" smtClean="0">
              <a:ln/>
              <a:solidFill>
                <a:schemeClr val="accent3"/>
              </a:solidFill>
              <a:latin typeface="Arial Black" pitchFamily="34" charset="0"/>
            </a:endParaRPr>
          </a:p>
          <a:p>
            <a:r>
              <a:rPr lang="ru-RU" sz="8000" b="1" dirty="0" smtClean="0">
                <a:ln/>
                <a:solidFill>
                  <a:schemeClr val="accent3"/>
                </a:solidFill>
                <a:latin typeface="Arial Black" pitchFamily="34" charset="0"/>
              </a:rPr>
              <a:t>            </a:t>
            </a:r>
            <a:r>
              <a:rPr lang="ru-RU" sz="2100" dirty="0" err="1" smtClean="0">
                <a:ln/>
                <a:solidFill>
                  <a:schemeClr val="accent3"/>
                </a:solidFill>
                <a:latin typeface="Arial Black" pitchFamily="34" charset="0"/>
                <a:cs typeface="AngsanaUPC" pitchFamily="18" charset="-34"/>
              </a:rPr>
              <a:t>УчительМБОУ</a:t>
            </a:r>
            <a:r>
              <a:rPr lang="ru-RU" sz="2100" dirty="0" smtClean="0">
                <a:ln/>
                <a:solidFill>
                  <a:schemeClr val="accent3"/>
                </a:solidFill>
                <a:latin typeface="Arial Black" pitchFamily="34" charset="0"/>
                <a:cs typeface="AngsanaUPC" pitchFamily="18" charset="-34"/>
              </a:rPr>
              <a:t> СОШ </a:t>
            </a:r>
            <a:r>
              <a:rPr lang="ru-RU" sz="2100" dirty="0" err="1" smtClean="0">
                <a:ln/>
                <a:solidFill>
                  <a:schemeClr val="accent3"/>
                </a:solidFill>
                <a:latin typeface="Arial Black" pitchFamily="34" charset="0"/>
                <a:cs typeface="AngsanaUPC" pitchFamily="18" charset="-34"/>
              </a:rPr>
              <a:t>сДонское</a:t>
            </a:r>
            <a:r>
              <a:rPr lang="ru-RU" sz="2100" dirty="0" smtClean="0">
                <a:ln/>
                <a:solidFill>
                  <a:schemeClr val="accent3"/>
                </a:solidFill>
                <a:latin typeface="Arial Black" pitchFamily="34" charset="0"/>
                <a:cs typeface="AngsanaUPC" pitchFamily="18" charset="-34"/>
              </a:rPr>
              <a:t> </a:t>
            </a:r>
            <a:r>
              <a:rPr lang="ru-RU" sz="2100" dirty="0" err="1" smtClean="0">
                <a:ln/>
                <a:solidFill>
                  <a:schemeClr val="accent3"/>
                </a:solidFill>
                <a:latin typeface="Arial Black" pitchFamily="34" charset="0"/>
                <a:cs typeface="AngsanaUPC" pitchFamily="18" charset="-34"/>
              </a:rPr>
              <a:t>М.А.Маринюк</a:t>
            </a:r>
            <a:endParaRPr lang="ru-RU" sz="2100" dirty="0" smtClean="0">
              <a:ln/>
              <a:solidFill>
                <a:schemeClr val="accent3"/>
              </a:solidFill>
              <a:latin typeface="Arial Black" pitchFamily="34" charset="0"/>
              <a:cs typeface="AngsanaUPC" pitchFamily="18" charset="-34"/>
            </a:endParaRPr>
          </a:p>
          <a:p>
            <a:endParaRPr lang="ru-RU" sz="8000" b="1" dirty="0" smtClean="0">
              <a:ln/>
              <a:solidFill>
                <a:schemeClr val="accent3"/>
              </a:solidFill>
            </a:endParaRPr>
          </a:p>
          <a:p>
            <a:endParaRPr lang="ru-RU" sz="8000" b="1" dirty="0" smtClean="0">
              <a:ln/>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Я\Desktop\f0466a4c1a9fc6f6fc3c646af9bfb490.jpg"/>
          <p:cNvPicPr>
            <a:picLocks noChangeAspect="1" noChangeArrowheads="1"/>
          </p:cNvPicPr>
          <p:nvPr/>
        </p:nvPicPr>
        <p:blipFill>
          <a:blip r:embed="rId2" cstate="print"/>
          <a:srcRect/>
          <a:stretch>
            <a:fillRect/>
          </a:stretch>
        </p:blipFill>
        <p:spPr bwMode="auto">
          <a:xfrm>
            <a:off x="4572000" y="3861048"/>
            <a:ext cx="3816424" cy="2400300"/>
          </a:xfrm>
          <a:prstGeom prst="rect">
            <a:avLst/>
          </a:prstGeom>
          <a:noFill/>
        </p:spPr>
      </p:pic>
      <p:pic>
        <p:nvPicPr>
          <p:cNvPr id="2052" name="Picture 4" descr="C:\Users\Я\Desktop\d6c83f937c6cd529851299b181e37b21.jpg"/>
          <p:cNvPicPr>
            <a:picLocks noChangeAspect="1" noChangeArrowheads="1"/>
          </p:cNvPicPr>
          <p:nvPr/>
        </p:nvPicPr>
        <p:blipFill>
          <a:blip r:embed="rId3" cstate="print"/>
          <a:srcRect/>
          <a:stretch>
            <a:fillRect/>
          </a:stretch>
        </p:blipFill>
        <p:spPr bwMode="auto">
          <a:xfrm>
            <a:off x="0" y="2636912"/>
            <a:ext cx="4305300" cy="2952328"/>
          </a:xfrm>
          <a:prstGeom prst="rect">
            <a:avLst/>
          </a:prstGeom>
          <a:noFill/>
        </p:spPr>
      </p:pic>
      <p:pic>
        <p:nvPicPr>
          <p:cNvPr id="2053" name="Picture 5" descr="C:\Users\Я\Desktop\1-1237928534hqIc.jpg"/>
          <p:cNvPicPr>
            <a:picLocks noChangeAspect="1" noChangeArrowheads="1"/>
          </p:cNvPicPr>
          <p:nvPr/>
        </p:nvPicPr>
        <p:blipFill>
          <a:blip r:embed="rId4" cstate="print"/>
          <a:srcRect/>
          <a:stretch>
            <a:fillRect/>
          </a:stretch>
        </p:blipFill>
        <p:spPr bwMode="auto">
          <a:xfrm>
            <a:off x="323528" y="0"/>
            <a:ext cx="4355976" cy="2863552"/>
          </a:xfrm>
          <a:prstGeom prst="rect">
            <a:avLst/>
          </a:prstGeom>
          <a:noFill/>
        </p:spPr>
      </p:pic>
      <p:pic>
        <p:nvPicPr>
          <p:cNvPr id="2054" name="Picture 6" descr="C:\Users\Я\Desktop\i (1).jpg"/>
          <p:cNvPicPr>
            <a:picLocks noChangeAspect="1" noChangeArrowheads="1"/>
          </p:cNvPicPr>
          <p:nvPr/>
        </p:nvPicPr>
        <p:blipFill>
          <a:blip r:embed="rId5" cstate="print"/>
          <a:srcRect/>
          <a:stretch>
            <a:fillRect/>
          </a:stretch>
        </p:blipFill>
        <p:spPr bwMode="auto">
          <a:xfrm>
            <a:off x="4572000" y="620688"/>
            <a:ext cx="4296477" cy="27363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smtClean="0"/>
              <a:t/>
            </a:r>
            <a:br>
              <a:rPr lang="ru-RU" sz="2200" b="1" dirty="0" smtClean="0"/>
            </a:br>
            <a:r>
              <a:rPr lang="ru-RU" sz="2200" b="1" dirty="0" smtClean="0"/>
              <a:t/>
            </a:r>
            <a:br>
              <a:rPr lang="ru-RU" sz="2200" b="1" dirty="0" smtClean="0"/>
            </a:br>
            <a:r>
              <a:rPr lang="ru-RU" sz="2200" b="1" dirty="0" smtClean="0"/>
              <a:t/>
            </a:r>
            <a:br>
              <a:rPr lang="ru-RU" sz="2200" b="1" dirty="0" smtClean="0"/>
            </a:br>
            <a:r>
              <a:rPr lang="ru-RU" sz="2200" b="1" dirty="0" smtClean="0"/>
              <a:t/>
            </a:r>
            <a:br>
              <a:rPr lang="ru-RU" sz="2200" b="1" dirty="0" smtClean="0"/>
            </a:br>
            <a:r>
              <a:rPr lang="ru-RU" sz="2200" b="1" dirty="0" smtClean="0"/>
              <a:t/>
            </a:r>
            <a:br>
              <a:rPr lang="ru-RU" sz="2200" b="1" dirty="0" smtClean="0"/>
            </a:br>
            <a:r>
              <a:rPr lang="ru-RU" sz="2200" b="1" dirty="0" smtClean="0"/>
              <a:t/>
            </a:r>
            <a:br>
              <a:rPr lang="ru-RU" sz="2200" b="1" dirty="0" smtClean="0"/>
            </a:br>
            <a:r>
              <a:rPr lang="ru-RU" sz="2200" b="1" dirty="0" smtClean="0"/>
              <a:t/>
            </a:r>
            <a:br>
              <a:rPr lang="ru-RU" sz="2200" b="1" dirty="0" smtClean="0"/>
            </a:br>
            <a:r>
              <a:rPr lang="ru-RU" sz="2200" b="1" dirty="0" smtClean="0"/>
              <a:t/>
            </a:r>
            <a:br>
              <a:rPr lang="ru-RU" sz="2200" b="1" dirty="0" smtClean="0"/>
            </a:br>
            <a:r>
              <a:rPr lang="ru-RU" sz="2200" b="1" dirty="0" smtClean="0"/>
              <a:t>Земельно-сырьевые ресурсы</a:t>
            </a:r>
            <a:br>
              <a:rPr lang="ru-RU" sz="2200" b="1" dirty="0" smtClean="0"/>
            </a:br>
            <a:r>
              <a:rPr lang="ru-RU" sz="2200" dirty="0" smtClean="0"/>
              <a:t>Преобладающие типы почв — чернозёмы, которые занимают свыше 85 процентов всей территории.</a:t>
            </a:r>
            <a:br>
              <a:rPr lang="ru-RU" sz="2200" dirty="0" smtClean="0"/>
            </a:br>
            <a:r>
              <a:rPr lang="ru-RU" sz="2200" dirty="0" smtClean="0"/>
              <a:t>Полезные ископаемые представлены 300 месторождениями: известняки, доломиты, песок, глины, цементное сырье. По запасам карбонатного сырья область занимает 1-е место в РФ. Значительны залежи торфа. Большой известностью в стране пользуются Липецкие минеральные источники и лечебные грязи, обнаруженные в 1871 году.</a:t>
            </a:r>
            <a:br>
              <a:rPr lang="ru-RU" sz="2200" dirty="0" smtClean="0"/>
            </a:br>
            <a:r>
              <a:rPr lang="ru-RU" dirty="0" smtClean="0"/>
              <a:t/>
            </a:r>
            <a:br>
              <a:rPr lang="ru-RU" dirty="0" smtClean="0"/>
            </a:br>
            <a:endParaRPr lang="ru-RU" dirty="0"/>
          </a:p>
        </p:txBody>
      </p:sp>
      <p:pic>
        <p:nvPicPr>
          <p:cNvPr id="13314" name="Picture 2" descr="C:\Users\Я\Desktop\i (1).jpg"/>
          <p:cNvPicPr>
            <a:picLocks noChangeAspect="1" noChangeArrowheads="1"/>
          </p:cNvPicPr>
          <p:nvPr/>
        </p:nvPicPr>
        <p:blipFill>
          <a:blip r:embed="rId2" cstate="print"/>
          <a:srcRect/>
          <a:stretch>
            <a:fillRect/>
          </a:stretch>
        </p:blipFill>
        <p:spPr bwMode="auto">
          <a:xfrm>
            <a:off x="755576" y="2924944"/>
            <a:ext cx="3528392" cy="3096344"/>
          </a:xfrm>
          <a:prstGeom prst="rect">
            <a:avLst/>
          </a:prstGeom>
          <a:noFill/>
        </p:spPr>
      </p:pic>
      <p:pic>
        <p:nvPicPr>
          <p:cNvPr id="13315" name="Picture 3" descr="C:\Users\Я\Desktop\1_9013.jpg"/>
          <p:cNvPicPr>
            <a:picLocks noChangeAspect="1" noChangeArrowheads="1"/>
          </p:cNvPicPr>
          <p:nvPr/>
        </p:nvPicPr>
        <p:blipFill>
          <a:blip r:embed="rId3" cstate="print"/>
          <a:srcRect/>
          <a:stretch>
            <a:fillRect/>
          </a:stretch>
        </p:blipFill>
        <p:spPr bwMode="auto">
          <a:xfrm>
            <a:off x="4355976" y="2924944"/>
            <a:ext cx="4572000" cy="329756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1452594" y="2279"/>
            <a:ext cx="7423863" cy="698632"/>
          </a:xfrm>
        </p:spPr>
        <p:txBody>
          <a:bodyPr>
            <a:noAutofit/>
          </a:bodyPr>
          <a:lstStyle/>
          <a:p>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Население</a:t>
            </a:r>
            <a:br>
              <a:rPr lang="ru-RU" sz="2000" b="1" dirty="0" smtClean="0"/>
            </a:br>
            <a:r>
              <a:rPr lang="ru-RU" sz="2000" dirty="0" smtClean="0"/>
              <a:t>Численность населения области по данным Росстата составляет 1 162 235 чел. (2013). Плотность населения — 48,33 чел./км (2013). Городское население — 64,03 % (2013).</a:t>
            </a:r>
            <a:br>
              <a:rPr lang="ru-RU" sz="2000" dirty="0" smtClean="0"/>
            </a:br>
            <a:r>
              <a:rPr lang="ru-RU" sz="2000" b="1" dirty="0" smtClean="0"/>
              <a:t>Изменение численности населения</a:t>
            </a:r>
            <a:br>
              <a:rPr lang="ru-RU" sz="2000" b="1" dirty="0" smtClean="0"/>
            </a:br>
            <a:r>
              <a:rPr lang="ru-RU" sz="2000" dirty="0" smtClean="0"/>
              <a:t>Всё и городское население (его доля) по данным всесоюзных и всероссийских переписей:</a:t>
            </a:r>
            <a:br>
              <a:rPr lang="ru-RU" sz="2000" dirty="0" smtClean="0"/>
            </a:br>
            <a:endParaRPr lang="ru-RU" sz="2000" dirty="0"/>
          </a:p>
        </p:txBody>
      </p:sp>
      <p:pic>
        <p:nvPicPr>
          <p:cNvPr id="12290" name="Picture 2" descr="C:\Users\Я\Desktop\plyaj31.jpeg"/>
          <p:cNvPicPr>
            <a:picLocks noChangeAspect="1" noChangeArrowheads="1"/>
          </p:cNvPicPr>
          <p:nvPr/>
        </p:nvPicPr>
        <p:blipFill>
          <a:blip r:embed="rId2" cstate="print"/>
          <a:srcRect/>
          <a:stretch>
            <a:fillRect/>
          </a:stretch>
        </p:blipFill>
        <p:spPr bwMode="auto">
          <a:xfrm>
            <a:off x="899592" y="3645024"/>
            <a:ext cx="3456384" cy="2736304"/>
          </a:xfrm>
          <a:prstGeom prst="rect">
            <a:avLst/>
          </a:prstGeom>
          <a:noFill/>
        </p:spPr>
      </p:pic>
      <p:pic>
        <p:nvPicPr>
          <p:cNvPr id="12291" name="Picture 3" descr="C:\Users\Я\Desktop\i.jpg"/>
          <p:cNvPicPr>
            <a:picLocks noChangeAspect="1" noChangeArrowheads="1"/>
          </p:cNvPicPr>
          <p:nvPr/>
        </p:nvPicPr>
        <p:blipFill>
          <a:blip r:embed="rId3" cstate="print"/>
          <a:srcRect/>
          <a:stretch>
            <a:fillRect/>
          </a:stretch>
        </p:blipFill>
        <p:spPr bwMode="auto">
          <a:xfrm>
            <a:off x="3779912" y="188640"/>
            <a:ext cx="3888432" cy="1800200"/>
          </a:xfrm>
          <a:prstGeom prst="rect">
            <a:avLst/>
          </a:prstGeom>
          <a:noFill/>
        </p:spPr>
      </p:pic>
      <p:pic>
        <p:nvPicPr>
          <p:cNvPr id="12292" name="Picture 4" descr="C:\Users\Я\Desktop\main_c100.jpg"/>
          <p:cNvPicPr>
            <a:picLocks noChangeAspect="1" noChangeArrowheads="1"/>
          </p:cNvPicPr>
          <p:nvPr/>
        </p:nvPicPr>
        <p:blipFill>
          <a:blip r:embed="rId4" cstate="print"/>
          <a:srcRect/>
          <a:stretch>
            <a:fillRect/>
          </a:stretch>
        </p:blipFill>
        <p:spPr bwMode="auto">
          <a:xfrm>
            <a:off x="5076056" y="3573016"/>
            <a:ext cx="3744416" cy="295232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8392" y="4840605"/>
            <a:ext cx="6400800" cy="2017395"/>
          </a:xfrm>
        </p:spPr>
        <p:txBody>
          <a:bodyPr>
            <a:normAutofit/>
          </a:bodyPr>
          <a:lstStyle/>
          <a:p>
            <a:endParaRPr lang="ru-RU" dirty="0"/>
          </a:p>
        </p:txBody>
      </p:sp>
      <p:sp>
        <p:nvSpPr>
          <p:cNvPr id="3" name="Текст 2"/>
          <p:cNvSpPr>
            <a:spLocks noGrp="1"/>
          </p:cNvSpPr>
          <p:nvPr>
            <p:ph type="body" idx="1"/>
          </p:nvPr>
        </p:nvSpPr>
        <p:spPr>
          <a:xfrm>
            <a:off x="1187624" y="188640"/>
            <a:ext cx="7956376" cy="4608512"/>
          </a:xfrm>
        </p:spPr>
        <p:txBody>
          <a:bodyPr>
            <a:noAutofit/>
          </a:bodyPr>
          <a:lstStyle/>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sz="2400" dirty="0" smtClean="0"/>
              <a:t>В </a:t>
            </a:r>
            <a:r>
              <a:rPr lang="ru-RU" sz="2400" dirty="0" smtClean="0"/>
              <a:t>числе крупнейших промышленных предприятий — акционерные общества: ОАО «</a:t>
            </a:r>
            <a:r>
              <a:rPr lang="ru-RU" sz="2400" dirty="0" err="1" smtClean="0"/>
              <a:t>Новолипецкий</a:t>
            </a:r>
            <a:r>
              <a:rPr lang="ru-RU" sz="2400" dirty="0" smtClean="0"/>
              <a:t> металлургический комбинат», «</a:t>
            </a:r>
            <a:r>
              <a:rPr lang="ru-RU" sz="2400" dirty="0" err="1" smtClean="0"/>
              <a:t>Индезит</a:t>
            </a:r>
            <a:r>
              <a:rPr lang="ru-RU" sz="2400" dirty="0" smtClean="0"/>
              <a:t> </a:t>
            </a:r>
            <a:r>
              <a:rPr lang="ru-RU" sz="2400" dirty="0" err="1" smtClean="0"/>
              <a:t>Интернешнл</a:t>
            </a:r>
            <a:r>
              <a:rPr lang="ru-RU" sz="2400" dirty="0" smtClean="0"/>
              <a:t>», ОАО «</a:t>
            </a:r>
            <a:r>
              <a:rPr lang="ru-RU" sz="2400" dirty="0" err="1" smtClean="0"/>
              <a:t>Липецкэнерго</a:t>
            </a:r>
            <a:r>
              <a:rPr lang="ru-RU" sz="2400" dirty="0" smtClean="0"/>
              <a:t>», ОАО «</a:t>
            </a:r>
            <a:r>
              <a:rPr lang="ru-RU" sz="2400" dirty="0" err="1" smtClean="0"/>
              <a:t>Липецкхлебмакаронпром</a:t>
            </a:r>
            <a:r>
              <a:rPr lang="ru-RU" sz="2400" dirty="0" smtClean="0"/>
              <a:t>», ЗАО «</a:t>
            </a:r>
            <a:r>
              <a:rPr lang="ru-RU" sz="2400" dirty="0" err="1" smtClean="0"/>
              <a:t>Липчанка</a:t>
            </a:r>
            <a:r>
              <a:rPr lang="ru-RU" sz="2400" dirty="0" smtClean="0"/>
              <a:t>», ОАО «Компания „Росинка“», ОАО «</a:t>
            </a:r>
            <a:r>
              <a:rPr lang="ru-RU" sz="2400" dirty="0" err="1" smtClean="0"/>
              <a:t>Лебедянский</a:t>
            </a:r>
            <a:r>
              <a:rPr lang="ru-RU" sz="2400" dirty="0" smtClean="0"/>
              <a:t>», ОАО «Липецкий хладокомбинат», ОАО «</a:t>
            </a:r>
            <a:r>
              <a:rPr lang="ru-RU" sz="2400" dirty="0" err="1" smtClean="0"/>
              <a:t>Липецкцемент</a:t>
            </a:r>
            <a:r>
              <a:rPr lang="ru-RU" sz="2400" dirty="0" smtClean="0"/>
              <a:t>», ЗАО СУ-11 «</a:t>
            </a:r>
            <a:r>
              <a:rPr lang="ru-RU" sz="2400" dirty="0" err="1" smtClean="0"/>
              <a:t>Липецкстрой</a:t>
            </a:r>
            <a:r>
              <a:rPr lang="ru-RU" sz="2400" dirty="0" smtClean="0"/>
              <a:t>» и др. Гарантирующим поставщиком электроэнергии на территории Липецкой области является ОАО «Липецкая </a:t>
            </a:r>
            <a:r>
              <a:rPr lang="ru-RU" sz="2400" dirty="0" err="1" smtClean="0"/>
              <a:t>энергосбытовая</a:t>
            </a:r>
            <a:r>
              <a:rPr lang="ru-RU" sz="2400" dirty="0" smtClean="0"/>
              <a:t> компания». Предприятия области поддерживают отношения с фирмами из более 90 стран мира.</a:t>
            </a:r>
            <a:r>
              <a:rPr lang="ru-RU" dirty="0" smtClean="0"/>
              <a:t/>
            </a:r>
            <a:br>
              <a:rPr lang="ru-RU" dirty="0" smtClean="0"/>
            </a:br>
            <a:r>
              <a:rPr lang="ru-RU" dirty="0" smtClean="0"/>
              <a:t/>
            </a:r>
            <a:br>
              <a:rPr lang="ru-RU" dirty="0" smtClean="0"/>
            </a:br>
            <a:endParaRPr lang="ru-RU" dirty="0"/>
          </a:p>
        </p:txBody>
      </p:sp>
      <p:pic>
        <p:nvPicPr>
          <p:cNvPr id="5122" name="Picture 2" descr="C:\Users\Я\Desktop\1_3946.jpg"/>
          <p:cNvPicPr>
            <a:picLocks noChangeAspect="1" noChangeArrowheads="1"/>
          </p:cNvPicPr>
          <p:nvPr/>
        </p:nvPicPr>
        <p:blipFill>
          <a:blip r:embed="rId2" cstate="print">
            <a:lum bright="-30000"/>
          </a:blip>
          <a:srcRect/>
          <a:stretch>
            <a:fillRect/>
          </a:stretch>
        </p:blipFill>
        <p:spPr bwMode="auto">
          <a:xfrm>
            <a:off x="2195736" y="3861048"/>
            <a:ext cx="6948264" cy="29969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320"/>
            <a:ext cx="8682168" cy="1143000"/>
          </a:xfrm>
        </p:spPr>
        <p:txBody>
          <a:bodyPr>
            <a:noAutofit/>
          </a:bodyPr>
          <a:lstStyle/>
          <a:p>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Промышленность</a:t>
            </a:r>
            <a:r>
              <a:rPr lang="ru-RU" sz="1600" b="1" dirty="0" smtClean="0"/>
              <a:t/>
            </a:r>
            <a:br>
              <a:rPr lang="ru-RU" sz="1600" b="1" dirty="0" smtClean="0"/>
            </a:br>
            <a:r>
              <a:rPr lang="ru-RU" sz="1600" dirty="0" smtClean="0"/>
              <a:t>Промышленное производство является основой экономического потенциала области, на его долю приходится около 66 % валового регионального продукта. Регион занимает первое место по производству бытовых холодильников и морозильников (более 40 % от общероссийского производства), четвёртое место по производству стали (14 %) и проката черных металлов (16 %), является крупным производителем сахара-песка (7 %) и плодоовощных консервов (29 %). В 2006 году произведено продукции на сумму более 225 </a:t>
            </a:r>
            <a:r>
              <a:rPr lang="ru-RU" sz="1600" dirty="0" err="1" smtClean="0"/>
              <a:t>млрд</a:t>
            </a:r>
            <a:r>
              <a:rPr lang="ru-RU" sz="1600" dirty="0" smtClean="0"/>
              <a:t> руб. с ростом на 10 %. Промышленный комплекс области состоит из 200 крупных предприятий, носит многоотраслевой характер, включает в себя чёрную металлургию, доля </a:t>
            </a:r>
            <a:r>
              <a:rPr lang="en-US" sz="1600" dirty="0" smtClean="0"/>
              <a:t>Corbel (</a:t>
            </a:r>
            <a:r>
              <a:rPr lang="ru-RU" sz="1600" dirty="0" smtClean="0"/>
              <a:t>Заголовки) продукции </a:t>
            </a:r>
            <a:r>
              <a:rPr lang="ru-RU" sz="1600" dirty="0" smtClean="0"/>
              <a:t>которой значительно увеличилась по сравнению с 1991 годом (с 34 % до 64 %), машиностроение и металлообработку, доля продукции которых заметно сократилась по сравнению с 1991 годом (с 23 % до 11,5 %), электроэнергетику (7 %), пищевую (14 %), химическую, легкую, промышленности и промышленность стройматериалов (2 %).</a:t>
            </a:r>
            <a:br>
              <a:rPr lang="ru-RU" sz="1600" dirty="0" smtClean="0"/>
            </a:br>
            <a:r>
              <a:rPr lang="ru-RU" sz="1600" dirty="0" smtClean="0"/>
              <a:t/>
            </a:r>
            <a:br>
              <a:rPr lang="ru-RU" sz="1600" dirty="0" smtClean="0"/>
            </a:br>
            <a:r>
              <a:rPr lang="ru-RU" sz="1600" dirty="0" smtClean="0"/>
              <a:t/>
            </a:r>
            <a:br>
              <a:rPr lang="ru-RU" sz="1600" dirty="0" smtClean="0"/>
            </a:br>
            <a:endParaRPr lang="ru-RU" sz="1600" dirty="0"/>
          </a:p>
        </p:txBody>
      </p:sp>
      <p:pic>
        <p:nvPicPr>
          <p:cNvPr id="4" name="Picture 2" descr="C:\Users\Я\Desktop\1306562477_2.jpg"/>
          <p:cNvPicPr>
            <a:picLocks noChangeAspect="1" noChangeArrowheads="1"/>
          </p:cNvPicPr>
          <p:nvPr/>
        </p:nvPicPr>
        <p:blipFill>
          <a:blip r:embed="rId2" cstate="print"/>
          <a:srcRect/>
          <a:stretch>
            <a:fillRect/>
          </a:stretch>
        </p:blipFill>
        <p:spPr bwMode="auto">
          <a:xfrm>
            <a:off x="0" y="3645024"/>
            <a:ext cx="4005072" cy="2682240"/>
          </a:xfrm>
          <a:prstGeom prst="rect">
            <a:avLst/>
          </a:prstGeom>
          <a:noFill/>
        </p:spPr>
      </p:pic>
      <p:pic>
        <p:nvPicPr>
          <p:cNvPr id="6146" name="Picture 2" descr="C:\Users\Я\Desktop\photo_59340_{FF999FCD-9DE5-4ADC-B18A-27819C796180}.jpg"/>
          <p:cNvPicPr>
            <a:picLocks noChangeAspect="1" noChangeArrowheads="1"/>
          </p:cNvPicPr>
          <p:nvPr/>
        </p:nvPicPr>
        <p:blipFill>
          <a:blip r:embed="rId3" cstate="print"/>
          <a:srcRect/>
          <a:stretch>
            <a:fillRect/>
          </a:stretch>
        </p:blipFill>
        <p:spPr bwMode="auto">
          <a:xfrm>
            <a:off x="2771800" y="3861048"/>
            <a:ext cx="4896544" cy="27363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171" name="Picture 3" descr="C:\Users\Я\Desktop\produkciya_lebedyan.jpg"/>
          <p:cNvPicPr>
            <a:picLocks noChangeAspect="1" noChangeArrowheads="1"/>
          </p:cNvPicPr>
          <p:nvPr/>
        </p:nvPicPr>
        <p:blipFill>
          <a:blip r:embed="rId2" cstate="print"/>
          <a:srcRect/>
          <a:stretch>
            <a:fillRect/>
          </a:stretch>
        </p:blipFill>
        <p:spPr bwMode="auto">
          <a:xfrm>
            <a:off x="611560" y="260648"/>
            <a:ext cx="4176464" cy="2520280"/>
          </a:xfrm>
          <a:prstGeom prst="rect">
            <a:avLst/>
          </a:prstGeom>
          <a:noFill/>
        </p:spPr>
      </p:pic>
      <p:pic>
        <p:nvPicPr>
          <p:cNvPr id="7172" name="Picture 4" descr="C:\Users\Я\Desktop\1_10885.jpg"/>
          <p:cNvPicPr>
            <a:picLocks noChangeAspect="1" noChangeArrowheads="1"/>
          </p:cNvPicPr>
          <p:nvPr/>
        </p:nvPicPr>
        <p:blipFill>
          <a:blip r:embed="rId3" cstate="print"/>
          <a:srcRect/>
          <a:stretch>
            <a:fillRect/>
          </a:stretch>
        </p:blipFill>
        <p:spPr bwMode="auto">
          <a:xfrm>
            <a:off x="4788024" y="188640"/>
            <a:ext cx="4355976" cy="2914640"/>
          </a:xfrm>
          <a:prstGeom prst="rect">
            <a:avLst/>
          </a:prstGeom>
          <a:noFill/>
        </p:spPr>
      </p:pic>
      <p:pic>
        <p:nvPicPr>
          <p:cNvPr id="7174" name="Picture 6" descr="C:\Users\Я\Desktop\1_134.jpg"/>
          <p:cNvPicPr>
            <a:picLocks noChangeAspect="1" noChangeArrowheads="1"/>
          </p:cNvPicPr>
          <p:nvPr/>
        </p:nvPicPr>
        <p:blipFill>
          <a:blip r:embed="rId4" cstate="print"/>
          <a:srcRect/>
          <a:stretch>
            <a:fillRect/>
          </a:stretch>
        </p:blipFill>
        <p:spPr bwMode="auto">
          <a:xfrm>
            <a:off x="323528" y="2708920"/>
            <a:ext cx="3960440" cy="2736304"/>
          </a:xfrm>
          <a:prstGeom prst="rect">
            <a:avLst/>
          </a:prstGeom>
          <a:noFill/>
        </p:spPr>
      </p:pic>
      <p:pic>
        <p:nvPicPr>
          <p:cNvPr id="7175" name="Picture 7" descr="C:\Users\Я\Desktop\foto.jpg-thumb_companyFoto.jpg"/>
          <p:cNvPicPr>
            <a:picLocks noChangeAspect="1" noChangeArrowheads="1"/>
          </p:cNvPicPr>
          <p:nvPr/>
        </p:nvPicPr>
        <p:blipFill>
          <a:blip r:embed="rId5" cstate="print"/>
          <a:srcRect/>
          <a:stretch>
            <a:fillRect/>
          </a:stretch>
        </p:blipFill>
        <p:spPr bwMode="auto">
          <a:xfrm>
            <a:off x="5399584" y="4005064"/>
            <a:ext cx="3744416" cy="2592288"/>
          </a:xfrm>
          <a:prstGeom prst="rect">
            <a:avLst/>
          </a:prstGeom>
          <a:noFill/>
        </p:spPr>
      </p:pic>
      <p:pic>
        <p:nvPicPr>
          <p:cNvPr id="7176" name="Picture 8" descr="C:\Users\Я\Desktop\1359011629_i-15.jpg"/>
          <p:cNvPicPr>
            <a:picLocks noChangeAspect="1" noChangeArrowheads="1"/>
          </p:cNvPicPr>
          <p:nvPr/>
        </p:nvPicPr>
        <p:blipFill>
          <a:blip r:embed="rId6" cstate="print"/>
          <a:srcRect/>
          <a:stretch>
            <a:fillRect/>
          </a:stretch>
        </p:blipFill>
        <p:spPr bwMode="auto">
          <a:xfrm>
            <a:off x="3923928" y="2780928"/>
            <a:ext cx="2952328" cy="23762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460432" cy="5976664"/>
          </a:xfrm>
        </p:spPr>
        <p:txBody>
          <a:bodyPr>
            <a:noAutofit/>
          </a:bodyPr>
          <a:lstStyle/>
          <a:p>
            <a:r>
              <a:rPr lang="ru-RU" sz="1800" b="1" dirty="0" smtClean="0"/>
              <a:t>Сельское </a:t>
            </a:r>
            <a:r>
              <a:rPr lang="ru-RU" sz="1800" b="1" dirty="0" smtClean="0"/>
              <a:t>хозяйство</a:t>
            </a:r>
            <a:br>
              <a:rPr lang="ru-RU" sz="1800" b="1" dirty="0" smtClean="0"/>
            </a:br>
            <a:r>
              <a:rPr lang="ru-RU" sz="1800" dirty="0" smtClean="0"/>
              <a:t>Благоприятные </a:t>
            </a:r>
            <a:r>
              <a:rPr lang="ru-RU" sz="1800" dirty="0" smtClean="0"/>
              <a:t>климатические условия, наличие </a:t>
            </a:r>
            <a:r>
              <a:rPr lang="ru-RU" sz="1800" dirty="0" smtClean="0"/>
              <a:t>чернозёмов</a:t>
            </a:r>
            <a:br>
              <a:rPr lang="ru-RU" sz="1800" dirty="0" smtClean="0"/>
            </a:br>
            <a:r>
              <a:rPr lang="ru-RU" sz="1800" dirty="0" smtClean="0"/>
              <a:t>способствуют </a:t>
            </a:r>
            <a:r>
              <a:rPr lang="ru-RU" sz="1800" dirty="0" smtClean="0"/>
              <a:t>развитию растениеводства. Площадь сельхозугодий занимает свыше 1,8 </a:t>
            </a:r>
            <a:r>
              <a:rPr lang="ru-RU" sz="1800" dirty="0" err="1" smtClean="0"/>
              <a:t>млн</a:t>
            </a:r>
            <a:r>
              <a:rPr lang="ru-RU" sz="1800" dirty="0" smtClean="0"/>
              <a:t> га, из них пашня — более 80 %. 22,3 тыс. га земли отведено под плодовые сады, где в основном выращивают яблони, груши, сливы. В области насчитывается около 300 сельскохозяйственных предприятий, основными направлениями которых являются: производство зерновых, сахарной свеклы, картофеля, разведение крупного рогатого скота, свиноводство, птицеводство. Объём валовой продукции сельского хозяйства в 2010 году составил около 35,3 </a:t>
            </a:r>
            <a:r>
              <a:rPr lang="ru-RU" sz="1800" dirty="0" err="1" smtClean="0"/>
              <a:t>млрд</a:t>
            </a:r>
            <a:r>
              <a:rPr lang="ru-RU" sz="1800" dirty="0" smtClean="0"/>
              <a:t> рублей.</a:t>
            </a:r>
            <a:br>
              <a:rPr lang="ru-RU" sz="1800" dirty="0" smtClean="0"/>
            </a:br>
            <a:r>
              <a:rPr lang="ru-RU" sz="1800" dirty="0" smtClean="0"/>
              <a:t>В настоящее время крупная российская продовольственная компания «Черкизово» осуществляет строительство в Елецком районе Липецкой области крупнейшего в России агропромышленного комплекса.</a:t>
            </a:r>
            <a:br>
              <a:rPr lang="ru-RU" sz="1800" dirty="0" smtClean="0"/>
            </a:br>
            <a:endParaRPr lang="ru-RU" sz="1800" dirty="0"/>
          </a:p>
        </p:txBody>
      </p:sp>
      <p:pic>
        <p:nvPicPr>
          <p:cNvPr id="3074" name="Picture 2" descr="C:\Users\Я\Desktop\i (2).jpg"/>
          <p:cNvPicPr>
            <a:picLocks noChangeAspect="1" noChangeArrowheads="1"/>
          </p:cNvPicPr>
          <p:nvPr/>
        </p:nvPicPr>
        <p:blipFill>
          <a:blip r:embed="rId3" cstate="print"/>
          <a:srcRect/>
          <a:stretch>
            <a:fillRect/>
          </a:stretch>
        </p:blipFill>
        <p:spPr bwMode="auto">
          <a:xfrm>
            <a:off x="1115616" y="4941168"/>
            <a:ext cx="2664296" cy="1728192"/>
          </a:xfrm>
          <a:prstGeom prst="rect">
            <a:avLst/>
          </a:prstGeom>
          <a:noFill/>
        </p:spPr>
      </p:pic>
      <p:pic>
        <p:nvPicPr>
          <p:cNvPr id="3075" name="Picture 3" descr="C:\Users\Я\Desktop\73dea305693c33ed3f94bcec693f4966.jpg"/>
          <p:cNvPicPr>
            <a:picLocks noChangeAspect="1" noChangeArrowheads="1"/>
          </p:cNvPicPr>
          <p:nvPr/>
        </p:nvPicPr>
        <p:blipFill>
          <a:blip r:embed="rId4" cstate="print"/>
          <a:srcRect/>
          <a:stretch>
            <a:fillRect/>
          </a:stretch>
        </p:blipFill>
        <p:spPr bwMode="auto">
          <a:xfrm>
            <a:off x="3635896" y="5013176"/>
            <a:ext cx="2448272" cy="1656184"/>
          </a:xfrm>
          <a:prstGeom prst="rect">
            <a:avLst/>
          </a:prstGeom>
          <a:noFill/>
        </p:spPr>
      </p:pic>
      <p:pic>
        <p:nvPicPr>
          <p:cNvPr id="3076" name="Picture 4" descr="C:\Users\Я\Desktop\005.jpg"/>
          <p:cNvPicPr>
            <a:picLocks noChangeAspect="1" noChangeArrowheads="1"/>
          </p:cNvPicPr>
          <p:nvPr/>
        </p:nvPicPr>
        <p:blipFill>
          <a:blip r:embed="rId5" cstate="print"/>
          <a:srcRect/>
          <a:stretch>
            <a:fillRect/>
          </a:stretch>
        </p:blipFill>
        <p:spPr bwMode="auto">
          <a:xfrm>
            <a:off x="4067944" y="0"/>
            <a:ext cx="4824536" cy="1484784"/>
          </a:xfrm>
          <a:prstGeom prst="rect">
            <a:avLst/>
          </a:prstGeom>
          <a:noFill/>
        </p:spPr>
      </p:pic>
      <p:pic>
        <p:nvPicPr>
          <p:cNvPr id="3077" name="Picture 5" descr="C:\Users\Я\Desktop\zemes-cena.jpg"/>
          <p:cNvPicPr>
            <a:picLocks noChangeAspect="1" noChangeArrowheads="1"/>
          </p:cNvPicPr>
          <p:nvPr/>
        </p:nvPicPr>
        <p:blipFill>
          <a:blip r:embed="rId6" cstate="print"/>
          <a:srcRect/>
          <a:stretch>
            <a:fillRect/>
          </a:stretch>
        </p:blipFill>
        <p:spPr bwMode="auto">
          <a:xfrm>
            <a:off x="6300192" y="4941168"/>
            <a:ext cx="2843808" cy="172819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2434600"/>
          </a:xfrm>
        </p:spPr>
        <p:txBody>
          <a:bodyPr>
            <a:normAutofit fontScale="90000"/>
          </a:bodyPr>
          <a:lstStyle/>
          <a:p>
            <a:r>
              <a:rPr lang="ru-RU" dirty="0" smtClean="0"/>
              <a:t>Памятники культуры</a:t>
            </a:r>
            <a:br>
              <a:rPr lang="ru-RU" dirty="0" smtClean="0"/>
            </a:br>
            <a:r>
              <a:rPr lang="ru-RU" dirty="0" smtClean="0"/>
              <a:t/>
            </a:r>
            <a:br>
              <a:rPr lang="ru-RU" dirty="0" smtClean="0"/>
            </a:br>
            <a:r>
              <a:rPr lang="ru-RU" dirty="0" smtClean="0"/>
              <a:t>                            </a:t>
            </a:r>
            <a:br>
              <a:rPr lang="ru-RU" dirty="0" smtClean="0"/>
            </a:br>
            <a:endParaRPr lang="ru-RU" dirty="0"/>
          </a:p>
        </p:txBody>
      </p:sp>
      <p:pic>
        <p:nvPicPr>
          <p:cNvPr id="3" name="Picture 2" descr="C:\Users\USER\Desktop\культура л.о\12971-big.jpg"/>
          <p:cNvPicPr>
            <a:picLocks noChangeAspect="1" noChangeArrowheads="1"/>
          </p:cNvPicPr>
          <p:nvPr/>
        </p:nvPicPr>
        <p:blipFill>
          <a:blip r:embed="rId2" cstate="email"/>
          <a:srcRect/>
          <a:stretch>
            <a:fillRect/>
          </a:stretch>
        </p:blipFill>
        <p:spPr bwMode="auto">
          <a:xfrm>
            <a:off x="1331640" y="1556792"/>
            <a:ext cx="2538413" cy="3810000"/>
          </a:xfrm>
          <a:prstGeom prst="rect">
            <a:avLst/>
          </a:prstGeom>
          <a:noFill/>
        </p:spPr>
      </p:pic>
      <p:pic>
        <p:nvPicPr>
          <p:cNvPr id="6" name="Picture 2" descr="C:\Users\USER\Desktop\культура л.о\троекуровский монастырь 1.jpg"/>
          <p:cNvPicPr>
            <a:picLocks noChangeAspect="1" noChangeArrowheads="1"/>
          </p:cNvPicPr>
          <p:nvPr/>
        </p:nvPicPr>
        <p:blipFill>
          <a:blip r:embed="rId3" cstate="email"/>
          <a:srcRect/>
          <a:stretch>
            <a:fillRect/>
          </a:stretch>
        </p:blipFill>
        <p:spPr bwMode="auto">
          <a:xfrm>
            <a:off x="4355976" y="836712"/>
            <a:ext cx="3890392" cy="4200128"/>
          </a:xfrm>
          <a:prstGeom prst="rect">
            <a:avLst/>
          </a:prstGeom>
          <a:noFill/>
        </p:spPr>
      </p:pic>
      <p:sp>
        <p:nvSpPr>
          <p:cNvPr id="8" name="Прямоугольник 7"/>
          <p:cNvSpPr/>
          <p:nvPr/>
        </p:nvSpPr>
        <p:spPr>
          <a:xfrm>
            <a:off x="2699792" y="4549676"/>
            <a:ext cx="1493912" cy="2308324"/>
          </a:xfrm>
          <a:prstGeom prst="rect">
            <a:avLst/>
          </a:prstGeom>
        </p:spPr>
        <p:txBody>
          <a:bodyPr wrap="square">
            <a:spAutoFit/>
          </a:bodyPr>
          <a:lstStyle/>
          <a:p>
            <a:r>
              <a:rPr lang="ru-RU" b="1" dirty="0" smtClean="0">
                <a:solidFill>
                  <a:srgbClr val="FF0000"/>
                </a:solidFill>
              </a:rPr>
              <a:t>стальная ажурная водонапорная башня, выполненная по проекту инженера В. Г. Шухова</a:t>
            </a:r>
            <a:endParaRPr lang="ru-RU" dirty="0"/>
          </a:p>
        </p:txBody>
      </p:sp>
      <p:sp>
        <p:nvSpPr>
          <p:cNvPr id="10" name="Прямоугольник 9"/>
          <p:cNvSpPr/>
          <p:nvPr/>
        </p:nvSpPr>
        <p:spPr>
          <a:xfrm>
            <a:off x="5076056" y="3105835"/>
            <a:ext cx="3024336" cy="369332"/>
          </a:xfrm>
          <a:prstGeom prst="rect">
            <a:avLst/>
          </a:prstGeom>
        </p:spPr>
        <p:txBody>
          <a:bodyPr wrap="square">
            <a:spAutoFit/>
          </a:bodyPr>
          <a:lstStyle/>
          <a:p>
            <a:endParaRPr lang="ru-RU" dirty="0"/>
          </a:p>
        </p:txBody>
      </p:sp>
      <p:sp>
        <p:nvSpPr>
          <p:cNvPr id="11" name="Прямоугольник 10"/>
          <p:cNvSpPr/>
          <p:nvPr/>
        </p:nvSpPr>
        <p:spPr>
          <a:xfrm>
            <a:off x="6700838" y="5512098"/>
            <a:ext cx="2286000" cy="369332"/>
          </a:xfrm>
          <a:prstGeom prst="rect">
            <a:avLst/>
          </a:prstGeom>
        </p:spPr>
        <p:txBody>
          <a:bodyPr>
            <a:spAutoFit/>
          </a:bodyPr>
          <a:lstStyle/>
          <a:p>
            <a:pPr lvl="0"/>
            <a:endParaRPr lang="ru-RU" dirty="0">
              <a:solidFill>
                <a:prstClr val="black"/>
              </a:solidFill>
            </a:endParaRPr>
          </a:p>
        </p:txBody>
      </p:sp>
      <p:sp>
        <p:nvSpPr>
          <p:cNvPr id="12" name="Прямоугольник 11"/>
          <p:cNvSpPr/>
          <p:nvPr/>
        </p:nvSpPr>
        <p:spPr>
          <a:xfrm>
            <a:off x="5652120" y="5013176"/>
            <a:ext cx="2808312" cy="923330"/>
          </a:xfrm>
          <a:prstGeom prst="rect">
            <a:avLst/>
          </a:prstGeom>
        </p:spPr>
        <p:txBody>
          <a:bodyPr wrap="square">
            <a:spAutoFit/>
          </a:bodyPr>
          <a:lstStyle/>
          <a:p>
            <a:r>
              <a:rPr lang="ru-RU" dirty="0" smtClean="0"/>
              <a:t> </a:t>
            </a:r>
            <a:r>
              <a:rPr lang="ru-RU" b="1" dirty="0" err="1" smtClean="0">
                <a:solidFill>
                  <a:srgbClr val="FF0000"/>
                </a:solidFill>
              </a:rPr>
              <a:t>Троекуровский</a:t>
            </a:r>
            <a:r>
              <a:rPr lang="ru-RU" b="1" dirty="0" smtClean="0">
                <a:solidFill>
                  <a:srgbClr val="FF0000"/>
                </a:solidFill>
              </a:rPr>
              <a:t> </a:t>
            </a:r>
            <a:r>
              <a:rPr lang="ru-RU" b="1" dirty="0" err="1" smtClean="0">
                <a:solidFill>
                  <a:srgbClr val="FF0000"/>
                </a:solidFill>
              </a:rPr>
              <a:t>Свято-Димитриевский</a:t>
            </a:r>
            <a:r>
              <a:rPr lang="ru-RU" b="1" dirty="0" smtClean="0">
                <a:solidFill>
                  <a:srgbClr val="FF0000"/>
                </a:solidFill>
              </a:rPr>
              <a:t> женский </a:t>
            </a:r>
            <a:r>
              <a:rPr lang="ru-RU" dirty="0" smtClean="0"/>
              <a:t> </a:t>
            </a:r>
            <a:r>
              <a:rPr lang="ru-RU" b="1" dirty="0" smtClean="0">
                <a:solidFill>
                  <a:srgbClr val="FF0000"/>
                </a:solidFill>
              </a:rPr>
              <a:t>монастырь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56993"/>
            <a:ext cx="8979192" cy="720079"/>
          </a:xfrm>
        </p:spPr>
        <p:txBody>
          <a:bodyPr>
            <a:normAutofit fontScale="90000"/>
          </a:bodyPr>
          <a:lstStyle/>
          <a:p>
            <a:r>
              <a:rPr lang="ru-RU" sz="1000" dirty="0" smtClean="0">
                <a:solidFill>
                  <a:srgbClr val="FF0000"/>
                </a:solidFill>
              </a:rPr>
              <a:t>Мужской Задонский Рождество-Богородицкий монастырь. </a:t>
            </a:r>
            <a:br>
              <a:rPr lang="ru-RU" sz="1000" dirty="0" smtClean="0">
                <a:solidFill>
                  <a:srgbClr val="FF0000"/>
                </a:solidFill>
              </a:rPr>
            </a:br>
            <a:endParaRPr lang="ru-RU" sz="1000" dirty="0"/>
          </a:p>
        </p:txBody>
      </p:sp>
      <p:sp>
        <p:nvSpPr>
          <p:cNvPr id="3" name="Текст 2"/>
          <p:cNvSpPr>
            <a:spLocks noGrp="1"/>
          </p:cNvSpPr>
          <p:nvPr>
            <p:ph type="body" idx="1"/>
          </p:nvPr>
        </p:nvSpPr>
        <p:spPr/>
        <p:txBody>
          <a:bodyPr/>
          <a:lstStyle/>
          <a:p>
            <a:endParaRPr lang="ru-RU" dirty="0"/>
          </a:p>
        </p:txBody>
      </p:sp>
      <p:pic>
        <p:nvPicPr>
          <p:cNvPr id="4" name="Рисунок 3" descr="http://s005.radikal.ru/i212/1007/0a/1db2ef609477.jpg"/>
          <p:cNvPicPr/>
          <p:nvPr/>
        </p:nvPicPr>
        <p:blipFill>
          <a:blip r:embed="rId2" cstate="email"/>
          <a:srcRect/>
          <a:stretch>
            <a:fillRect/>
          </a:stretch>
        </p:blipFill>
        <p:spPr bwMode="auto">
          <a:xfrm>
            <a:off x="152400" y="152400"/>
            <a:ext cx="8991600" cy="3420616"/>
          </a:xfrm>
          <a:prstGeom prst="rect">
            <a:avLst/>
          </a:prstGeom>
          <a:noFill/>
          <a:ln w="9525">
            <a:noFill/>
            <a:miter lim="800000"/>
            <a:headEnd/>
            <a:tailEnd/>
          </a:ln>
        </p:spPr>
      </p:pic>
      <p:pic>
        <p:nvPicPr>
          <p:cNvPr id="5" name="Picture 4" descr="http://www.history-ryazan.ru/system/files/images/user_images/u1/docs2/Nechaev_Palace_and_Shukhov_Tower_in_Polibino_0.jpg"/>
          <p:cNvPicPr>
            <a:picLocks noChangeAspect="1" noChangeArrowheads="1"/>
          </p:cNvPicPr>
          <p:nvPr/>
        </p:nvPicPr>
        <p:blipFill>
          <a:blip r:embed="rId3" cstate="email"/>
          <a:srcRect/>
          <a:stretch>
            <a:fillRect/>
          </a:stretch>
        </p:blipFill>
        <p:spPr bwMode="auto">
          <a:xfrm>
            <a:off x="4211960" y="3717032"/>
            <a:ext cx="4681736" cy="2952328"/>
          </a:xfrm>
          <a:prstGeom prst="rect">
            <a:avLst/>
          </a:prstGeom>
          <a:noFill/>
        </p:spPr>
      </p:pic>
      <p:sp>
        <p:nvSpPr>
          <p:cNvPr id="6" name="Прямоугольник 5"/>
          <p:cNvSpPr/>
          <p:nvPr/>
        </p:nvSpPr>
        <p:spPr>
          <a:xfrm>
            <a:off x="2339752" y="3429000"/>
            <a:ext cx="3792128" cy="2862322"/>
          </a:xfrm>
          <a:prstGeom prst="rect">
            <a:avLst/>
          </a:prstGeom>
        </p:spPr>
        <p:txBody>
          <a:bodyPr wrap="square">
            <a:spAutoFit/>
          </a:bodyPr>
          <a:lstStyle/>
          <a:p>
            <a:pPr marL="342900" indent="-342900">
              <a:buClr>
                <a:srgbClr val="C00000"/>
              </a:buClr>
              <a:buFont typeface="+mj-lt"/>
              <a:buAutoNum type="alphaUcPeriod"/>
            </a:pPr>
            <a:endParaRPr lang="ru-RU" dirty="0" smtClean="0"/>
          </a:p>
          <a:p>
            <a:pPr marL="342900" indent="-342900">
              <a:buClr>
                <a:srgbClr val="C00000"/>
              </a:buClr>
              <a:buFont typeface="+mj-lt"/>
              <a:buAutoNum type="alphaUcPeriod"/>
            </a:pPr>
            <a:endParaRPr lang="ru-RU" dirty="0"/>
          </a:p>
          <a:p>
            <a:pPr marL="342900" indent="-342900">
              <a:buClr>
                <a:srgbClr val="C00000"/>
              </a:buClr>
              <a:buFont typeface="+mj-lt"/>
              <a:buAutoNum type="alphaUcPeriod"/>
            </a:pPr>
            <a:endParaRPr lang="ru-RU" dirty="0" smtClean="0"/>
          </a:p>
          <a:p>
            <a:pPr marL="342900" indent="-342900">
              <a:buClr>
                <a:srgbClr val="C00000"/>
              </a:buClr>
              <a:buFont typeface="+mj-lt"/>
              <a:buAutoNum type="alphaUcPeriod"/>
            </a:pPr>
            <a:endParaRPr lang="ru-RU" dirty="0"/>
          </a:p>
          <a:p>
            <a:pPr marL="342900" indent="-342900">
              <a:buClr>
                <a:srgbClr val="C00000"/>
              </a:buClr>
              <a:buFont typeface="+mj-lt"/>
              <a:buAutoNum type="alphaUcPeriod"/>
            </a:pPr>
            <a:endParaRPr lang="ru-RU" dirty="0" smtClean="0"/>
          </a:p>
          <a:p>
            <a:pPr marL="342900" indent="-342900">
              <a:buClr>
                <a:srgbClr val="C00000"/>
              </a:buClr>
              <a:buFont typeface="+mj-lt"/>
              <a:buAutoNum type="alphaUcPeriod"/>
            </a:pPr>
            <a:endParaRPr lang="ru-RU" dirty="0"/>
          </a:p>
          <a:p>
            <a:pPr marL="342900" indent="-342900">
              <a:buClr>
                <a:srgbClr val="C00000"/>
              </a:buClr>
              <a:buFont typeface="+mj-lt"/>
              <a:buAutoNum type="alphaUcPeriod"/>
            </a:pPr>
            <a:endParaRPr lang="ru-RU" dirty="0" smtClean="0"/>
          </a:p>
          <a:p>
            <a:pPr marL="342900" indent="-342900">
              <a:buClr>
                <a:srgbClr val="C00000"/>
              </a:buClr>
              <a:buFont typeface="+mj-lt"/>
              <a:buAutoNum type="alphaUcPeriod"/>
            </a:pPr>
            <a:endParaRPr lang="ru-RU" dirty="0"/>
          </a:p>
          <a:p>
            <a:pPr marL="342900" indent="-342900">
              <a:buClr>
                <a:srgbClr val="C00000"/>
              </a:buClr>
              <a:buFont typeface="+mj-lt"/>
              <a:buAutoNum type="alphaUcPeriod"/>
            </a:pPr>
            <a:endParaRPr lang="ru-RU" dirty="0" smtClean="0"/>
          </a:p>
          <a:p>
            <a:pPr marL="342900" indent="-342900">
              <a:buClr>
                <a:srgbClr val="C00000"/>
              </a:buClr>
            </a:pPr>
            <a:r>
              <a:rPr lang="ru-RU" dirty="0" smtClean="0"/>
              <a:t>Усадьба Нечаевых  в селе </a:t>
            </a:r>
            <a:r>
              <a:rPr lang="ru-RU" dirty="0" err="1" smtClean="0"/>
              <a:t>Полибино</a:t>
            </a:r>
            <a:endParaRPr lang="ru-RU"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395536" y="260648"/>
            <a:ext cx="8496944" cy="1509712"/>
          </a:xfrm>
        </p:spPr>
        <p:txBody>
          <a:bodyPr>
            <a:normAutofit/>
          </a:bodyPr>
          <a:lstStyle/>
          <a:p>
            <a:r>
              <a:rPr lang="ru-RU" b="1" dirty="0" smtClean="0"/>
              <a:t>Растительный и животный мир</a:t>
            </a:r>
          </a:p>
          <a:p>
            <a:r>
              <a:rPr lang="ru-RU" dirty="0" smtClean="0"/>
              <a:t>В области расположены два заповедника: «</a:t>
            </a:r>
            <a:r>
              <a:rPr lang="ru-RU" dirty="0" err="1" smtClean="0"/>
              <a:t>Галичья</a:t>
            </a:r>
            <a:r>
              <a:rPr lang="ru-RU" dirty="0" smtClean="0"/>
              <a:t> Гора» (6 участков) — самый маленький заповедник России с сохранившейся до ледниковой флорой, а также часть Воронежского заповедника.</a:t>
            </a:r>
          </a:p>
          <a:p>
            <a:endParaRPr lang="ru-RU" dirty="0"/>
          </a:p>
        </p:txBody>
      </p:sp>
      <p:pic>
        <p:nvPicPr>
          <p:cNvPr id="10245" name="Picture 5" descr="C:\Users\Я\Desktop\0008-008-Zapovednik-organizovan-v-1925-godu-dlja-sokhranenija-i-izuchenija.jpg"/>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12776"/>
            <a:ext cx="7498080" cy="3010664"/>
          </a:xfrm>
        </p:spPr>
        <p:txBody>
          <a:bodyPr>
            <a:noAutofit/>
          </a:bodyPr>
          <a:lstStyle/>
          <a:p>
            <a:r>
              <a:rPr lang="ru-RU" sz="2000" b="1" dirty="0" err="1" smtClean="0"/>
              <a:t>Ли́пецкая</a:t>
            </a:r>
            <a:r>
              <a:rPr lang="ru-RU" sz="2000" b="1" dirty="0" smtClean="0"/>
              <a:t> </a:t>
            </a:r>
            <a:r>
              <a:rPr lang="ru-RU" sz="2000" b="1" dirty="0" err="1" smtClean="0"/>
              <a:t>о́бласть</a:t>
            </a:r>
            <a:r>
              <a:rPr lang="ru-RU" sz="2000" dirty="0" smtClean="0"/>
              <a:t> — область в составе </a:t>
            </a:r>
            <a:r>
              <a:rPr lang="ru-RU" sz="2000" b="1" dirty="0" smtClean="0">
                <a:hlinkClick r:id="rId2" tooltip="Российской Федерации"/>
              </a:rPr>
              <a:t>Российской Федерации</a:t>
            </a:r>
            <a:r>
              <a:rPr lang="ru-RU" sz="2000" dirty="0" smtClean="0"/>
              <a:t>. Областной центр — город </a:t>
            </a:r>
            <a:r>
              <a:rPr lang="ru-RU" sz="2000" b="1" dirty="0" smtClean="0">
                <a:hlinkClick r:id="rId3" tooltip="Липецк"/>
              </a:rPr>
              <a:t>Липецк</a:t>
            </a:r>
            <a:r>
              <a:rPr lang="ru-RU" sz="2000" dirty="0" smtClean="0"/>
              <a:t>.</a:t>
            </a:r>
            <a:br>
              <a:rPr lang="ru-RU" sz="2000" dirty="0" smtClean="0"/>
            </a:br>
            <a:r>
              <a:rPr lang="ru-RU" sz="2000" dirty="0" smtClean="0"/>
              <a:t>Площадь — 24 047 км². По этому показателю область занимает 71 место в России и последнее среди пяти регионов Центрально-Чернозёмного экономического района.</a:t>
            </a:r>
            <a:br>
              <a:rPr lang="ru-RU" sz="2000" dirty="0" smtClean="0"/>
            </a:br>
            <a:r>
              <a:rPr lang="ru-RU" sz="2000" dirty="0" smtClean="0"/>
              <a:t>Население — 1 162 235 чел. (2013) — 3-е место в Центрально-Чернозёмном экономическом районе и 45-е в России. Плотность населения — 48.33 чел./км².</a:t>
            </a:r>
            <a:br>
              <a:rPr lang="ru-RU" sz="2000" dirty="0" smtClean="0"/>
            </a:br>
            <a:r>
              <a:rPr lang="ru-RU" sz="2000" dirty="0" smtClean="0"/>
              <a:t/>
            </a:r>
            <a:br>
              <a:rPr lang="ru-RU" sz="2000" dirty="0" smtClean="0"/>
            </a:br>
            <a:endParaRPr lang="ru-R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Я\Desktop\i.jpg"/>
          <p:cNvPicPr>
            <a:picLocks noChangeAspect="1" noChangeArrowheads="1"/>
          </p:cNvPicPr>
          <p:nvPr/>
        </p:nvPicPr>
        <p:blipFill>
          <a:blip r:embed="rId2" cstate="print"/>
          <a:srcRect/>
          <a:stretch>
            <a:fillRect/>
          </a:stretch>
        </p:blipFill>
        <p:spPr bwMode="auto">
          <a:xfrm>
            <a:off x="0" y="3833664"/>
            <a:ext cx="7488832" cy="3024336"/>
          </a:xfrm>
          <a:prstGeom prst="rect">
            <a:avLst/>
          </a:prstGeom>
          <a:noFill/>
        </p:spPr>
      </p:pic>
      <p:pic>
        <p:nvPicPr>
          <p:cNvPr id="11266" name="Picture 2" descr="C:\Users\Я\Desktop\3814547043_6525c47578_o.jpg"/>
          <p:cNvPicPr>
            <a:picLocks noChangeAspect="1" noChangeArrowheads="1"/>
          </p:cNvPicPr>
          <p:nvPr/>
        </p:nvPicPr>
        <p:blipFill>
          <a:blip r:embed="rId3" cstate="print"/>
          <a:srcRect/>
          <a:stretch>
            <a:fillRect/>
          </a:stretch>
        </p:blipFill>
        <p:spPr bwMode="auto">
          <a:xfrm>
            <a:off x="0" y="-243408"/>
            <a:ext cx="6096000" cy="4084320"/>
          </a:xfrm>
          <a:prstGeom prst="rect">
            <a:avLst/>
          </a:prstGeom>
          <a:noFill/>
        </p:spPr>
      </p:pic>
      <p:pic>
        <p:nvPicPr>
          <p:cNvPr id="11267" name="Picture 3" descr="C:\Users\Я\Desktop\beaver.jpg"/>
          <p:cNvPicPr>
            <a:picLocks noChangeAspect="1" noChangeArrowheads="1"/>
          </p:cNvPicPr>
          <p:nvPr/>
        </p:nvPicPr>
        <p:blipFill>
          <a:blip r:embed="rId4" cstate="print"/>
          <a:srcRect/>
          <a:stretch>
            <a:fillRect/>
          </a:stretch>
        </p:blipFill>
        <p:spPr bwMode="auto">
          <a:xfrm>
            <a:off x="5652120" y="0"/>
            <a:ext cx="3491880" cy="393305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7" y="1340769"/>
            <a:ext cx="8496945" cy="2554545"/>
          </a:xfrm>
          <a:prstGeom prst="rect">
            <a:avLst/>
          </a:prstGeom>
          <a:noFill/>
        </p:spPr>
        <p:txBody>
          <a:bodyPr wrap="square" lIns="91440" tIns="45720" rIns="91440" bIns="45720">
            <a:spAutoFit/>
          </a:bodyPr>
          <a:lstStyle/>
          <a:p>
            <a:pPr algn="ctr"/>
            <a:r>
              <a:rPr lang="ru-RU"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 днём рождения !</a:t>
            </a:r>
            <a:endParaRPr lang="ru-RU"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4338" name="Picture 2" descr="C:\Program Files\Microsoft Office\MEDIA\CAGCAT10\j0281904.wmf"/>
          <p:cNvPicPr>
            <a:picLocks noChangeAspect="1" noChangeArrowheads="1"/>
          </p:cNvPicPr>
          <p:nvPr/>
        </p:nvPicPr>
        <p:blipFill>
          <a:blip r:embed="rId2" cstate="print"/>
          <a:srcRect/>
          <a:stretch>
            <a:fillRect/>
          </a:stretch>
        </p:blipFill>
        <p:spPr bwMode="auto">
          <a:xfrm>
            <a:off x="2915816" y="4149080"/>
            <a:ext cx="2952328" cy="230425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35608" y="274320"/>
            <a:ext cx="7498080" cy="6035000"/>
          </a:xfrm>
        </p:spPr>
        <p:txBody>
          <a:bodyPr>
            <a:normAutofit/>
          </a:bodyPr>
          <a:lstStyle/>
          <a:p>
            <a:r>
              <a:rPr lang="ru-RU" sz="1600" dirty="0" smtClean="0"/>
              <a:t/>
            </a:r>
            <a:br>
              <a:rPr lang="ru-RU" sz="1600" dirty="0" smtClean="0"/>
            </a:br>
            <a:r>
              <a:rPr lang="ru-RU" sz="1600" dirty="0" smtClean="0"/>
              <a:t/>
            </a:r>
            <a:br>
              <a:rPr lang="ru-RU" sz="1600" dirty="0" smtClean="0"/>
            </a:br>
            <a:r>
              <a:rPr lang="ru-RU" sz="1600" dirty="0" smtClean="0"/>
              <a:t>                                               Флаг </a:t>
            </a:r>
            <a:r>
              <a:rPr lang="ru-RU" sz="1600" dirty="0" smtClean="0"/>
              <a:t>и герб </a:t>
            </a:r>
            <a:r>
              <a:rPr lang="ru-RU" sz="1600" dirty="0" smtClean="0"/>
              <a:t>области</a:t>
            </a:r>
            <a:br>
              <a:rPr lang="ru-RU" sz="1600" dirty="0" smtClean="0"/>
            </a:br>
            <a:r>
              <a:rPr lang="ru-RU" sz="1600" dirty="0" smtClean="0"/>
              <a:t/>
            </a:r>
            <a:br>
              <a:rPr lang="ru-RU" sz="1600" dirty="0" smtClean="0"/>
            </a:br>
            <a:r>
              <a:rPr lang="ru-RU" sz="1600" b="1" dirty="0" smtClean="0"/>
              <a:t> </a:t>
            </a:r>
            <a:r>
              <a:rPr lang="ru-RU" sz="2400" b="1" dirty="0" smtClean="0"/>
              <a:t>Административно-территориальное устройство</a:t>
            </a:r>
            <a:br>
              <a:rPr lang="ru-RU" sz="2400" b="1" dirty="0" smtClean="0"/>
            </a:br>
            <a:r>
              <a:rPr lang="ru-RU" sz="2400" dirty="0" smtClean="0"/>
              <a:t>Административное деление области включает 315 муниципальных образований, в том числе:</a:t>
            </a:r>
            <a:br>
              <a:rPr lang="ru-RU" sz="2400" dirty="0" smtClean="0"/>
            </a:br>
            <a:r>
              <a:rPr lang="ru-RU" sz="2400" dirty="0" smtClean="0"/>
              <a:t>2 городских округа,</a:t>
            </a:r>
            <a:br>
              <a:rPr lang="ru-RU" sz="2400" dirty="0" smtClean="0"/>
            </a:br>
            <a:r>
              <a:rPr lang="ru-RU" sz="2400" dirty="0" smtClean="0"/>
              <a:t>18 муниципальных районов,</a:t>
            </a:r>
            <a:br>
              <a:rPr lang="ru-RU" sz="2400" dirty="0" smtClean="0"/>
            </a:br>
            <a:r>
              <a:rPr lang="ru-RU" sz="2400" dirty="0" smtClean="0"/>
              <a:t>6 городских поселений,</a:t>
            </a:r>
            <a:br>
              <a:rPr lang="ru-RU" sz="2400" dirty="0" smtClean="0"/>
            </a:br>
            <a:r>
              <a:rPr lang="ru-RU" sz="2400" dirty="0" smtClean="0"/>
              <a:t>289 сельских поселений.</a:t>
            </a:r>
            <a:r>
              <a:rPr lang="ru-RU" sz="1600" dirty="0" smtClean="0"/>
              <a:t/>
            </a:r>
            <a:br>
              <a:rPr lang="ru-RU" sz="1600" dirty="0" smtClean="0"/>
            </a:br>
            <a:r>
              <a:rPr lang="ru-RU" sz="1600" dirty="0" smtClean="0"/>
              <a:t/>
            </a:r>
            <a:br>
              <a:rPr lang="ru-RU" sz="1600" dirty="0" smtClean="0"/>
            </a:br>
            <a:r>
              <a:rPr lang="ru-RU" sz="1600" dirty="0" smtClean="0"/>
              <a:t> </a:t>
            </a:r>
            <a:endParaRPr lang="ru-RU" sz="1600" dirty="0"/>
          </a:p>
        </p:txBody>
      </p:sp>
      <p:pic>
        <p:nvPicPr>
          <p:cNvPr id="1026" name="Picture 2" descr="C:\Users\Я\Desktop\Flag_of_Lipetsk_Oblast.svg.png"/>
          <p:cNvPicPr>
            <a:picLocks noChangeAspect="1" noChangeArrowheads="1"/>
          </p:cNvPicPr>
          <p:nvPr/>
        </p:nvPicPr>
        <p:blipFill>
          <a:blip r:embed="rId2" cstate="print"/>
          <a:srcRect/>
          <a:stretch>
            <a:fillRect/>
          </a:stretch>
        </p:blipFill>
        <p:spPr bwMode="auto">
          <a:xfrm>
            <a:off x="0" y="0"/>
            <a:ext cx="3168352" cy="2204864"/>
          </a:xfrm>
          <a:prstGeom prst="rect">
            <a:avLst/>
          </a:prstGeom>
          <a:noFill/>
        </p:spPr>
      </p:pic>
      <p:pic>
        <p:nvPicPr>
          <p:cNvPr id="1027" name="Picture 3" descr="C:\Users\Я\Desktop\Coat_of_Arms_of_Lipetsk_oblast.svg.png"/>
          <p:cNvPicPr>
            <a:picLocks noChangeAspect="1" noChangeArrowheads="1"/>
          </p:cNvPicPr>
          <p:nvPr/>
        </p:nvPicPr>
        <p:blipFill>
          <a:blip r:embed="rId3" cstate="print"/>
          <a:srcRect/>
          <a:stretch>
            <a:fillRect/>
          </a:stretch>
        </p:blipFill>
        <p:spPr bwMode="auto">
          <a:xfrm>
            <a:off x="5975648" y="2753544"/>
            <a:ext cx="3168352" cy="41044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2400" b="1" dirty="0" smtClean="0"/>
              <a:t>Власть</a:t>
            </a:r>
            <a:r>
              <a:rPr lang="ru-RU" sz="1200" b="1" dirty="0" smtClean="0"/>
              <a:t/>
            </a:r>
            <a:br>
              <a:rPr lang="ru-RU" sz="1200" b="1" dirty="0" smtClean="0"/>
            </a:br>
            <a:r>
              <a:rPr lang="ru-RU" sz="1200" dirty="0" smtClean="0"/>
              <a:t>Государственная власть в области осуществляется на основании Устава области, принятого 27 марта 2003 года.</a:t>
            </a:r>
            <a:br>
              <a:rPr lang="ru-RU" sz="1200" dirty="0" smtClean="0"/>
            </a:br>
            <a:r>
              <a:rPr lang="ru-RU" sz="1200" dirty="0" smtClean="0"/>
              <a:t>Высшим должностным лицом области является глава администрации Липецкой области, назначаемый Липецким областным советом депутатов по предложению президента Российской Федерации сроком на 5 лет. C 1998 года пост главы администрации Липецкой области занимает О. П. Королёв.</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Исполнительную </a:t>
            </a:r>
            <a:r>
              <a:rPr lang="ru-RU" sz="1200" dirty="0" smtClean="0"/>
              <a:t>власть в области осуществляет администрация Липецкой области.</a:t>
            </a:r>
            <a:br>
              <a:rPr lang="ru-RU" sz="1200" dirty="0" smtClean="0"/>
            </a:br>
            <a:r>
              <a:rPr lang="ru-RU" sz="1200" dirty="0" smtClean="0"/>
              <a:t>Законодательную власть в области осуществляет Липецкий областной совет депутатов, состоящей из 56 депутатов, избираемых жителями области по смешанной избирательной системе сроком на 5 лет. Председателем Липецкого областного совета депутатов является П. И. Путилин.</a:t>
            </a:r>
            <a:br>
              <a:rPr lang="ru-RU" sz="1200" dirty="0" smtClean="0"/>
            </a:br>
            <a:r>
              <a:rPr lang="ru-RU" sz="1200" dirty="0" smtClean="0"/>
              <a:t>Представители Липецкой области в Совете Федерации Федерального Собрания </a:t>
            </a:r>
            <a:r>
              <a:rPr lang="ru-RU" sz="1200" b="1" dirty="0" smtClean="0">
                <a:hlinkClick r:id="rId2" tooltip="Российской Федерации"/>
              </a:rPr>
              <a:t>Российской Федерации</a:t>
            </a:r>
            <a:r>
              <a:rPr lang="ru-RU" sz="1200" dirty="0" smtClean="0"/>
              <a:t>:</a:t>
            </a:r>
            <a:br>
              <a:rPr lang="ru-RU" sz="1200" dirty="0" smtClean="0"/>
            </a:br>
            <a:r>
              <a:rPr lang="ru-RU" sz="1200" dirty="0" err="1" smtClean="0"/>
              <a:t>Кавджарадзе</a:t>
            </a:r>
            <a:r>
              <a:rPr lang="ru-RU" sz="1200" dirty="0" smtClean="0"/>
              <a:t>, Максим Геннадьевич — представитель от законодательного (представительного) органа государственной власти Липецкой области;</a:t>
            </a:r>
            <a:br>
              <a:rPr lang="ru-RU" sz="1200" dirty="0" smtClean="0"/>
            </a:br>
            <a:r>
              <a:rPr lang="ru-RU" sz="1200" dirty="0" err="1" smtClean="0"/>
              <a:t>Лысков</a:t>
            </a:r>
            <a:r>
              <a:rPr lang="ru-RU" sz="1200" dirty="0" smtClean="0"/>
              <a:t>, Анатолий Григорьевич — представитель от исполнительного органа государственной власти Липецкой области.</a:t>
            </a:r>
            <a:br>
              <a:rPr lang="ru-RU" sz="1200" dirty="0" smtClean="0"/>
            </a:br>
            <a:r>
              <a:rPr lang="ru-RU" sz="1200" dirty="0" smtClean="0"/>
              <a:t>Представители Липецкой области в Государственной думе Федерального Собрания </a:t>
            </a:r>
            <a:r>
              <a:rPr lang="ru-RU" sz="1200" b="1" dirty="0" smtClean="0">
                <a:hlinkClick r:id="rId2" tooltip="Российской Федерации"/>
              </a:rPr>
              <a:t>Российской Федерации</a:t>
            </a:r>
            <a:r>
              <a:rPr lang="ru-RU" sz="1200" dirty="0" smtClean="0"/>
              <a:t>:</a:t>
            </a:r>
            <a:br>
              <a:rPr lang="ru-RU" sz="1200" dirty="0" smtClean="0"/>
            </a:br>
            <a:r>
              <a:rPr lang="ru-RU" sz="1200" dirty="0" smtClean="0"/>
              <a:t>Борцов, Николай Иванович («Единая Россия»);</a:t>
            </a:r>
            <a:br>
              <a:rPr lang="ru-RU" sz="1200" dirty="0" smtClean="0"/>
            </a:br>
            <a:r>
              <a:rPr lang="ru-RU" sz="1200" dirty="0" err="1" smtClean="0"/>
              <a:t>Тарасенко</a:t>
            </a:r>
            <a:r>
              <a:rPr lang="ru-RU" sz="1200" dirty="0" smtClean="0"/>
              <a:t>, Михаил Васильевич («Единая Россия»);</a:t>
            </a:r>
            <a:br>
              <a:rPr lang="ru-RU" sz="1200" dirty="0" smtClean="0"/>
            </a:br>
            <a:r>
              <a:rPr lang="ru-RU" sz="1200" dirty="0" err="1" smtClean="0"/>
              <a:t>Разворотнев</a:t>
            </a:r>
            <a:r>
              <a:rPr lang="ru-RU" sz="1200" dirty="0" smtClean="0"/>
              <a:t>, Николай Васильевич (КПРФ);</a:t>
            </a:r>
            <a:br>
              <a:rPr lang="ru-RU" sz="1200" dirty="0" smtClean="0"/>
            </a:br>
            <a:r>
              <a:rPr lang="ru-RU" sz="1200" dirty="0" smtClean="0"/>
              <a:t>Бычкова, Евдокия Ивановна («Справедливая Россия»</a:t>
            </a:r>
            <a:br>
              <a:rPr lang="ru-RU" sz="1200" dirty="0" smtClean="0"/>
            </a:br>
            <a:endParaRPr lang="ru-RU" sz="1200" dirty="0"/>
          </a:p>
        </p:txBody>
      </p:sp>
      <p:pic>
        <p:nvPicPr>
          <p:cNvPr id="4099" name="Picture 3" descr="C:\Users\Я\Desktop\korolevop-rz.gif"/>
          <p:cNvPicPr>
            <a:picLocks noChangeAspect="1" noChangeArrowheads="1"/>
          </p:cNvPicPr>
          <p:nvPr/>
        </p:nvPicPr>
        <p:blipFill>
          <a:blip r:embed="rId3" cstate="print"/>
          <a:srcRect/>
          <a:stretch>
            <a:fillRect/>
          </a:stretch>
        </p:blipFill>
        <p:spPr bwMode="auto">
          <a:xfrm>
            <a:off x="4644008" y="1412776"/>
            <a:ext cx="2066925" cy="2232248"/>
          </a:xfrm>
          <a:prstGeom prst="rect">
            <a:avLst/>
          </a:prstGeom>
          <a:noFill/>
        </p:spPr>
      </p:pic>
      <p:pic>
        <p:nvPicPr>
          <p:cNvPr id="4100" name="Picture 4" descr="C:\Users\Я\Desktop\pic27529982x600.jpg"/>
          <p:cNvPicPr>
            <a:picLocks noChangeAspect="1" noChangeArrowheads="1"/>
          </p:cNvPicPr>
          <p:nvPr/>
        </p:nvPicPr>
        <p:blipFill>
          <a:blip r:embed="rId4" cstate="print"/>
          <a:srcRect l="24242"/>
          <a:stretch>
            <a:fillRect/>
          </a:stretch>
        </p:blipFill>
        <p:spPr bwMode="auto">
          <a:xfrm>
            <a:off x="6516216" y="1484784"/>
            <a:ext cx="1800200" cy="2088232"/>
          </a:xfrm>
          <a:prstGeom prst="rect">
            <a:avLst/>
          </a:prstGeom>
          <a:noFill/>
        </p:spPr>
      </p:pic>
      <p:pic>
        <p:nvPicPr>
          <p:cNvPr id="9218" name="Picture 2" descr="C:\Users\Я\Desktop\i.jpg"/>
          <p:cNvPicPr>
            <a:picLocks noChangeAspect="1" noChangeArrowheads="1"/>
          </p:cNvPicPr>
          <p:nvPr/>
        </p:nvPicPr>
        <p:blipFill>
          <a:blip r:embed="rId5" cstate="print"/>
          <a:srcRect/>
          <a:stretch>
            <a:fillRect/>
          </a:stretch>
        </p:blipFill>
        <p:spPr bwMode="auto">
          <a:xfrm>
            <a:off x="395536" y="1412776"/>
            <a:ext cx="3888432" cy="208823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8136904" cy="5818976"/>
          </a:xfrm>
        </p:spPr>
        <p:txBody>
          <a:bodyPr>
            <a:normAutofit fontScale="90000"/>
          </a:bodyPr>
          <a:lstStyle/>
          <a:p>
            <a:r>
              <a:rPr lang="ru-RU" b="1" dirty="0" smtClean="0"/>
              <a:t>История</a:t>
            </a:r>
            <a:br>
              <a:rPr lang="ru-RU" b="1" dirty="0" smtClean="0"/>
            </a:br>
            <a:r>
              <a:rPr lang="ru-RU" sz="1300" dirty="0" smtClean="0"/>
              <a:t>По данным археологов и историков, территория, на которой в данное время располагается Липецкая область, была обжита с древнейших времён. Ещё до прихода монголо-татарского войска здесь находились города Елец, </a:t>
            </a:r>
            <a:r>
              <a:rPr lang="ru-RU" sz="1300" dirty="0" err="1" smtClean="0"/>
              <a:t>Добринск</a:t>
            </a:r>
            <a:r>
              <a:rPr lang="ru-RU" sz="1300" dirty="0" smtClean="0"/>
              <a:t> (ныне село Доброе), Дубок (ныне село Дубки </a:t>
            </a:r>
            <a:r>
              <a:rPr lang="ru-RU" sz="1300" dirty="0" err="1" smtClean="0"/>
              <a:t>Данковского</a:t>
            </a:r>
            <a:r>
              <a:rPr lang="ru-RU" sz="1300" dirty="0" smtClean="0"/>
              <a:t> района), Старое городище (село </a:t>
            </a:r>
            <a:r>
              <a:rPr lang="ru-RU" sz="1300" dirty="0" err="1" smtClean="0"/>
              <a:t>Богородское</a:t>
            </a:r>
            <a:r>
              <a:rPr lang="ru-RU" sz="1300" dirty="0" smtClean="0"/>
              <a:t> </a:t>
            </a:r>
            <a:r>
              <a:rPr lang="ru-RU" sz="1300" dirty="0" err="1" smtClean="0"/>
              <a:t>Данковского</a:t>
            </a:r>
            <a:r>
              <a:rPr lang="ru-RU" sz="1300" dirty="0" smtClean="0"/>
              <a:t> района), </a:t>
            </a:r>
            <a:r>
              <a:rPr lang="ru-RU" sz="1300" dirty="0" err="1" smtClean="0"/>
              <a:t>Воргол</a:t>
            </a:r>
            <a:r>
              <a:rPr lang="ru-RU" sz="1300" dirty="0" smtClean="0"/>
              <a:t> (разрушен), </a:t>
            </a:r>
            <a:r>
              <a:rPr lang="ru-RU" sz="1300" dirty="0" err="1" smtClean="0"/>
              <a:t>Онуза</a:t>
            </a:r>
            <a:r>
              <a:rPr lang="ru-RU" sz="1300" dirty="0" smtClean="0"/>
              <a:t> (</a:t>
            </a:r>
            <a:r>
              <a:rPr lang="ru-RU" sz="1300" dirty="0" err="1" smtClean="0"/>
              <a:t>разрушен</a:t>
            </a:r>
            <a:r>
              <a:rPr lang="ru-RU" sz="1300" dirty="0" smtClean="0"/>
              <a:t>), </a:t>
            </a:r>
            <a:r>
              <a:rPr lang="ru-RU" sz="1300" dirty="0" err="1" smtClean="0"/>
              <a:t>Воронож</a:t>
            </a:r>
            <a:r>
              <a:rPr lang="ru-RU" sz="1300" dirty="0" smtClean="0"/>
              <a:t> (</a:t>
            </a:r>
            <a:r>
              <a:rPr lang="ru-RU" sz="1300" dirty="0" err="1" smtClean="0"/>
              <a:t>разрушен</a:t>
            </a:r>
            <a:r>
              <a:rPr lang="ru-RU" sz="1300" dirty="0" smtClean="0"/>
              <a:t>), Липец (разрушен)и другие. За время монголо-татарского ига многие города-крепости были разрушены.</a:t>
            </a:r>
            <a:br>
              <a:rPr lang="ru-RU" sz="1300" dirty="0" smtClean="0"/>
            </a:br>
            <a:r>
              <a:rPr lang="ru-RU" sz="1300" dirty="0" smtClean="0"/>
              <a:t>Земли Липецкого края в самом начале периода раздробления относились к Черниговскому княжеству. После 1202 года, то есть после смерти Черниговского князя Игоря Святославовича, возникают </a:t>
            </a:r>
            <a:r>
              <a:rPr lang="ru-RU" sz="1300" dirty="0" err="1" smtClean="0"/>
              <a:t>Елецкое</a:t>
            </a:r>
            <a:r>
              <a:rPr lang="ru-RU" sz="1300" dirty="0" smtClean="0"/>
              <a:t>, Липецкое и </a:t>
            </a:r>
            <a:r>
              <a:rPr lang="ru-RU" sz="1300" dirty="0" err="1" smtClean="0"/>
              <a:t>Воргольское</a:t>
            </a:r>
            <a:r>
              <a:rPr lang="ru-RU" sz="1300" dirty="0" smtClean="0"/>
              <a:t> удельные княжества. Воспользовавшись слабостью Черниговского княжества, рязанские князья захватили все земли верхнего Дона, реки Воронеж и присоединили их к своим владениям. За новоприобретенными территориями на юге Рязанского княжества в дальнейшем закрепилось название «Рязанская </a:t>
            </a:r>
            <a:r>
              <a:rPr lang="ru-RU" sz="1300" dirty="0" err="1" smtClean="0"/>
              <a:t>украина</a:t>
            </a:r>
            <a:r>
              <a:rPr lang="ru-RU" sz="1300" dirty="0" smtClean="0"/>
              <a:t>».</a:t>
            </a:r>
            <a:br>
              <a:rPr lang="ru-RU" sz="1300" dirty="0" smtClean="0"/>
            </a:br>
            <a:r>
              <a:rPr lang="ru-RU" sz="1300" dirty="0" smtClean="0"/>
              <a:t>Возрождение края началось после изгнания кочевников. За сравнительно короткий срок (конец XVI — начало XVII веков) были отстроены города-крепости: Данков, </a:t>
            </a:r>
            <a:r>
              <a:rPr lang="ru-RU" sz="1300" dirty="0" err="1" smtClean="0"/>
              <a:t>Талицкий</a:t>
            </a:r>
            <a:r>
              <a:rPr lang="ru-RU" sz="1300" dirty="0" smtClean="0"/>
              <a:t> острог, Елецкая крепость, Лебедянь. В 1635 году началось сооружение мощной укреплённой линии — Белгородской засечной черты, на которой в пределах современной Липецкой области выделялись крепости: Добрый, </a:t>
            </a:r>
            <a:r>
              <a:rPr lang="ru-RU" sz="1300" dirty="0" err="1" smtClean="0"/>
              <a:t>Сокольск</a:t>
            </a:r>
            <a:r>
              <a:rPr lang="ru-RU" sz="1300" dirty="0" smtClean="0"/>
              <a:t> и Усмань.</a:t>
            </a:r>
            <a:br>
              <a:rPr lang="ru-RU" sz="1300" dirty="0" smtClean="0"/>
            </a:br>
            <a:r>
              <a:rPr lang="ru-RU" sz="1300" dirty="0" smtClean="0"/>
              <a:t>С конца XVII века в крае началось строительство крупных предприятий:</a:t>
            </a:r>
            <a:br>
              <a:rPr lang="ru-RU" sz="1300" dirty="0" smtClean="0"/>
            </a:br>
            <a:r>
              <a:rPr lang="ru-RU" sz="1300" dirty="0" smtClean="0"/>
              <a:t>с 1693 года — металлургический завод на реке Белый </a:t>
            </a:r>
            <a:r>
              <a:rPr lang="ru-RU" sz="1300" dirty="0" err="1" smtClean="0"/>
              <a:t>Колодезьс</a:t>
            </a:r>
            <a:r>
              <a:rPr lang="ru-RU" sz="1300" dirty="0" smtClean="0"/>
              <a:t> 1700 года — </a:t>
            </a:r>
            <a:r>
              <a:rPr lang="ru-RU" sz="1300" dirty="0" err="1" smtClean="0"/>
              <a:t>Липские</a:t>
            </a:r>
            <a:r>
              <a:rPr lang="ru-RU" sz="1300" dirty="0" smtClean="0"/>
              <a:t> железоделательные </a:t>
            </a:r>
            <a:r>
              <a:rPr lang="ru-RU" sz="1300" dirty="0" err="1" smtClean="0"/>
              <a:t>заводыс</a:t>
            </a:r>
            <a:r>
              <a:rPr lang="ru-RU" sz="1300" dirty="0" smtClean="0"/>
              <a:t> 1703 года — </a:t>
            </a:r>
            <a:r>
              <a:rPr lang="ru-RU" sz="1300" dirty="0" err="1" smtClean="0"/>
              <a:t>Кузьминский</a:t>
            </a:r>
            <a:r>
              <a:rPr lang="ru-RU" sz="1300" dirty="0" smtClean="0"/>
              <a:t> якорный завод с оружейно-сборочной </a:t>
            </a:r>
            <a:r>
              <a:rPr lang="ru-RU" sz="1300" dirty="0" err="1" smtClean="0"/>
              <a:t>мастерскойРядом</a:t>
            </a:r>
            <a:r>
              <a:rPr lang="ru-RU" sz="1300" dirty="0" smtClean="0"/>
              <a:t> с заводами возникли поселения рабочих. Одним из таких рабочих поселений стала Липецкая слобода, давшая начало городу Липецку.</a:t>
            </a:r>
            <a:br>
              <a:rPr lang="ru-RU" sz="1300" dirty="0" smtClean="0"/>
            </a:br>
            <a:r>
              <a:rPr lang="ru-RU" sz="1300" dirty="0" smtClean="0"/>
              <a:t>В это время из-за создания военно-морского флота и регулярной армии увеличились потребности в льне, конопле и шерсти. Поэтому активно начинает развиваться сельское хозяйство.</a:t>
            </a:r>
            <a:br>
              <a:rPr lang="ru-RU" sz="1300" dirty="0" smtClean="0"/>
            </a:br>
            <a:r>
              <a:rPr lang="ru-RU" sz="1300" dirty="0" smtClean="0"/>
              <a:t>В XVIII веке продолжился рост крупного помещичьего землевладения. Липецкий край, богатый чернозёмами, стал житницей государства. Впоследствии он приобрёл широкую известность и как курорт минеральных вод.</a:t>
            </a:r>
            <a:br>
              <a:rPr lang="ru-RU" sz="1300" dirty="0" smtClean="0"/>
            </a:br>
            <a:r>
              <a:rPr lang="ru-RU" sz="1300" dirty="0" smtClean="0"/>
              <a:t/>
            </a:r>
            <a:br>
              <a:rPr lang="ru-RU" sz="1300" dirty="0" smtClean="0"/>
            </a:br>
            <a:r>
              <a:rPr lang="ru-RU" sz="1300" dirty="0" smtClean="0"/>
              <a:t>Непосредственно как субъект Федерации область была образована указом Президиума Верховного Совета СССР от 6 января 1954 года из районов четырёх соседних областей. В состав области были включены: </a:t>
            </a:r>
            <a:br>
              <a:rPr lang="ru-RU" sz="1300" dirty="0" smtClean="0"/>
            </a:br>
            <a:r>
              <a:rPr lang="ru-RU" sz="1300" dirty="0" smtClean="0"/>
              <a:t>4 июля 1967 году за успехи в развитии народнохозяйственного комплекса Липецкая область награждена орденом Ленина.</a:t>
            </a:r>
            <a:r>
              <a:rPr lang="ru-RU" sz="1300" b="1" dirty="0" smtClean="0"/>
              <a:t/>
            </a:r>
            <a:br>
              <a:rPr lang="ru-RU" sz="1300" b="1" dirty="0" smtClean="0"/>
            </a:br>
            <a:endParaRPr lang="ru-RU"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4810864"/>
          </a:xfrm>
        </p:spPr>
        <p:txBody>
          <a:bodyPr>
            <a:normAutofit fontScale="90000"/>
          </a:bodyPr>
          <a:lstStyle/>
          <a:p>
            <a:r>
              <a:rPr lang="ru-RU" sz="3100" dirty="0" smtClean="0"/>
              <a:t>Непосредственно как субъект Федерации область была образована указом Президиума Верховного Совета СССР от 6 января 1954 года из районов четырёх соседних областей. В состав области были включены: </a:t>
            </a:r>
            <a:br>
              <a:rPr lang="ru-RU" sz="3100" dirty="0" smtClean="0"/>
            </a:br>
            <a:r>
              <a:rPr lang="ru-RU" sz="3100" dirty="0" smtClean="0"/>
              <a:t>4 июля 1967 году за успехи в развитии народнохозяйственного комплекса Липецкая область награждена орденом Ленина</a:t>
            </a:r>
            <a:r>
              <a:rPr lang="ru-RU" sz="4400" dirty="0" smtClean="0"/>
              <a:t>.</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Я\Desktop\rus48-map.jpg"/>
          <p:cNvPicPr>
            <a:picLocks noChangeAspect="1" noChangeArrowheads="1"/>
          </p:cNvPicPr>
          <p:nvPr/>
        </p:nvPicPr>
        <p:blipFill>
          <a:blip r:embed="rId2" cstate="print"/>
          <a:srcRect/>
          <a:stretch>
            <a:fillRect/>
          </a:stretch>
        </p:blipFill>
        <p:spPr bwMode="auto">
          <a:xfrm>
            <a:off x="1835696" y="1628800"/>
            <a:ext cx="6840760" cy="42484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География</a:t>
            </a:r>
            <a:br>
              <a:rPr lang="ru-RU" sz="2000" b="1" dirty="0" smtClean="0"/>
            </a:br>
            <a:r>
              <a:rPr lang="ru-RU" sz="2000" b="1" dirty="0" smtClean="0"/>
              <a:t>Расположение и рельеф</a:t>
            </a:r>
            <a:br>
              <a:rPr lang="ru-RU" sz="2000" b="1" dirty="0" smtClean="0"/>
            </a:br>
            <a:r>
              <a:rPr lang="ru-RU" sz="2000" dirty="0" smtClean="0"/>
              <a:t>Расположена в центральной части европейской территории России, в 370 км на юг от </a:t>
            </a:r>
            <a:r>
              <a:rPr lang="ru-RU" sz="2000" b="1" dirty="0" smtClean="0">
                <a:hlinkClick r:id="rId2" tooltip="Москвы"/>
              </a:rPr>
              <a:t>Москвы</a:t>
            </a:r>
            <a:r>
              <a:rPr lang="ru-RU" sz="2000" dirty="0" smtClean="0"/>
              <a:t>. Липецкая область граничит с </a:t>
            </a:r>
            <a:r>
              <a:rPr lang="ru-RU" sz="2000" b="1" dirty="0" smtClean="0">
                <a:hlinkClick r:id="rId3" tooltip="Курской"/>
              </a:rPr>
              <a:t>Курской</a:t>
            </a:r>
            <a:r>
              <a:rPr lang="ru-RU" sz="2000" dirty="0" smtClean="0"/>
              <a:t>, </a:t>
            </a:r>
            <a:r>
              <a:rPr lang="ru-RU" sz="2000" b="1" dirty="0" smtClean="0">
                <a:hlinkClick r:id="rId4" tooltip="Орловской"/>
              </a:rPr>
              <a:t>Орловской</a:t>
            </a:r>
            <a:r>
              <a:rPr lang="ru-RU" sz="2000" dirty="0" smtClean="0"/>
              <a:t>, </a:t>
            </a:r>
            <a:r>
              <a:rPr lang="ru-RU" sz="2000" b="1" dirty="0" smtClean="0">
                <a:hlinkClick r:id="rId5" tooltip="Тульской"/>
              </a:rPr>
              <a:t>Тульской</a:t>
            </a:r>
            <a:r>
              <a:rPr lang="ru-RU" sz="2000" dirty="0" smtClean="0"/>
              <a:t>, </a:t>
            </a:r>
            <a:r>
              <a:rPr lang="ru-RU" sz="2000" b="1" dirty="0" smtClean="0">
                <a:hlinkClick r:id="rId6" tooltip="Рязанской"/>
              </a:rPr>
              <a:t>Рязанской</a:t>
            </a:r>
            <a:r>
              <a:rPr lang="ru-RU" sz="2000" dirty="0" smtClean="0"/>
              <a:t>, </a:t>
            </a:r>
            <a:r>
              <a:rPr lang="ru-RU" sz="2000" b="1" dirty="0" smtClean="0">
                <a:hlinkClick r:id="rId7" tooltip="Тамбовской"/>
              </a:rPr>
              <a:t>Тамбовской</a:t>
            </a:r>
            <a:r>
              <a:rPr lang="ru-RU" sz="2000" dirty="0" smtClean="0"/>
              <a:t> и </a:t>
            </a:r>
            <a:r>
              <a:rPr lang="ru-RU" sz="2000" b="1" dirty="0" smtClean="0">
                <a:hlinkClick r:id="rId8" tooltip="Воронежской"/>
              </a:rPr>
              <a:t>Воронежской</a:t>
            </a:r>
            <a:r>
              <a:rPr lang="ru-RU" sz="2000" dirty="0" smtClean="0"/>
              <a:t> областями.</a:t>
            </a:r>
            <a:br>
              <a:rPr lang="ru-RU" sz="2000" dirty="0" smtClean="0"/>
            </a:br>
            <a:r>
              <a:rPr lang="ru-RU" sz="1400" dirty="0" smtClean="0"/>
              <a:t>Западная часть области — возвышенная равнина (высота над уровнем моря до 262 м), сильно расчленена долинами рек, оврагами и балками. Восточная часть — низменная (высота до 170 м), представляет собой равнину с большим количеством блюдцеобразных понижений (западин). Самые крупные реки — Дон (с притоками Красивая Меча и Сосна) и Воронеж (с притоками Становая Ряса и </a:t>
            </a:r>
            <a:r>
              <a:rPr lang="ru-RU" sz="1400" dirty="0" err="1" smtClean="0"/>
              <a:t>Матыра</a:t>
            </a:r>
            <a:r>
              <a:rPr lang="ru-RU" sz="1400" dirty="0" smtClean="0"/>
              <a:t>). Почти все реки принадлежат бассейну Дона. Однако три реки на небольшом протяжении: Малая </a:t>
            </a:r>
            <a:r>
              <a:rPr lang="ru-RU" sz="1400" dirty="0" err="1" smtClean="0"/>
              <a:t>Хупта</a:t>
            </a:r>
            <a:r>
              <a:rPr lang="ru-RU" sz="1400" dirty="0" smtClean="0"/>
              <a:t> и </a:t>
            </a:r>
            <a:r>
              <a:rPr lang="ru-RU" sz="1400" dirty="0" err="1" smtClean="0"/>
              <a:t>Ранова</a:t>
            </a:r>
            <a:r>
              <a:rPr lang="ru-RU" sz="1400" dirty="0" smtClean="0"/>
              <a:t> с притоком Сухая </a:t>
            </a:r>
            <a:r>
              <a:rPr lang="ru-RU" sz="1400" dirty="0" err="1" smtClean="0"/>
              <a:t>Кобельша</a:t>
            </a:r>
            <a:r>
              <a:rPr lang="ru-RU" sz="1400" dirty="0" smtClean="0"/>
              <a:t> — принадлежат бассейну Волги.</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2050" name="Picture 2" descr="C:\Users\Я\Desktop\300px-Map_of_Russia_-_Lipetsk_Oblast_(2008-03).svg.png"/>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2555776" y="3429000"/>
            <a:ext cx="4536504" cy="295232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035496"/>
            <a:ext cx="7498080" cy="6984776"/>
          </a:xfrm>
        </p:spPr>
        <p:txBody>
          <a:bodyPr>
            <a:normAutofit/>
          </a:bodyPr>
          <a:lstStyle/>
          <a:p>
            <a:r>
              <a:rPr lang="ru-RU" sz="2400" b="1" dirty="0" smtClean="0"/>
              <a:t>Климат</a:t>
            </a:r>
            <a:br>
              <a:rPr lang="ru-RU" sz="2400" b="1" dirty="0" smtClean="0"/>
            </a:br>
            <a:r>
              <a:rPr lang="ru-RU" sz="2400" dirty="0" smtClean="0"/>
              <a:t>Климат умеренного пояса (атлантико-континентальный) с умеренно холодной зимой и тёплым летом. Средняя температура января -8 до -14 °C. Средняя температура июля от +18 до +23 °C. В последние 5 климатических сезонов эти показатели значительно поменялись. Климат приобрел резко-континентальный </a:t>
            </a:r>
            <a:r>
              <a:rPr lang="ru-RU" sz="2400" dirty="0" err="1" smtClean="0"/>
              <a:t>характер,а</a:t>
            </a:r>
            <a:r>
              <a:rPr lang="ru-RU" sz="2400" dirty="0" smtClean="0"/>
              <a:t> </a:t>
            </a:r>
            <a:r>
              <a:rPr lang="ru-RU" sz="2400" dirty="0" err="1" smtClean="0"/>
              <a:t>следовательно,среднемесячные</a:t>
            </a:r>
            <a:r>
              <a:rPr lang="ru-RU" sz="2400" dirty="0" smtClean="0"/>
              <a:t> температуры января могут падать до -30, а в июле могут достигать +36.</a:t>
            </a:r>
            <a:br>
              <a:rPr lang="ru-RU" sz="2400" dirty="0" smtClean="0"/>
            </a:br>
            <a:r>
              <a:rPr lang="ru-RU" sz="2400" dirty="0" smtClean="0"/>
              <a:t/>
            </a:r>
            <a:br>
              <a:rPr lang="ru-RU" sz="2400" dirty="0" smtClean="0"/>
            </a:br>
            <a:endParaRPr lang="ru-RU" sz="2400" dirty="0"/>
          </a:p>
        </p:txBody>
      </p:sp>
      <p:pic>
        <p:nvPicPr>
          <p:cNvPr id="1026" name="Picture 2" descr="C:\Users\Я\Desktop\land_48_1_h_orig.jpeg"/>
          <p:cNvPicPr>
            <a:picLocks noChangeAspect="1" noChangeArrowheads="1"/>
          </p:cNvPicPr>
          <p:nvPr/>
        </p:nvPicPr>
        <p:blipFill>
          <a:blip r:embed="rId2" cstate="print"/>
          <a:srcRect/>
          <a:stretch>
            <a:fillRect/>
          </a:stretch>
        </p:blipFill>
        <p:spPr bwMode="auto">
          <a:xfrm>
            <a:off x="323528" y="4077071"/>
            <a:ext cx="3960440" cy="2448273"/>
          </a:xfrm>
          <a:prstGeom prst="rect">
            <a:avLst/>
          </a:prstGeom>
          <a:noFill/>
        </p:spPr>
      </p:pic>
      <p:pic>
        <p:nvPicPr>
          <p:cNvPr id="1027" name="Picture 3" descr="C:\Users\Я\Desktop\i.jpg"/>
          <p:cNvPicPr>
            <a:picLocks noChangeAspect="1" noChangeArrowheads="1"/>
          </p:cNvPicPr>
          <p:nvPr/>
        </p:nvPicPr>
        <p:blipFill>
          <a:blip r:embed="rId3" cstate="print"/>
          <a:srcRect/>
          <a:stretch>
            <a:fillRect/>
          </a:stretch>
        </p:blipFill>
        <p:spPr bwMode="auto">
          <a:xfrm>
            <a:off x="4572000" y="3933056"/>
            <a:ext cx="3528392" cy="244827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226</TotalTime>
  <Words>109</Words>
  <Application>Microsoft Office PowerPoint</Application>
  <PresentationFormat>Экран (4:3)</PresentationFormat>
  <Paragraphs>112</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Солнцестояние</vt:lpstr>
      <vt:lpstr>Липецкой области  6 января</vt:lpstr>
      <vt:lpstr>Ли́пецкая о́бласть — область в составе Российской Федерации. Областной центр — город Липецк. Площадь — 24 047 км². По этому показателю область занимает 71 место в России и последнее среди пяти регионов Центрально-Чернозёмного экономического района. Население — 1 162 235 чел. (2013) — 3-е место в Центрально-Чернозёмном экономическом районе и 45-е в России. Плотность населения — 48.33 чел./км².  </vt:lpstr>
      <vt:lpstr>                                                 Флаг и герб области   Административно-территориальное устройство Административное деление области включает 315 муниципальных образований, в том числе: 2 городских округа, 18 муниципальных районов, 6 городских поселений, 289 сельских поселений.   </vt:lpstr>
      <vt:lpstr>                          Власть Государственная власть в области осуществляется на основании Устава области, принятого 27 марта 2003 года. Высшим должностным лицом области является глава администрации Липецкой области, назначаемый Липецким областным советом депутатов по предложению президента Российской Федерации сроком на 5 лет. C 1998 года пост главы администрации Липецкой области занимает О. П. Королёв.              Исполнительную власть в области осуществляет администрация Липецкой области. Законодательную власть в области осуществляет Липецкий областной совет депутатов, состоящей из 56 депутатов, избираемых жителями области по смешанной избирательной системе сроком на 5 лет. Председателем Липецкого областного совета депутатов является П. И. Путилин. Представители Липецкой области в Совете Федерации Федерального Собрания Российской Федерации: Кавджарадзе, Максим Геннадьевич — представитель от законодательного (представительного) органа государственной власти Липецкой области; Лысков, Анатолий Григорьевич — представитель от исполнительного органа государственной власти Липецкой области. Представители Липецкой области в Государственной думе Федерального Собрания Российской Федерации: Борцов, Николай Иванович («Единая Россия»); Тарасенко, Михаил Васильевич («Единая Россия»); Разворотнев, Николай Васильевич (КПРФ); Бычкова, Евдокия Ивановна («Справедливая Россия» </vt:lpstr>
      <vt:lpstr>История По данным археологов и историков, территория, на которой в данное время располагается Липецкая область, была обжита с древнейших времён. Ещё до прихода монголо-татарского войска здесь находились города Елец, Добринск (ныне село Доброе), Дубок (ныне село Дубки Данковского района), Старое городище (село Богородское Данковского района), Воргол (разрушен), Онуза (разрушен), Воронож (разрушен), Липец (разрушен)и другие. За время монголо-татарского ига многие города-крепости были разрушены. Земли Липецкого края в самом начале периода раздробления относились к Черниговскому княжеству. После 1202 года, то есть после смерти Черниговского князя Игоря Святославовича, возникают Елецкое, Липецкое и Воргольское удельные княжества. Воспользовавшись слабостью Черниговского княжества, рязанские князья захватили все земли верхнего Дона, реки Воронеж и присоединили их к своим владениям. За новоприобретенными территориями на юге Рязанского княжества в дальнейшем закрепилось название «Рязанская украина». Возрождение края началось после изгнания кочевников. За сравнительно короткий срок (конец XVI — начало XVII веков) были отстроены города-крепости: Данков, Талицкий острог, Елецкая крепость, Лебедянь. В 1635 году началось сооружение мощной укреплённой линии — Белгородской засечной черты, на которой в пределах современной Липецкой области выделялись крепости: Добрый, Сокольск и Усмань. С конца XVII века в крае началось строительство крупных предприятий: с 1693 года — металлургический завод на реке Белый Колодезьс 1700 года — Липские железоделательные заводыс 1703 года — Кузьминский якорный завод с оружейно-сборочной мастерскойРядом с заводами возникли поселения рабочих. Одним из таких рабочих поселений стала Липецкая слобода, давшая начало городу Липецку. В это время из-за создания военно-морского флота и регулярной армии увеличились потребности в льне, конопле и шерсти. Поэтому активно начинает развиваться сельское хозяйство. В XVIII веке продолжился рост крупного помещичьего землевладения. Липецкий край, богатый чернозёмами, стал житницей государства. Впоследствии он приобрёл широкую известность и как курорт минеральных вод.  Непосредственно как субъект Федерации область была образована указом Президиума Верховного Совета СССР от 6 января 1954 года из районов четырёх соседних областей. В состав области были включены:  4 июля 1967 году за успехи в развитии народнохозяйственного комплекса Липецкая область награждена орденом Ленина. </vt:lpstr>
      <vt:lpstr>Непосредственно как субъект Федерации область была образована указом Президиума Верховного Совета СССР от 6 января 1954 года из районов четырёх соседних областей. В состав области были включены:  4 июля 1967 году за успехи в развитии народнохозяйственного комплекса Липецкая область награждена орденом Ленина.</vt:lpstr>
      <vt:lpstr>Слайд 7</vt:lpstr>
      <vt:lpstr>              География Расположение и рельеф Расположена в центральной части европейской территории России, в 370 км на юг от Москвы. Липецкая область граничит с Курской, Орловской, Тульской, Рязанской, Тамбовской и Воронежской областями. Западная часть области — возвышенная равнина (высота над уровнем моря до 262 м), сильно расчленена долинами рек, оврагами и балками. Восточная часть — низменная (высота до 170 м), представляет собой равнину с большим количеством блюдцеобразных понижений (западин). Самые крупные реки — Дон (с притоками Красивая Меча и Сосна) и Воронеж (с притоками Становая Ряса и Матыра). Почти все реки принадлежат бассейну Дона. Однако три реки на небольшом протяжении: Малая Хупта и Ранова с притоком Сухая Кобельша — принадлежат бассейну Волги.          </vt:lpstr>
      <vt:lpstr>Климат Климат умеренного пояса (атлантико-континентальный) с умеренно холодной зимой и тёплым летом. Средняя температура января -8 до -14 °C. Средняя температура июля от +18 до +23 °C. В последние 5 климатических сезонов эти показатели значительно поменялись. Климат приобрел резко-континентальный характер,а следовательно,среднемесячные температуры января могут падать до -30, а в июле могут достигать +36.  </vt:lpstr>
      <vt:lpstr>Слайд 10</vt:lpstr>
      <vt:lpstr>        Земельно-сырьевые ресурсы Преобладающие типы почв — чернозёмы, которые занимают свыше 85 процентов всей территории. Полезные ископаемые представлены 300 месторождениями: известняки, доломиты, песок, глины, цементное сырье. По запасам карбонатного сырья область занимает 1-е место в РФ. Значительны залежи торфа. Большой известностью в стране пользуются Липецкие минеральные источники и лечебные грязи, обнаруженные в 1871 году.  </vt:lpstr>
      <vt:lpstr>                 Население Численность населения области по данным Росстата составляет 1 162 235 чел. (2013). Плотность населения — 48,33 чел./км (2013). Городское население — 64,03 % (2013). Изменение численности населения Всё и городское население (его доля) по данным всесоюзных и всероссийских переписей: </vt:lpstr>
      <vt:lpstr>Слайд 13</vt:lpstr>
      <vt:lpstr>             Промышленность Промышленное производство является основой экономического потенциала области, на его долю приходится около 66 % валового регионального продукта. Регион занимает первое место по производству бытовых холодильников и морозильников (более 40 % от общероссийского производства), четвёртое место по производству стали (14 %) и проката черных металлов (16 %), является крупным производителем сахара-песка (7 %) и плодоовощных консервов (29 %). В 2006 году произведено продукции на сумму более 225 млрд руб. с ростом на 10 %. Промышленный комплекс области состоит из 200 крупных предприятий, носит многоотраслевой характер, включает в себя чёрную металлургию, доля Corbel (Заголовки) продукции которой значительно увеличилась по сравнению с 1991 годом (с 34 % до 64 %), машиностроение и металлообработку, доля продукции которых заметно сократилась по сравнению с 1991 годом (с 23 % до 11,5 %), электроэнергетику (7 %), пищевую (14 %), химическую, легкую, промышленности и промышленность стройматериалов (2 %).   </vt:lpstr>
      <vt:lpstr>Слайд 15</vt:lpstr>
      <vt:lpstr>Сельское хозяйство Благоприятные климатические условия, наличие чернозёмов способствуют развитию растениеводства. Площадь сельхозугодий занимает свыше 1,8 млн га, из них пашня — более 80 %. 22,3 тыс. га земли отведено под плодовые сады, где в основном выращивают яблони, груши, сливы. В области насчитывается около 300 сельскохозяйственных предприятий, основными направлениями которых являются: производство зерновых, сахарной свеклы, картофеля, разведение крупного рогатого скота, свиноводство, птицеводство. Объём валовой продукции сельского хозяйства в 2010 году составил около 35,3 млрд рублей. В настоящее время крупная российская продовольственная компания «Черкизово» осуществляет строительство в Елецком районе Липецкой области крупнейшего в России агропромышленного комплекса. </vt:lpstr>
      <vt:lpstr>Памятники культуры                               </vt:lpstr>
      <vt:lpstr>Мужской Задонский Рождество-Богородицкий монастырь.  </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Липецкой области</dc:title>
  <dc:creator>Я</dc:creator>
  <cp:lastModifiedBy>Я</cp:lastModifiedBy>
  <cp:revision>23</cp:revision>
  <dcterms:created xsi:type="dcterms:W3CDTF">2013-09-01T13:07:03Z</dcterms:created>
  <dcterms:modified xsi:type="dcterms:W3CDTF">2013-09-01T16:59:23Z</dcterms:modified>
</cp:coreProperties>
</file>