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21"/>
  </p:notesMasterIdLst>
  <p:sldIdLst>
    <p:sldId id="265" r:id="rId2"/>
    <p:sldId id="266" r:id="rId3"/>
    <p:sldId id="263" r:id="rId4"/>
    <p:sldId id="259" r:id="rId5"/>
    <p:sldId id="267" r:id="rId6"/>
    <p:sldId id="272" r:id="rId7"/>
    <p:sldId id="274" r:id="rId8"/>
    <p:sldId id="277" r:id="rId9"/>
    <p:sldId id="285" r:id="rId10"/>
    <p:sldId id="279" r:id="rId11"/>
    <p:sldId id="280" r:id="rId12"/>
    <p:sldId id="282" r:id="rId13"/>
    <p:sldId id="283" r:id="rId14"/>
    <p:sldId id="262" r:id="rId15"/>
    <p:sldId id="269" r:id="rId16"/>
    <p:sldId id="270" r:id="rId17"/>
    <p:sldId id="271" r:id="rId18"/>
    <p:sldId id="284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766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91EC50C-6BD3-4CB4-A422-582A6D42DC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F482C-2254-4BA9-A584-5BE749277307}" type="slidenum">
              <a:rPr lang="ru-RU"/>
              <a:pPr/>
              <a:t>1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28910-7A0B-49F3-ADDC-40F3B3FEDF69}" type="slidenum">
              <a:rPr lang="ru-RU"/>
              <a:pPr/>
              <a:t>10</a:t>
            </a:fld>
            <a:endParaRPr lang="ru-RU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BEE80-0704-4339-879B-B8E0F55C4B04}" type="slidenum">
              <a:rPr lang="ru-RU"/>
              <a:pPr/>
              <a:t>11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4BBA5-138E-4FDE-9DDF-B568B6F74CCB}" type="slidenum">
              <a:rPr lang="ru-RU"/>
              <a:pPr/>
              <a:t>12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B80ED-6505-459D-BE79-70499A597610}" type="slidenum">
              <a:rPr lang="ru-RU"/>
              <a:pPr/>
              <a:t>13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17CF0-BE8A-4BAF-9045-7C8D85A8C03A}" type="slidenum">
              <a:rPr lang="ru-RU"/>
              <a:pPr/>
              <a:t>14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2A676-C57A-4C89-A1A6-3D31DD3F7F45}" type="slidenum">
              <a:rPr lang="ru-RU"/>
              <a:pPr/>
              <a:t>15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5249A-09D7-4A95-ACD9-6DD59EFBDD55}" type="slidenum">
              <a:rPr lang="ru-RU"/>
              <a:pPr/>
              <a:t>16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80DBA-63CB-477F-AFD2-6550B1DD436F}" type="slidenum">
              <a:rPr lang="ru-RU"/>
              <a:pPr/>
              <a:t>17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EC70D-7801-4FF7-ABAE-A559EF59F23E}" type="slidenum">
              <a:rPr lang="ru-RU"/>
              <a:pPr/>
              <a:t>18</a:t>
            </a:fld>
            <a:endParaRPr lang="ru-RU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42ABB-3957-4041-9DF1-65603756E043}" type="slidenum">
              <a:rPr lang="ru-RU"/>
              <a:pPr/>
              <a:t>19</a:t>
            </a:fld>
            <a:endParaRPr lang="ru-RU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C3662-9BD6-41F7-9248-336AE3B101D4}" type="slidenum">
              <a:rPr lang="ru-RU"/>
              <a:pPr/>
              <a:t>2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3A4D2-EEDE-45C7-BB54-43912ED50B13}" type="slidenum">
              <a:rPr lang="ru-RU"/>
              <a:pPr/>
              <a:t>3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DCFA9-7A23-49B4-9813-D18F805A711C}" type="slidenum">
              <a:rPr lang="ru-RU"/>
              <a:pPr/>
              <a:t>4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A2B0B-E118-4B5A-B37D-97BA238C4F10}" type="slidenum">
              <a:rPr lang="ru-RU"/>
              <a:pPr/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8ACB4-34D4-46D0-8081-1B1AAAE730A8}" type="slidenum">
              <a:rPr lang="ru-RU"/>
              <a:pPr/>
              <a:t>6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A64B3-864E-4FB2-AF56-CE349C8EFF13}" type="slidenum">
              <a:rPr lang="ru-RU"/>
              <a:pPr/>
              <a:t>7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11967-C206-420C-A620-6700B9239ADF}" type="slidenum">
              <a:rPr lang="ru-RU"/>
              <a:pPr/>
              <a:t>8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E293B-5FA7-44FA-9B50-CB86FD9FD618}" type="slidenum">
              <a:rPr lang="ru-RU"/>
              <a:pPr/>
              <a:t>9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39C34-850F-42E1-A214-1D4EEB5A0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F806-647B-4DD9-BD77-4A8E3E047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DAB7-B4A1-43A1-8B97-B65F4293B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C5264C-43F7-4B7D-AB32-DD614E2F85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5E5C4B-4999-444B-9F5F-9FF42FF71F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D8155-A849-4525-8BBB-CA2B06F4E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2BE6-8C30-4C89-BC7B-3D75265A5E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03-C1C7-4DAE-963A-1C0703818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686C-6A43-4E92-963A-18BE08870B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A75-8930-4A4F-968D-E3E529EC9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E09-F522-4AD6-899B-6F7C93E9F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06DCCC-1C39-497B-B12C-4BBF2B4F3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7824AF-7C4F-4E2A-9D94-57C68CA14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92C265-E88A-4401-892D-B5E0E9348E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slide" Target="slid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10.xml"/><Relationship Id="rId7" Type="http://schemas.openxmlformats.org/officeDocument/2006/relationships/slide" Target="slide17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image" Target="../media/image8.png"/><Relationship Id="rId5" Type="http://schemas.openxmlformats.org/officeDocument/2006/relationships/slide" Target="slide16.xml"/><Relationship Id="rId10" Type="http://schemas.openxmlformats.org/officeDocument/2006/relationships/image" Target="../media/image7.png"/><Relationship Id="rId4" Type="http://schemas.openxmlformats.org/officeDocument/2006/relationships/slide" Target="slide15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868863"/>
            <a:ext cx="8532812" cy="143986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2"/>
                </a:solidFill>
                <a:latin typeface="Times New Roman" pitchFamily="18" charset="0"/>
              </a:rPr>
              <a:t>Урок в 9 классе</a:t>
            </a:r>
          </a:p>
          <a:p>
            <a:r>
              <a:rPr lang="ru-RU" sz="4000" b="1" smtClean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203575" y="1989138"/>
            <a:ext cx="5256213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Фосфор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064500" cy="3886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нагреванием смеси фосфорита, угля 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песка в электропечи: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>
                <a:latin typeface="Times New Roman" pitchFamily="18" charset="0"/>
              </a:rPr>
              <a:t>Ca</a:t>
            </a:r>
            <a:r>
              <a:rPr lang="en-US" sz="3000" b="1" baseline="-14000">
                <a:latin typeface="Times New Roman" pitchFamily="18" charset="0"/>
              </a:rPr>
              <a:t>3</a:t>
            </a:r>
            <a:r>
              <a:rPr lang="en-US" sz="3000" b="1">
                <a:latin typeface="Times New Roman" pitchFamily="18" charset="0"/>
              </a:rPr>
              <a:t>(PO</a:t>
            </a:r>
            <a:r>
              <a:rPr lang="en-US" sz="3000" b="1" baseline="-14000">
                <a:latin typeface="Times New Roman" pitchFamily="18" charset="0"/>
              </a:rPr>
              <a:t>4</a:t>
            </a:r>
            <a:r>
              <a:rPr lang="en-US" sz="3000" b="1">
                <a:latin typeface="Times New Roman" pitchFamily="18" charset="0"/>
              </a:rPr>
              <a:t>)</a:t>
            </a:r>
            <a:r>
              <a:rPr lang="en-US" sz="3000" b="1" baseline="-14000">
                <a:latin typeface="Times New Roman" pitchFamily="18" charset="0"/>
              </a:rPr>
              <a:t>2</a:t>
            </a:r>
            <a:r>
              <a:rPr lang="en-US" sz="3000" b="1">
                <a:latin typeface="Times New Roman" pitchFamily="18" charset="0"/>
              </a:rPr>
              <a:t> + C + SiO</a:t>
            </a:r>
            <a:r>
              <a:rPr lang="en-US" sz="3000" b="1" baseline="-14000">
                <a:latin typeface="Times New Roman" pitchFamily="18" charset="0"/>
              </a:rPr>
              <a:t>2</a:t>
            </a:r>
            <a:r>
              <a:rPr lang="en-US" sz="3000" b="1">
                <a:latin typeface="Times New Roman" pitchFamily="18" charset="0"/>
              </a:rPr>
              <a:t> </a:t>
            </a:r>
            <a:r>
              <a:rPr lang="en-US" sz="3000" b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3000" b="1">
                <a:latin typeface="Times New Roman" pitchFamily="18" charset="0"/>
              </a:rPr>
              <a:t> P</a:t>
            </a:r>
            <a:r>
              <a:rPr lang="en-US" sz="3000" b="1" baseline="-14000">
                <a:latin typeface="Times New Roman" pitchFamily="18" charset="0"/>
              </a:rPr>
              <a:t>4</a:t>
            </a:r>
            <a:r>
              <a:rPr lang="en-US" sz="3000" b="1">
                <a:latin typeface="Times New Roman" pitchFamily="18" charset="0"/>
              </a:rPr>
              <a:t> + CaSiO</a:t>
            </a:r>
            <a:r>
              <a:rPr lang="en-US" sz="3000" b="1" baseline="-14000">
                <a:latin typeface="Times New Roman" pitchFamily="18" charset="0"/>
              </a:rPr>
              <a:t>3</a:t>
            </a:r>
            <a:r>
              <a:rPr lang="en-US" sz="3000" b="1">
                <a:latin typeface="Times New Roman" pitchFamily="18" charset="0"/>
              </a:rPr>
              <a:t> + CO</a:t>
            </a:r>
            <a:endParaRPr lang="ru-RU" sz="3000" b="1">
              <a:latin typeface="Times New Roman" pitchFamily="18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Получение фосфора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29600" cy="5953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>
                <a:solidFill>
                  <a:srgbClr val="990033"/>
                </a:solidFill>
                <a:latin typeface="Bookman Old Style" pitchFamily="18" charset="0"/>
              </a:rPr>
              <a:t>ПРИМЕНЕНИЕ ФОСФОРА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3995738" y="2852738"/>
            <a:ext cx="1152525" cy="9366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latin typeface="Times New Roman" pitchFamily="18" charset="0"/>
              </a:rPr>
              <a:t>Р</a:t>
            </a:r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323850" y="1341438"/>
            <a:ext cx="2952750" cy="5048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удобрения</a:t>
            </a:r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323850" y="2276475"/>
            <a:ext cx="2952750" cy="5048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ядохимикаты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323850" y="3213100"/>
            <a:ext cx="2952750" cy="863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Производство 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спичек</a:t>
            </a: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323850" y="4365625"/>
            <a:ext cx="2952750" cy="9350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Создание 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дымовых </a:t>
            </a:r>
            <a:r>
              <a:rPr lang="ru-RU" sz="2800" b="1">
                <a:latin typeface="Times New Roman" pitchFamily="18" charset="0"/>
                <a:hlinkClick r:id="rId3" action="ppaction://hlinksldjump"/>
              </a:rPr>
              <a:t>завес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3059113" y="5949950"/>
            <a:ext cx="2952750" cy="5048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полупроводники</a:t>
            </a:r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5867400" y="4365625"/>
            <a:ext cx="2952750" cy="9350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Производство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 красок</a:t>
            </a:r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5867400" y="3213100"/>
            <a:ext cx="2952750" cy="863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Защита от 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коррозии</a:t>
            </a:r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5867400" y="2276475"/>
            <a:ext cx="2952750" cy="5048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умягчение воды</a:t>
            </a:r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5867400" y="1412875"/>
            <a:ext cx="2952750" cy="5048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моющие средства</a:t>
            </a:r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V="1">
            <a:off x="4787900" y="1700213"/>
            <a:ext cx="1008063" cy="11525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 flipH="1" flipV="1">
            <a:off x="3348038" y="1628775"/>
            <a:ext cx="1008062" cy="1223963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 flipV="1">
            <a:off x="3276600" y="2492375"/>
            <a:ext cx="719138" cy="64928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V="1">
            <a:off x="5076825" y="2420938"/>
            <a:ext cx="790575" cy="6477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flipH="1">
            <a:off x="3348038" y="3500438"/>
            <a:ext cx="719137" cy="730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5148263" y="3429000"/>
            <a:ext cx="719137" cy="7143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>
            <a:off x="4932363" y="3716338"/>
            <a:ext cx="792162" cy="100806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 flipH="1">
            <a:off x="3348038" y="3716338"/>
            <a:ext cx="936625" cy="100806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>
            <a:off x="4572000" y="3789363"/>
            <a:ext cx="0" cy="208756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19138"/>
          </a:xfrm>
        </p:spPr>
        <p:txBody>
          <a:bodyPr/>
          <a:lstStyle/>
          <a:p>
            <a:pPr algn="ctr"/>
            <a:r>
              <a:rPr lang="ru-RU" sz="4000" b="1">
                <a:solidFill>
                  <a:srgbClr val="990033"/>
                </a:solidFill>
                <a:latin typeface="Bookman Old Style" pitchFamily="18" charset="0"/>
              </a:rPr>
              <a:t>ДОМАШНЕЕ ЗАДАНИЕ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900113" y="1412875"/>
            <a:ext cx="741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</a:rPr>
              <a:t>§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</a:rPr>
              <a:t>19.9 (</a:t>
            </a:r>
            <a:r>
              <a:rPr lang="ru-RU" sz="2800" b="1" dirty="0" err="1">
                <a:solidFill>
                  <a:schemeClr val="bg2"/>
                </a:solidFill>
                <a:latin typeface="Times New Roman" pitchFamily="18" charset="0"/>
              </a:rPr>
              <a:t>Л.С.Гузей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</a:rPr>
              <a:t>),</a:t>
            </a:r>
            <a:r>
              <a:rPr lang="ru-RU" sz="2800" b="1" dirty="0">
                <a:solidFill>
                  <a:schemeClr val="bg2"/>
                </a:solidFill>
                <a:latin typeface="Bookman Old Style" pitchFamily="18" charset="0"/>
              </a:rPr>
              <a:t>        </a:t>
            </a:r>
            <a:endParaRPr lang="ru-RU" sz="2800" b="1" dirty="0">
              <a:solidFill>
                <a:schemeClr val="bg2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Индивидуальные задания.</a:t>
            </a:r>
          </a:p>
          <a:p>
            <a:pPr marL="457200" indent="-457200">
              <a:spcBef>
                <a:spcPct val="50000"/>
              </a:spcBef>
            </a:pPr>
            <a:r>
              <a:rPr lang="ru-RU" sz="4000" dirty="0">
                <a:latin typeface="Times New Roman" pitchFamily="18" charset="0"/>
              </a:rPr>
              <a:t>Подготовить сообщения: </a:t>
            </a:r>
          </a:p>
          <a:p>
            <a:pPr marL="457200" indent="-457200">
              <a:spcBef>
                <a:spcPct val="50000"/>
              </a:spcBef>
            </a:pPr>
            <a:r>
              <a:rPr lang="ru-RU" sz="4000" dirty="0">
                <a:latin typeface="Times New Roman" pitchFamily="18" charset="0"/>
              </a:rPr>
              <a:t>1)об истории спичек; </a:t>
            </a:r>
          </a:p>
          <a:p>
            <a:pPr marL="457200" indent="-457200">
              <a:spcBef>
                <a:spcPct val="50000"/>
              </a:spcBef>
            </a:pPr>
            <a:r>
              <a:rPr lang="ru-RU" sz="4000" dirty="0">
                <a:latin typeface="Times New Roman" pitchFamily="18" charset="0"/>
              </a:rPr>
              <a:t>2) о биологической роли фосфора и его соединений.</a:t>
            </a:r>
            <a:endParaRPr lang="ru-RU" sz="4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3348038" y="6092825"/>
            <a:ext cx="3240087" cy="47625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  <a:hlinkClick r:id="rId3" action="ppaction://hlinksldjump"/>
              </a:rPr>
              <a:t>ПОВТОРИМ</a:t>
            </a:r>
            <a:r>
              <a:rPr lang="ru-RU" sz="2000" b="1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1116013" y="2133600"/>
            <a:ext cx="7416800" cy="1943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СПАСИБО ЗА УРОК!</a:t>
            </a:r>
          </a:p>
        </p:txBody>
      </p:sp>
      <p:sp>
        <p:nvSpPr>
          <p:cNvPr id="83972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468312" cy="333375"/>
          </a:xfrm>
          <a:prstGeom prst="actionButtonEnd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Ирак Фосфор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3943350"/>
            <a:ext cx="4191000" cy="2914650"/>
          </a:xfrm>
          <a:noFill/>
          <a:ln/>
        </p:spPr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476250"/>
            <a:ext cx="2592388" cy="32400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Войска США</a:t>
            </a:r>
            <a:endParaRPr lang="ru-RU" sz="28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использовали фосфорные</a:t>
            </a:r>
          </a:p>
          <a:p>
            <a:pPr algn="ctr"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Бомбы</a:t>
            </a:r>
          </a:p>
          <a:p>
            <a:pPr algn="ctr"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 Ираке,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2004 г.</a:t>
            </a:r>
            <a:r>
              <a:rPr lang="ru-RU" sz="2800"/>
              <a:t> </a:t>
            </a:r>
          </a:p>
        </p:txBody>
      </p:sp>
      <p:pic>
        <p:nvPicPr>
          <p:cNvPr id="11274" name="Picture 10" descr="soldat_a уменш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28604"/>
            <a:ext cx="3124200" cy="3124200"/>
          </a:xfrm>
          <a:prstGeom prst="rect">
            <a:avLst/>
          </a:prstGeom>
          <a:noFill/>
        </p:spPr>
      </p:pic>
      <p:pic>
        <p:nvPicPr>
          <p:cNvPr id="11276" name="i-main-pic" descr="Картинка 40 из 1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22275"/>
            <a:ext cx="403225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 descr="прим фосф бомбв ливан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3933825"/>
            <a:ext cx="4248150" cy="2846388"/>
          </a:xfrm>
          <a:prstGeom prst="rect">
            <a:avLst/>
          </a:prstGeom>
          <a:noFill/>
        </p:spPr>
      </p:pic>
      <p:sp>
        <p:nvSpPr>
          <p:cNvPr id="11278" name="AutoShape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783638" y="6597650"/>
            <a:ext cx="360362" cy="260350"/>
          </a:xfrm>
          <a:prstGeom prst="rightArrow">
            <a:avLst>
              <a:gd name="adj1" fmla="val 50000"/>
              <a:gd name="adj2" fmla="val 346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76263" cy="431800"/>
          </a:xfrm>
          <a:prstGeom prst="actionButtonReturn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11188" y="4149725"/>
            <a:ext cx="78486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   Молекулы </a:t>
            </a:r>
            <a:r>
              <a:rPr lang="en-US" sz="2200">
                <a:solidFill>
                  <a:schemeClr val="bg2"/>
                </a:solidFill>
                <a:latin typeface="Bookman Old Style" pitchFamily="18" charset="0"/>
              </a:rPr>
              <a:t>P</a:t>
            </a:r>
            <a:r>
              <a:rPr lang="ru-RU" sz="2200" baseline="-25000">
                <a:solidFill>
                  <a:schemeClr val="bg2"/>
                </a:solidFill>
                <a:latin typeface="Bookman Old Style" pitchFamily="18" charset="0"/>
              </a:rPr>
              <a:t>4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 имеют форму тетраэдра. Это легкоплавкое </a:t>
            </a:r>
            <a:r>
              <a:rPr lang="en-US" sz="2200">
                <a:solidFill>
                  <a:schemeClr val="bg2"/>
                </a:solidFill>
                <a:latin typeface="Bookman Old Style" pitchFamily="18" charset="0"/>
              </a:rPr>
              <a:t>t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(пл)=44,1</a:t>
            </a:r>
            <a:r>
              <a:rPr lang="ru-RU" sz="2200" baseline="30000">
                <a:solidFill>
                  <a:schemeClr val="bg2"/>
                </a:solidFill>
                <a:latin typeface="Bookman Old Style" pitchFamily="18" charset="0"/>
              </a:rPr>
              <a:t>о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С, </a:t>
            </a:r>
            <a:r>
              <a:rPr lang="en-US" sz="2200">
                <a:solidFill>
                  <a:schemeClr val="bg2"/>
                </a:solidFill>
                <a:latin typeface="Bookman Old Style" pitchFamily="18" charset="0"/>
              </a:rPr>
              <a:t>t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(кип)=275</a:t>
            </a:r>
            <a:r>
              <a:rPr lang="ru-RU" sz="2200" baseline="30000">
                <a:solidFill>
                  <a:schemeClr val="bg2"/>
                </a:solidFill>
                <a:latin typeface="Bookman Old Style" pitchFamily="18" charset="0"/>
              </a:rPr>
              <a:t>о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С, мягкое, бесцветное воскообразное вещество. Хорошо растворяется в сероуглероде и ряде других органических растворителей. Ядовит, воспламеняется на воздухе, светится в темноте. Хранят его под слоем воды.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>
                <a:solidFill>
                  <a:srgbClr val="990033"/>
                </a:solidFill>
                <a:latin typeface="Bookman Old Style" pitchFamily="18" charset="0"/>
              </a:rPr>
              <a:t>БЕЛЫЙ ФОСФОР</a:t>
            </a:r>
          </a:p>
        </p:txBody>
      </p:sp>
      <p:pic>
        <p:nvPicPr>
          <p:cNvPr id="53254" name="Picture 6" descr="Рисунок1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154113"/>
            <a:ext cx="4176713" cy="296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67738" y="6426200"/>
            <a:ext cx="576262" cy="431800"/>
          </a:xfrm>
          <a:prstGeom prst="actionButtonReturn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11188" y="4508500"/>
            <a:ext cx="81375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>
                <a:solidFill>
                  <a:schemeClr val="hlink"/>
                </a:solidFill>
                <a:latin typeface="Bookman Old Style" pitchFamily="18" charset="0"/>
              </a:rPr>
              <a:t>   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Существует несколько форм красного фосфора Их структуры окончательно не установлены. Известно, что они являются атомными веществами с полимерной кристаллической решеткой. Их температура плавления 585-600</a:t>
            </a:r>
            <a:r>
              <a:rPr lang="ru-RU" sz="2200" baseline="30000">
                <a:solidFill>
                  <a:schemeClr val="bg2"/>
                </a:solidFill>
                <a:latin typeface="Bookman Old Style" pitchFamily="18" charset="0"/>
              </a:rPr>
              <a:t>о</a:t>
            </a:r>
            <a:r>
              <a:rPr lang="ru-RU" sz="2200">
                <a:solidFill>
                  <a:schemeClr val="bg2"/>
                </a:solidFill>
                <a:latin typeface="Bookman Old Style" pitchFamily="18" charset="0"/>
              </a:rPr>
              <a:t>С, цвет от темно-корчневого до красного и фиолетового. Не ядовит.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>
                <a:solidFill>
                  <a:srgbClr val="990033"/>
                </a:solidFill>
                <a:latin typeface="Bookman Old Style" pitchFamily="18" charset="0"/>
              </a:rPr>
              <a:t>КРАСНЫЙ ФОСФОР</a:t>
            </a:r>
          </a:p>
        </p:txBody>
      </p:sp>
      <p:pic>
        <p:nvPicPr>
          <p:cNvPr id="55302" name="Picture 6" descr="о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196975"/>
            <a:ext cx="4537075" cy="322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67738" y="6426200"/>
            <a:ext cx="576262" cy="431800"/>
          </a:xfrm>
          <a:prstGeom prst="actionButtonReturn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84213" y="45085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latin typeface="Bookman Old Style" pitchFamily="18" charset="0"/>
              </a:rPr>
              <a:t>   Черный фосфор имеет слоистую атомную кристаллическую решетку. По внешнему виду похож на графит, но является полупроводником. Не ядовит.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595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>
                <a:solidFill>
                  <a:srgbClr val="990033"/>
                </a:solidFill>
                <a:latin typeface="Bookman Old Style" pitchFamily="18" charset="0"/>
              </a:rPr>
              <a:t>ЧЕРНЫЙ ФОСФОР</a:t>
            </a:r>
          </a:p>
        </p:txBody>
      </p:sp>
      <p:pic>
        <p:nvPicPr>
          <p:cNvPr id="57350" name="Picture 6" descr="Рисунок1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341438"/>
            <a:ext cx="4895850" cy="2909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b_0150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30800" y="914400"/>
            <a:ext cx="4013200" cy="4495800"/>
          </a:xfrm>
          <a:noFill/>
          <a:ln/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23850" y="1557338"/>
            <a:ext cx="130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период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827088" y="260350"/>
            <a:ext cx="7847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Фосфор как химический элемент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140200" y="1628775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III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23850" y="25654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140200" y="2492375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V</a:t>
            </a:r>
            <a:r>
              <a:rPr lang="ru-RU" sz="2800" b="1">
                <a:latin typeface="Times New Roman" pitchFamily="18" charset="0"/>
              </a:rPr>
              <a:t>А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3429000"/>
            <a:ext cx="335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валентных электронов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140200" y="3573463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79388" y="4508500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степени окисления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203575" y="4581525"/>
            <a:ext cx="18002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-3, +3, +5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79388" y="5445125"/>
            <a:ext cx="220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высший оксид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3851275" y="5445125"/>
            <a:ext cx="11525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Р</a:t>
            </a:r>
            <a:r>
              <a:rPr lang="ru-RU" sz="2000" b="1">
                <a:latin typeface="Times New Roman" pitchFamily="18" charset="0"/>
              </a:rPr>
              <a:t>2</a:t>
            </a:r>
            <a:r>
              <a:rPr lang="ru-RU" sz="2400" b="1">
                <a:latin typeface="Times New Roman" pitchFamily="18" charset="0"/>
              </a:rPr>
              <a:t>О</a:t>
            </a:r>
            <a:r>
              <a:rPr lang="ru-RU" sz="2000" b="1">
                <a:latin typeface="Times New Roman" pitchFamily="18" charset="0"/>
              </a:rPr>
              <a:t>5</a:t>
            </a:r>
            <a:r>
              <a:rPr lang="ru-RU" sz="2400">
                <a:latin typeface="Times New Roman" pitchFamily="18" charset="0"/>
              </a:rPr>
              <a:t> 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79388" y="6165850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водородное соединение</a:t>
            </a:r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4211638" y="6237288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РН</a:t>
            </a:r>
            <a:r>
              <a:rPr lang="ru-RU" sz="2000" b="1">
                <a:latin typeface="Times New Roman" pitchFamily="18" charset="0"/>
              </a:rPr>
              <a:t>3</a:t>
            </a:r>
          </a:p>
        </p:txBody>
      </p:sp>
      <p:sp>
        <p:nvSpPr>
          <p:cNvPr id="87056" name="AutoShap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504825" cy="404812"/>
          </a:xfrm>
          <a:prstGeom prst="rightArrow">
            <a:avLst>
              <a:gd name="adj1" fmla="val 50000"/>
              <a:gd name="adj2" fmla="val 31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50825" y="3860800"/>
            <a:ext cx="8353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ru-RU" sz="2800" i="1">
                <a:solidFill>
                  <a:schemeClr val="bg2"/>
                </a:solidFill>
                <a:latin typeface="Times New Roman" pitchFamily="18" charset="0"/>
              </a:rPr>
              <a:t>. Задача:</a:t>
            </a:r>
          </a:p>
          <a:p>
            <a:r>
              <a:rPr lang="ru-RU" sz="2800">
                <a:solidFill>
                  <a:schemeClr val="bg2"/>
                </a:solidFill>
                <a:latin typeface="Times New Roman" pitchFamily="18" charset="0"/>
              </a:rPr>
              <a:t>Какова масса фосфора в вашем теле, если известно, что фосфор составляет ≈1% от массы тела?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2555875" y="476250"/>
            <a:ext cx="4105275" cy="884238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ПОВТОРИМ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50825" y="1196975"/>
            <a:ext cx="84248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>
                <a:latin typeface="Times New Roman" pitchFamily="18" charset="0"/>
              </a:rPr>
              <a:t>1.ЗАКОНЧИТЕ УРАВНЕНИЯ</a:t>
            </a:r>
            <a:r>
              <a:rPr lang="ru-RU" sz="3200">
                <a:latin typeface="Times New Roman" pitchFamily="18" charset="0"/>
              </a:rPr>
              <a:t>:</a:t>
            </a:r>
            <a:br>
              <a:rPr lang="ru-RU" sz="3200">
                <a:latin typeface="Times New Roman" pitchFamily="18" charset="0"/>
              </a:rPr>
            </a:br>
            <a:r>
              <a:rPr lang="ru-RU" sz="3600" b="1">
                <a:latin typeface="Times New Roman" pitchFamily="18" charset="0"/>
              </a:rPr>
              <a:t>Р +</a:t>
            </a:r>
            <a:r>
              <a:rPr lang="en-US" sz="3600" b="1">
                <a:latin typeface="Times New Roman" pitchFamily="18" charset="0"/>
              </a:rPr>
              <a:t> F</a:t>
            </a:r>
            <a:r>
              <a:rPr lang="en-US" sz="2800" b="1">
                <a:latin typeface="Times New Roman" pitchFamily="18" charset="0"/>
              </a:rPr>
              <a:t>2</a:t>
            </a:r>
            <a:r>
              <a:rPr lang="en-US" sz="3600" b="1">
                <a:latin typeface="Times New Roman" pitchFamily="18" charset="0"/>
              </a:rPr>
              <a:t> =</a:t>
            </a:r>
            <a:r>
              <a:rPr lang="ru-RU" sz="3600" b="1">
                <a:latin typeface="Times New Roman" pitchFamily="18" charset="0"/>
              </a:rPr>
              <a:t/>
            </a:r>
            <a:br>
              <a:rPr lang="ru-RU" sz="3600" b="1">
                <a:latin typeface="Times New Roman" pitchFamily="18" charset="0"/>
              </a:rPr>
            </a:br>
            <a:r>
              <a:rPr lang="en-US" sz="3600" b="1">
                <a:latin typeface="Times New Roman" pitchFamily="18" charset="0"/>
              </a:rPr>
              <a:t>Al  + P =</a:t>
            </a:r>
            <a:r>
              <a:rPr lang="ru-RU" sz="3600" b="1">
                <a:latin typeface="Times New Roman" pitchFamily="18" charset="0"/>
              </a:rPr>
              <a:t/>
            </a:r>
            <a:br>
              <a:rPr lang="ru-RU" sz="36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Укажите окислитель и восстановитель</a:t>
            </a:r>
          </a:p>
        </p:txBody>
      </p:sp>
      <p:sp>
        <p:nvSpPr>
          <p:cNvPr id="9728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72450" y="6524625"/>
            <a:ext cx="647700" cy="333375"/>
          </a:xfrm>
          <a:prstGeom prst="rightArrow">
            <a:avLst>
              <a:gd name="adj1" fmla="val 50000"/>
              <a:gd name="adj2" fmla="val 4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395288" y="5445125"/>
            <a:ext cx="8208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3</a:t>
            </a:r>
            <a:r>
              <a:rPr lang="ru-RU" sz="2400" i="1">
                <a:latin typeface="Times New Roman" pitchFamily="18" charset="0"/>
              </a:rPr>
              <a:t>.Осуществите превращения:</a:t>
            </a:r>
          </a:p>
          <a:p>
            <a:r>
              <a:rPr lang="ru-RU" sz="2400" b="1">
                <a:latin typeface="Times New Roman" pitchFamily="18" charset="0"/>
              </a:rPr>
              <a:t>Р		РН</a:t>
            </a:r>
            <a:r>
              <a:rPr lang="ru-RU" sz="2000" b="1">
                <a:latin typeface="Times New Roman" pitchFamily="18" charset="0"/>
              </a:rPr>
              <a:t>3</a:t>
            </a:r>
            <a:r>
              <a:rPr lang="ru-RU" sz="2400" b="1">
                <a:latin typeface="Times New Roman" pitchFamily="18" charset="0"/>
              </a:rPr>
              <a:t>		Р</a:t>
            </a:r>
            <a:r>
              <a:rPr lang="ru-RU" sz="2000" b="1">
                <a:latin typeface="Times New Roman" pitchFamily="18" charset="0"/>
              </a:rPr>
              <a:t>2</a:t>
            </a:r>
            <a:r>
              <a:rPr lang="ru-RU" sz="2400" b="1">
                <a:latin typeface="Times New Roman" pitchFamily="18" charset="0"/>
              </a:rPr>
              <a:t>О</a:t>
            </a:r>
            <a:r>
              <a:rPr lang="ru-RU" sz="2000" b="1">
                <a:latin typeface="Times New Roman" pitchFamily="18" charset="0"/>
              </a:rPr>
              <a:t>5</a:t>
            </a:r>
            <a:r>
              <a:rPr lang="ru-RU" sz="2400" b="1">
                <a:latin typeface="Times New Roman" pitchFamily="18" charset="0"/>
              </a:rPr>
              <a:t>			Н</a:t>
            </a:r>
            <a:r>
              <a:rPr lang="ru-RU" sz="2000" b="1">
                <a:latin typeface="Times New Roman" pitchFamily="18" charset="0"/>
              </a:rPr>
              <a:t>3</a:t>
            </a:r>
            <a:r>
              <a:rPr lang="ru-RU" sz="2400" b="1">
                <a:latin typeface="Times New Roman" pitchFamily="18" charset="0"/>
              </a:rPr>
              <a:t>РО</a:t>
            </a:r>
            <a:r>
              <a:rPr lang="ru-RU" sz="2000" b="1">
                <a:latin typeface="Times New Roman" pitchFamily="18" charset="0"/>
              </a:rPr>
              <a:t>4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971550" y="60213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3132138" y="60928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5364163" y="60213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8" grpId="0"/>
      <p:bldP spid="97289" grpId="0" animBg="1"/>
      <p:bldP spid="97290" grpId="0" animBg="1"/>
      <p:bldP spid="972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обеспечить усвоение учащимися знаний о фосфоре как о химическом элементе и простом веществе; </a:t>
            </a:r>
          </a:p>
          <a:p>
            <a:pPr>
              <a:lnSpc>
                <a:spcPct val="80000"/>
              </a:lnSpc>
            </a:pPr>
            <a:r>
              <a:rPr lang="ru-RU" sz="2800" dirty="0" err="1">
                <a:latin typeface="Times New Roman" pitchFamily="18" charset="0"/>
              </a:rPr>
              <a:t>аллотропных</a:t>
            </a:r>
            <a:r>
              <a:rPr lang="ru-RU" sz="2800" dirty="0">
                <a:latin typeface="Times New Roman" pitchFamily="18" charset="0"/>
              </a:rPr>
              <a:t> видоизменениях фосфора;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развивать </a:t>
            </a:r>
            <a:r>
              <a:rPr lang="ru-RU" sz="2800" dirty="0">
                <a:latin typeface="Times New Roman" pitchFamily="18" charset="0"/>
              </a:rPr>
              <a:t>умение сравнивать; 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3394075" cy="1027113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Цели урока:</a:t>
            </a:r>
            <a:r>
              <a:rPr lang="ru-RU" sz="4000" b="1"/>
              <a:t> 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6080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Открытие фосфора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4392612" cy="5399087"/>
          </a:xfrm>
        </p:spPr>
        <p:txBody>
          <a:bodyPr>
            <a:normAutofit/>
          </a:bodyPr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cs typeface="Times New Roman" pitchFamily="18" charset="0"/>
              </a:rPr>
              <a:t>Гамбургский алхимик</a:t>
            </a:r>
            <a:endParaRPr lang="ru-RU" b="1"/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cs typeface="Times New Roman" pitchFamily="18" charset="0"/>
              </a:rPr>
              <a:t>Хеннинг Бранд</a:t>
            </a:r>
            <a:endParaRPr lang="ru-RU" b="1"/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1669 год</a:t>
            </a:r>
            <a:endParaRPr lang="ru-RU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	«Фосфор»</a:t>
            </a:r>
            <a:r>
              <a:rPr lang="ru-RU" b="1">
                <a:latin typeface="Times New Roman" pitchFamily="18" charset="0"/>
              </a:rPr>
              <a:t> - </a:t>
            </a: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	от греческого «светоносный»</a:t>
            </a:r>
          </a:p>
        </p:txBody>
      </p:sp>
      <p:pic>
        <p:nvPicPr>
          <p:cNvPr id="16396" name="Picture 1036" descr="Р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052513"/>
            <a:ext cx="3875087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pb_0150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30800" y="914400"/>
            <a:ext cx="4013200" cy="4495800"/>
          </a:xfrm>
          <a:noFill/>
          <a:ln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23850" y="1557338"/>
            <a:ext cx="130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период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827088" y="260350"/>
            <a:ext cx="7847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Фосфор как химический элемент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140200" y="1628775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23850" y="25654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40200" y="2492375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50825" y="3429000"/>
            <a:ext cx="335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валентных электронов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140200" y="3573463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79388" y="4508500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степени окисления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203575" y="4581525"/>
            <a:ext cx="18002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79388" y="5445125"/>
            <a:ext cx="220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высший оксид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851275" y="5445125"/>
            <a:ext cx="11525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 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79388" y="6165850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водородное соединение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211638" y="6237288"/>
            <a:ext cx="790575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b="1">
              <a:latin typeface="Times New Roman" pitchFamily="18" charset="0"/>
            </a:endParaRPr>
          </a:p>
        </p:txBody>
      </p:sp>
      <p:sp>
        <p:nvSpPr>
          <p:cNvPr id="8216" name="AutoShape 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59788" y="6381750"/>
            <a:ext cx="503237" cy="476250"/>
          </a:xfrm>
          <a:prstGeom prst="rightArrow">
            <a:avLst>
              <a:gd name="adj1" fmla="val 50000"/>
              <a:gd name="adj2" fmla="val 26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 rot="10800000">
            <a:off x="3203575" y="1773238"/>
            <a:ext cx="2808288" cy="180022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595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b="1">
                <a:solidFill>
                  <a:schemeClr val="bg2"/>
                </a:solidFill>
                <a:latin typeface="Times New Roman" pitchFamily="18" charset="0"/>
              </a:rPr>
              <a:t>АЛЛОТРОПНЫЕ МОДИФИКАЦИИ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924300" y="1844675"/>
            <a:ext cx="1223963" cy="10795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accent1"/>
                </a:solidFill>
                <a:latin typeface="Verdana" pitchFamily="34" charset="0"/>
              </a:rPr>
              <a:t>Р</a:t>
            </a:r>
            <a:endParaRPr lang="ru-RU"/>
          </a:p>
        </p:txBody>
      </p:sp>
      <p:sp>
        <p:nvSpPr>
          <p:cNvPr id="491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5650" y="1844675"/>
            <a:ext cx="2160588" cy="79057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u="sng">
                <a:solidFill>
                  <a:schemeClr val="bg2"/>
                </a:solidFill>
                <a:latin typeface="Bookman Old Style" pitchFamily="18" charset="0"/>
                <a:hlinkClick r:id="rId4" action="ppaction://hlinksldjump"/>
              </a:rPr>
              <a:t>БЕЛЫЙ</a:t>
            </a:r>
            <a:endParaRPr lang="ru-RU" u="sng">
              <a:solidFill>
                <a:schemeClr val="bg2"/>
              </a:solidFill>
            </a:endParaRPr>
          </a:p>
        </p:txBody>
      </p:sp>
      <p:sp>
        <p:nvSpPr>
          <p:cNvPr id="4915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00788" y="1844675"/>
            <a:ext cx="2160587" cy="79057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u="sng">
                <a:solidFill>
                  <a:schemeClr val="bg2"/>
                </a:solidFill>
                <a:latin typeface="Bookman Old Style" pitchFamily="18" charset="0"/>
                <a:hlinkClick r:id="rId5" action="ppaction://hlinksldjump"/>
              </a:rPr>
              <a:t>КРАСНЫЙ</a:t>
            </a:r>
            <a:endParaRPr lang="ru-RU" u="sng">
              <a:solidFill>
                <a:schemeClr val="bg2"/>
              </a:solidFill>
            </a:endParaRPr>
          </a:p>
        </p:txBody>
      </p:sp>
      <p:sp>
        <p:nvSpPr>
          <p:cNvPr id="4915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563938" y="3716338"/>
            <a:ext cx="2160587" cy="79057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u="sng">
                <a:solidFill>
                  <a:schemeClr val="bg2"/>
                </a:solidFill>
                <a:latin typeface="Bookman Old Style" pitchFamily="18" charset="0"/>
                <a:hlinkClick r:id="rId7" action="ppaction://hlinksldjump"/>
              </a:rPr>
              <a:t>ЧЕРНЫЙ</a:t>
            </a:r>
            <a:endParaRPr lang="ru-RU" u="sng">
              <a:solidFill>
                <a:schemeClr val="bg2"/>
              </a:solidFill>
            </a:endParaRPr>
          </a:p>
        </p:txBody>
      </p:sp>
      <p:pic>
        <p:nvPicPr>
          <p:cNvPr id="49165" name="Picture 13" descr="кр фосфор уменш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2225" y="4652963"/>
            <a:ext cx="2268538" cy="1944687"/>
          </a:xfrm>
          <a:prstGeom prst="rect">
            <a:avLst/>
          </a:prstGeom>
          <a:noFill/>
        </p:spPr>
      </p:pic>
      <p:pic>
        <p:nvPicPr>
          <p:cNvPr id="49166" name="Picture 14" descr="Рисунок1х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5650" y="2781300"/>
            <a:ext cx="2298700" cy="1633538"/>
          </a:xfrm>
          <a:prstGeom prst="rect">
            <a:avLst/>
          </a:prstGeom>
          <a:noFill/>
        </p:spPr>
      </p:pic>
      <p:pic>
        <p:nvPicPr>
          <p:cNvPr id="49167" name="Picture 15" descr="оп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72225" y="2781300"/>
            <a:ext cx="2292350" cy="1627188"/>
          </a:xfrm>
          <a:prstGeom prst="rect">
            <a:avLst/>
          </a:prstGeom>
          <a:noFill/>
        </p:spPr>
      </p:pic>
      <p:pic>
        <p:nvPicPr>
          <p:cNvPr id="49168" name="Picture 16" descr="Рисунок1о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03575" y="4797425"/>
            <a:ext cx="2798763" cy="1663700"/>
          </a:xfrm>
          <a:prstGeom prst="rect">
            <a:avLst/>
          </a:prstGeom>
          <a:noFill/>
        </p:spPr>
      </p:pic>
      <p:pic>
        <p:nvPicPr>
          <p:cNvPr id="49169" name="Picture 17" descr="Рисуноок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7088" y="4581525"/>
            <a:ext cx="2144712" cy="2090738"/>
          </a:xfrm>
          <a:prstGeom prst="rect">
            <a:avLst/>
          </a:prstGeom>
          <a:noFill/>
        </p:spPr>
      </p:pic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395288" y="549275"/>
            <a:ext cx="8264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2"/>
                </a:solidFill>
                <a:latin typeface="Times New Roman" pitchFamily="18" charset="0"/>
              </a:rPr>
              <a:t>Сравните физические свойства</a:t>
            </a:r>
          </a:p>
          <a:p>
            <a:r>
              <a:rPr lang="ru-RU" sz="2800" b="1">
                <a:solidFill>
                  <a:schemeClr val="bg2"/>
                </a:solidFill>
                <a:latin typeface="Times New Roman" pitchFamily="18" charset="0"/>
              </a:rPr>
              <a:t>АЛЛОТРОПНЫХ МОДИФИКАЦИЙ ФОСФОРА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49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sz="3600" b="1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ru-RU" sz="4400" b="1">
                <a:solidFill>
                  <a:schemeClr val="bg2"/>
                </a:solidFill>
                <a:latin typeface="Bookman Old Style" pitchFamily="18" charset="0"/>
              </a:rPr>
              <a:t>С металлами:</a:t>
            </a: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chemeClr val="hlink"/>
                </a:solidFill>
                <a:latin typeface="Bookman Old Style" pitchFamily="18" charset="0"/>
              </a:rPr>
              <a:t>              </a:t>
            </a:r>
            <a:r>
              <a:rPr lang="en-US" sz="4400" b="1">
                <a:latin typeface="Bookman Old Style" pitchFamily="18" charset="0"/>
              </a:rPr>
              <a:t>Ca + P =</a:t>
            </a:r>
            <a:r>
              <a:rPr lang="en-US" sz="4400" b="1">
                <a:solidFill>
                  <a:schemeClr val="hlink"/>
                </a:solidFill>
                <a:latin typeface="Bookman Old Style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chemeClr val="hlink"/>
              </a:solidFill>
              <a:latin typeface="Bookman Old Style" pitchFamily="18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4400" b="1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4400" b="1">
                <a:solidFill>
                  <a:schemeClr val="bg2"/>
                </a:solidFill>
                <a:latin typeface="Bookman Old Style" pitchFamily="18" charset="0"/>
              </a:rPr>
              <a:t>C </a:t>
            </a:r>
            <a:r>
              <a:rPr lang="ru-RU" sz="4400" b="1">
                <a:solidFill>
                  <a:schemeClr val="bg2"/>
                </a:solidFill>
                <a:latin typeface="Bookman Old Style" pitchFamily="18" charset="0"/>
              </a:rPr>
              <a:t>неметаллами:</a:t>
            </a:r>
            <a:endParaRPr lang="en-US" sz="4400" b="1">
              <a:solidFill>
                <a:schemeClr val="bg2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>
                <a:latin typeface="Bookman Old Style" pitchFamily="18" charset="0"/>
              </a:rPr>
              <a:t>              P + O</a:t>
            </a:r>
            <a:r>
              <a:rPr lang="en-US" sz="4400" b="1" baseline="-25000">
                <a:latin typeface="Bookman Old Style" pitchFamily="18" charset="0"/>
              </a:rPr>
              <a:t>2</a:t>
            </a:r>
            <a:r>
              <a:rPr lang="en-US" sz="4400" b="1">
                <a:latin typeface="Bookman Old Style" pitchFamily="18" charset="0"/>
              </a:rPr>
              <a:t> =</a:t>
            </a:r>
          </a:p>
          <a:p>
            <a:pPr>
              <a:buFont typeface="Wingdings" pitchFamily="2" charset="2"/>
              <a:buNone/>
            </a:pPr>
            <a:endParaRPr lang="en-US" sz="4400" b="1" baseline="-25000"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 baseline="-25000">
                <a:solidFill>
                  <a:schemeClr val="hlink"/>
                </a:solidFill>
                <a:latin typeface="Bookman Old Style" pitchFamily="18" charset="0"/>
              </a:rPr>
              <a:t>                     </a:t>
            </a:r>
            <a:r>
              <a:rPr lang="en-US" sz="4400" b="1">
                <a:latin typeface="Bookman Old Style" pitchFamily="18" charset="0"/>
              </a:rPr>
              <a:t>P + S =</a:t>
            </a:r>
            <a:r>
              <a:rPr lang="en-US" sz="4400" b="1">
                <a:solidFill>
                  <a:schemeClr val="hlink"/>
                </a:solidFill>
                <a:latin typeface="Bookman Old Style" pitchFamily="18" charset="0"/>
              </a:rPr>
              <a:t> </a:t>
            </a:r>
            <a:endParaRPr lang="ru-RU" sz="4400" b="1" baseline="-25000">
              <a:solidFill>
                <a:schemeClr val="hlink"/>
              </a:solidFill>
              <a:latin typeface="Bookman Old Style" pitchFamily="18" charset="0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792163"/>
          </a:xfrm>
        </p:spPr>
        <p:txBody>
          <a:bodyPr/>
          <a:lstStyle/>
          <a:p>
            <a:pPr algn="ctr"/>
            <a:r>
              <a:rPr lang="ru-RU" sz="3600" b="1">
                <a:solidFill>
                  <a:srgbClr val="990033"/>
                </a:solidFill>
                <a:latin typeface="Bookman Old Style" pitchFamily="18" charset="0"/>
              </a:rPr>
              <a:t>ХИМИЧЕСКИЕ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8229600" cy="3886200"/>
          </a:xfrm>
        </p:spPr>
        <p:txBody>
          <a:bodyPr/>
          <a:lstStyle/>
          <a:p>
            <a:pPr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sz="3600" b="1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ru-RU" sz="3600" b="1">
                <a:solidFill>
                  <a:schemeClr val="bg2"/>
                </a:solidFill>
                <a:latin typeface="Bookman Old Style" pitchFamily="18" charset="0"/>
              </a:rPr>
              <a:t>с бертолетовой солью при ударе взрывается, воспламеняется</a:t>
            </a:r>
            <a:r>
              <a:rPr lang="ru-RU" sz="4400" b="1">
                <a:solidFill>
                  <a:schemeClr val="bg2"/>
                </a:solidFill>
                <a:latin typeface="Bookman Old Style" pitchFamily="18" charset="0"/>
              </a:rPr>
              <a:t>:</a:t>
            </a:r>
            <a:endParaRPr lang="en-US" sz="4400" b="1">
              <a:solidFill>
                <a:schemeClr val="bg2"/>
              </a:solidFill>
              <a:latin typeface="Bookman Old Style" pitchFamily="18" charset="0"/>
            </a:endParaRPr>
          </a:p>
          <a:p>
            <a:pPr>
              <a:buClr>
                <a:schemeClr val="hlink"/>
              </a:buClr>
              <a:buSzTx/>
              <a:buFont typeface="Wingdings" pitchFamily="2" charset="2"/>
              <a:buNone/>
            </a:pPr>
            <a:endParaRPr lang="ru-RU" sz="2800" b="1">
              <a:solidFill>
                <a:schemeClr val="bg2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4400" b="1">
                <a:latin typeface="Times New Roman" pitchFamily="18" charset="0"/>
              </a:rPr>
              <a:t>KClO</a:t>
            </a:r>
            <a:r>
              <a:rPr lang="en-US" sz="3600" b="1">
                <a:latin typeface="Times New Roman" pitchFamily="18" charset="0"/>
              </a:rPr>
              <a:t>3</a:t>
            </a:r>
            <a:r>
              <a:rPr lang="en-US" sz="4400" b="1">
                <a:latin typeface="Times New Roman" pitchFamily="18" charset="0"/>
              </a:rPr>
              <a:t> + P = P</a:t>
            </a:r>
            <a:r>
              <a:rPr lang="en-US" sz="3600" b="1">
                <a:latin typeface="Times New Roman" pitchFamily="18" charset="0"/>
              </a:rPr>
              <a:t>2</a:t>
            </a:r>
            <a:r>
              <a:rPr lang="en-US" sz="4400" b="1">
                <a:latin typeface="Times New Roman" pitchFamily="18" charset="0"/>
              </a:rPr>
              <a:t>O</a:t>
            </a:r>
            <a:r>
              <a:rPr lang="en-US" sz="3600" b="1">
                <a:latin typeface="Times New Roman" pitchFamily="18" charset="0"/>
              </a:rPr>
              <a:t>5 </a:t>
            </a:r>
            <a:r>
              <a:rPr lang="en-US" sz="4400" b="1">
                <a:latin typeface="Times New Roman" pitchFamily="18" charset="0"/>
              </a:rPr>
              <a:t>+ KCl</a:t>
            </a:r>
          </a:p>
          <a:p>
            <a:pPr>
              <a:buClr>
                <a:schemeClr val="hlink"/>
              </a:buClr>
              <a:buFont typeface="Wingdings" pitchFamily="2" charset="2"/>
              <a:buChar char="q"/>
            </a:pPr>
            <a:endParaRPr lang="ru-RU" sz="4400" b="1" baseline="-25000">
              <a:latin typeface="Times New Roman" pitchFamily="18" charset="0"/>
            </a:endParaRPr>
          </a:p>
        </p:txBody>
      </p:sp>
      <p:pic>
        <p:nvPicPr>
          <p:cNvPr id="63497" name="Picture 9" descr="U41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2349">
            <a:off x="6588125" y="4005263"/>
            <a:ext cx="2266950" cy="1684337"/>
          </a:xfrm>
          <a:prstGeom prst="rect">
            <a:avLst/>
          </a:prstGeom>
          <a:noFill/>
          <a:ln w="28575">
            <a:solidFill>
              <a:srgbClr val="990033"/>
            </a:solidFill>
            <a:miter lim="800000"/>
            <a:headEnd/>
            <a:tailEnd/>
          </a:ln>
        </p:spPr>
      </p:pic>
      <p:pic>
        <p:nvPicPr>
          <p:cNvPr id="63498" name="Picture 10" descr="спич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772025"/>
            <a:ext cx="285750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11188" y="47625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000" b="1">
              <a:solidFill>
                <a:srgbClr val="990033"/>
              </a:solidFill>
              <a:latin typeface="Bookman Old Style" pitchFamily="18" charset="0"/>
            </a:endParaRPr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3851275" y="1268413"/>
            <a:ext cx="1223963" cy="10795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6000" b="1">
                <a:solidFill>
                  <a:schemeClr val="accent1"/>
                </a:solidFill>
                <a:latin typeface="Times New Roman" pitchFamily="18" charset="0"/>
              </a:rPr>
              <a:t>Р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395288" y="2060575"/>
            <a:ext cx="3097212" cy="7191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ОРГАНИЗМЫ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5580063" y="2060575"/>
            <a:ext cx="3097212" cy="7191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МИНЕРАЛЫ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835150" y="2852738"/>
            <a:ext cx="144463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H="1">
            <a:off x="3203575" y="1700213"/>
            <a:ext cx="503238" cy="2159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219700" y="1628775"/>
            <a:ext cx="503238" cy="3603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250825" y="3213100"/>
            <a:ext cx="3527425" cy="244951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ФОСФОЛИПИДЫ,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ФЕРМЕНТЫ,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ФОСФАТ КАЛЬЦИЯ</a:t>
            </a:r>
            <a:br>
              <a:rPr lang="ru-RU" sz="2400" b="1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 ЭФИРЫ 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ОРТОФОСФОРНОЙ 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КИСЛОТЫ</a:t>
            </a: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468313" y="5949950"/>
            <a:ext cx="3097212" cy="7191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2"/>
                </a:solidFill>
                <a:latin typeface="Bookman Old Style" pitchFamily="18" charset="0"/>
              </a:rPr>
              <a:t>В ЗУБАХ И КОСТЯХ</a:t>
            </a: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1908175" y="5589588"/>
            <a:ext cx="144463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7019925" y="2852738"/>
            <a:ext cx="144463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5364163" y="3284538"/>
            <a:ext cx="3527425" cy="1439862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ФОСФОРИТ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БИРЮЗА </a:t>
            </a:r>
          </a:p>
          <a:p>
            <a:pPr algn="ctr"/>
            <a:r>
              <a:rPr lang="ru-RU" sz="2400" b="1">
                <a:solidFill>
                  <a:schemeClr val="bg2"/>
                </a:solidFill>
                <a:latin typeface="Bookman Old Style" pitchFamily="18" charset="0"/>
              </a:rPr>
              <a:t>АПАТИТ</a:t>
            </a:r>
          </a:p>
        </p:txBody>
      </p:sp>
      <p:sp>
        <p:nvSpPr>
          <p:cNvPr id="69646" name="Rectangle 14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576263"/>
          </a:xfrm>
        </p:spPr>
        <p:txBody>
          <a:bodyPr/>
          <a:lstStyle/>
          <a:p>
            <a:pPr algn="ctr"/>
            <a:r>
              <a:rPr lang="ru-RU" sz="3000" b="1">
                <a:solidFill>
                  <a:srgbClr val="990033"/>
                </a:solidFill>
                <a:latin typeface="Bookman Old Style" pitchFamily="18" charset="0"/>
              </a:rPr>
              <a:t>НАХОЖДЕНИЕ В ПРИРОДЕ</a:t>
            </a:r>
          </a:p>
        </p:txBody>
      </p:sp>
      <p:pic>
        <p:nvPicPr>
          <p:cNvPr id="69648" name="Picture 16" descr="Ftoropat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4913313"/>
            <a:ext cx="3024187" cy="1944687"/>
          </a:xfrm>
          <a:prstGeom prst="rect">
            <a:avLst/>
          </a:prstGeom>
          <a:noFill/>
        </p:spPr>
      </p:pic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5724525" y="6369050"/>
            <a:ext cx="172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АПАТИТ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Физиологическое действие </a:t>
            </a:r>
            <a:br>
              <a:rPr lang="ru-RU" sz="4000" b="1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bg2"/>
                </a:solidFill>
                <a:latin typeface="Times New Roman" pitchFamily="18" charset="0"/>
              </a:rPr>
              <a:t>белого фосфора</a:t>
            </a:r>
          </a:p>
        </p:txBody>
      </p:sp>
      <p:pic>
        <p:nvPicPr>
          <p:cNvPr id="89091" name="Picture 3" descr="фосфор в док тек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9138"/>
            <a:ext cx="3063875" cy="3168650"/>
          </a:xfrm>
          <a:prstGeom prst="rect">
            <a:avLst/>
          </a:prstGeom>
          <a:noFill/>
        </p:spPr>
      </p:pic>
      <p:pic>
        <p:nvPicPr>
          <p:cNvPr id="89092" name="i-main-pic" descr="Картинка 51 из 1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1250" y="2060575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6335713" y="5084763"/>
            <a:ext cx="280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Результат  </a:t>
            </a:r>
            <a:r>
              <a:rPr lang="ru-RU" sz="2000" b="1">
                <a:latin typeface="Times New Roman" pitchFamily="18" charset="0"/>
              </a:rPr>
              <a:t>применения</a:t>
            </a:r>
            <a:r>
              <a:rPr lang="ru-RU" sz="2000">
                <a:latin typeface="Times New Roman" pitchFamily="18" charset="0"/>
              </a:rPr>
              <a:t> чрезмерного количества </a:t>
            </a:r>
            <a:r>
              <a:rPr lang="ru-RU" sz="2000" b="1">
                <a:latin typeface="Times New Roman" pitchFamily="18" charset="0"/>
              </a:rPr>
              <a:t>фосфора</a:t>
            </a:r>
            <a:r>
              <a:rPr lang="ru-RU"/>
              <a:t> 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5089525"/>
            <a:ext cx="327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Появление лягушек с уродствами -результат </a:t>
            </a:r>
            <a:r>
              <a:rPr lang="ru-RU" sz="2000" b="1">
                <a:latin typeface="Times New Roman" pitchFamily="18" charset="0"/>
              </a:rPr>
              <a:t>применения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</a:rPr>
              <a:t>фосфорных</a:t>
            </a:r>
            <a:r>
              <a:rPr lang="ru-RU" sz="2000">
                <a:latin typeface="Times New Roman" pitchFamily="18" charset="0"/>
              </a:rPr>
              <a:t> удобрений, которые смываются в реки и пруды</a:t>
            </a:r>
            <a:r>
              <a:rPr lang="ru-RU"/>
              <a:t>, </a:t>
            </a:r>
          </a:p>
        </p:txBody>
      </p:sp>
      <p:pic>
        <p:nvPicPr>
          <p:cNvPr id="89095" name="Picture 7" descr="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1916113"/>
            <a:ext cx="2808288" cy="3673475"/>
          </a:xfrm>
          <a:prstGeom prst="rect">
            <a:avLst/>
          </a:prstGeom>
          <a:noFill/>
        </p:spPr>
      </p:pic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492500" y="5734050"/>
            <a:ext cx="2428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Фосфорный </a:t>
            </a:r>
            <a:r>
              <a:rPr lang="ru-RU" sz="2000" b="1">
                <a:latin typeface="Times New Roman" pitchFamily="18" charset="0"/>
              </a:rPr>
              <a:t>некроз</a:t>
            </a:r>
            <a:r>
              <a:rPr lang="ru-RU" sz="2000">
                <a:latin typeface="Times New Roman" pitchFamily="18" charset="0"/>
              </a:rPr>
              <a:t> – поражение челюстей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629</TotalTime>
  <Words>446</Words>
  <Application>Microsoft PowerPoint</Application>
  <PresentationFormat>Экран (4:3)</PresentationFormat>
  <Paragraphs>138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Слайд 1</vt:lpstr>
      <vt:lpstr>Цели урока: </vt:lpstr>
      <vt:lpstr>Открытие фосфора</vt:lpstr>
      <vt:lpstr>Слайд 4</vt:lpstr>
      <vt:lpstr>АЛЛОТРОПНЫЕ МОДИФИКАЦИИ</vt:lpstr>
      <vt:lpstr>ХИМИЧЕСКИЕ СВОЙСТВА</vt:lpstr>
      <vt:lpstr>Слайд 7</vt:lpstr>
      <vt:lpstr>НАХОЖДЕНИЕ В ПРИРОДЕ</vt:lpstr>
      <vt:lpstr>Физиологическое действие  белого фосфора</vt:lpstr>
      <vt:lpstr>Получение фосфора</vt:lpstr>
      <vt:lpstr>ПРИМЕНЕНИЕ ФОСФОРА</vt:lpstr>
      <vt:lpstr>ДОМАШНЕЕ ЗАДАНИЕ</vt:lpstr>
      <vt:lpstr>Слайд 13</vt:lpstr>
      <vt:lpstr>Слайд 14</vt:lpstr>
      <vt:lpstr>БЕЛЫЙ ФОСФОР</vt:lpstr>
      <vt:lpstr>КРАСНЫЙ ФОСФОР</vt:lpstr>
      <vt:lpstr>ЧЕРНЫЙ ФОСФОР</vt:lpstr>
      <vt:lpstr>Слайд 18</vt:lpstr>
      <vt:lpstr>ПОВТОРИМ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Дима</dc:creator>
  <cp:lastModifiedBy>Дима</cp:lastModifiedBy>
  <cp:revision>23</cp:revision>
  <dcterms:created xsi:type="dcterms:W3CDTF">1601-01-01T00:00:00Z</dcterms:created>
  <dcterms:modified xsi:type="dcterms:W3CDTF">2013-02-27T16:03:15Z</dcterms:modified>
</cp:coreProperties>
</file>