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2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71548" y="2285992"/>
            <a:ext cx="7972452" cy="2000264"/>
          </a:xfrm>
        </p:spPr>
        <p:txBody>
          <a:bodyPr/>
          <a:lstStyle/>
          <a:p>
            <a:r>
              <a:rPr lang="ru-RU" b="1" dirty="0" smtClean="0"/>
              <a:t>ОБЪЯСНЕНИЕ НОВОГО      			МАТЕРИАЛА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sz="6000" dirty="0" smtClean="0"/>
              <a:t>Основания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Основания- это </a:t>
            </a:r>
            <a:r>
              <a:rPr lang="ru-RU" sz="3200" dirty="0" smtClean="0"/>
              <a:t>сложные вещества состоящие из ионов металлов  и одного или нескольких гидроксил ионов.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 </a:t>
            </a:r>
            <a:r>
              <a:rPr lang="ru-RU" sz="3200" dirty="0" err="1" smtClean="0"/>
              <a:t>Гидроксид</a:t>
            </a:r>
            <a:r>
              <a:rPr lang="ru-RU" sz="3200" dirty="0" smtClean="0"/>
              <a:t>- ион (</a:t>
            </a:r>
            <a:r>
              <a:rPr lang="ru-RU" sz="3200" dirty="0" err="1" smtClean="0"/>
              <a:t>гидроксогруппа</a:t>
            </a:r>
            <a:r>
              <a:rPr lang="ru-RU" sz="3200" dirty="0" smtClean="0"/>
              <a:t>) имеет суммарный заряд -1 и представляет собой сложный ион: (</a:t>
            </a:r>
            <a:r>
              <a:rPr lang="en-US" sz="3200" dirty="0" smtClean="0"/>
              <a:t>O</a:t>
            </a:r>
            <a:r>
              <a:rPr lang="ru-RU" sz="3200" baseline="30000" dirty="0" smtClean="0"/>
              <a:t>-2</a:t>
            </a:r>
            <a:r>
              <a:rPr lang="en-US" sz="3200" dirty="0" smtClean="0"/>
              <a:t>H</a:t>
            </a:r>
            <a:r>
              <a:rPr lang="ru-RU" sz="3200" baseline="30000" dirty="0" smtClean="0"/>
              <a:t>+1</a:t>
            </a:r>
            <a:r>
              <a:rPr lang="ru-RU" sz="3200" dirty="0" smtClean="0"/>
              <a:t>),  </a:t>
            </a:r>
            <a:r>
              <a:rPr lang="en-US" sz="3200" dirty="0" smtClean="0"/>
              <a:t>OH </a:t>
            </a:r>
            <a:r>
              <a:rPr lang="ru-RU" sz="3200" dirty="0" smtClean="0"/>
              <a:t>или (-О-Н-)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оснований выражается общей формулой:</a:t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smtClean="0"/>
              <a:t>		</a:t>
            </a:r>
            <a:r>
              <a:rPr lang="ru-RU" b="1" dirty="0" smtClean="0"/>
              <a:t> </a:t>
            </a:r>
            <a:r>
              <a:rPr lang="en-US" dirty="0" smtClean="0"/>
              <a:t>Me</a:t>
            </a:r>
            <a:r>
              <a:rPr lang="ru-RU" baseline="30000" dirty="0" smtClean="0"/>
              <a:t>+</a:t>
            </a:r>
            <a:r>
              <a:rPr lang="en-US" baseline="30000" dirty="0" smtClean="0"/>
              <a:t>n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30000" dirty="0" smtClean="0"/>
              <a:t>-</a:t>
            </a:r>
            <a:r>
              <a:rPr lang="en-US" baseline="-25000" dirty="0" smtClean="0"/>
              <a:t>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/>
          <a:lstStyle/>
          <a:p>
            <a:r>
              <a:rPr lang="ru-RU" sz="4000" dirty="0" smtClean="0"/>
              <a:t>Где </a:t>
            </a:r>
            <a:r>
              <a:rPr lang="en-US" sz="4000" dirty="0" smtClean="0"/>
              <a:t>n</a:t>
            </a:r>
            <a:r>
              <a:rPr lang="ru-RU" sz="4000" dirty="0" smtClean="0"/>
              <a:t>- число </a:t>
            </a:r>
            <a:r>
              <a:rPr lang="ru-RU" sz="4000" dirty="0" err="1" smtClean="0"/>
              <a:t>гидроксид</a:t>
            </a:r>
            <a:r>
              <a:rPr lang="ru-RU" sz="4000" dirty="0" smtClean="0"/>
              <a:t>- ионов, равное степени окисления металла </a:t>
            </a:r>
            <a:r>
              <a:rPr lang="en-US" sz="4000" dirty="0" smtClean="0"/>
              <a:t>Me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Примеры оснований: </a:t>
            </a:r>
            <a:r>
              <a:rPr lang="en-US" sz="4000" dirty="0" smtClean="0"/>
              <a:t>K</a:t>
            </a:r>
            <a:r>
              <a:rPr lang="ru-RU" sz="4000" baseline="30000" dirty="0" smtClean="0"/>
              <a:t>+1</a:t>
            </a:r>
            <a:r>
              <a:rPr lang="en-US" sz="4000" dirty="0" smtClean="0"/>
              <a:t>OH</a:t>
            </a:r>
            <a:r>
              <a:rPr lang="ru-RU" sz="4000" dirty="0" smtClean="0"/>
              <a:t>, </a:t>
            </a:r>
            <a:r>
              <a:rPr lang="en-US" sz="4000" dirty="0" smtClean="0"/>
              <a:t>Mg</a:t>
            </a:r>
            <a:r>
              <a:rPr lang="ru-RU" sz="4000" baseline="30000" dirty="0" smtClean="0"/>
              <a:t>+2</a:t>
            </a:r>
            <a:r>
              <a:rPr lang="ru-RU" sz="4000" dirty="0" smtClean="0"/>
              <a:t> (</a:t>
            </a:r>
            <a:r>
              <a:rPr lang="en-US" sz="4000" dirty="0" smtClean="0"/>
              <a:t>OH</a:t>
            </a:r>
            <a:r>
              <a:rPr lang="ru-RU" sz="4000" dirty="0" smtClean="0"/>
              <a:t>)</a:t>
            </a:r>
            <a:r>
              <a:rPr lang="ru-RU" sz="4000" baseline="-25000" dirty="0" smtClean="0"/>
              <a:t>2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  Номенклатура оснований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err="1" smtClean="0"/>
              <a:t>NaOH</a:t>
            </a:r>
            <a:r>
              <a:rPr lang="ru-RU" sz="4000" dirty="0" smtClean="0"/>
              <a:t>- </a:t>
            </a:r>
            <a:r>
              <a:rPr lang="ru-RU" sz="4000" dirty="0" err="1" smtClean="0"/>
              <a:t>гидроксид</a:t>
            </a:r>
            <a:r>
              <a:rPr lang="ru-RU" sz="4000" dirty="0" smtClean="0"/>
              <a:t> натрия</a:t>
            </a:r>
          </a:p>
          <a:p>
            <a:pPr>
              <a:buNone/>
            </a:pPr>
            <a:r>
              <a:rPr lang="ru-RU" sz="4000" dirty="0" smtClean="0"/>
              <a:t>  </a:t>
            </a:r>
          </a:p>
          <a:p>
            <a:r>
              <a:rPr lang="ru-RU" sz="4000" dirty="0" smtClean="0"/>
              <a:t>   </a:t>
            </a:r>
            <a:r>
              <a:rPr lang="en-US" sz="4000" dirty="0" smtClean="0"/>
              <a:t>Mg</a:t>
            </a:r>
            <a:r>
              <a:rPr lang="ru-RU" sz="4000" dirty="0" smtClean="0"/>
              <a:t>(</a:t>
            </a:r>
            <a:r>
              <a:rPr lang="en-US" sz="4000" dirty="0" smtClean="0"/>
              <a:t>OH</a:t>
            </a:r>
            <a:r>
              <a:rPr lang="ru-RU" sz="4000" dirty="0" smtClean="0"/>
              <a:t>)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- </a:t>
            </a:r>
            <a:r>
              <a:rPr lang="en-US" sz="4000" dirty="0" err="1" smtClean="0"/>
              <a:t>гидроксид</a:t>
            </a:r>
            <a:r>
              <a:rPr lang="en-US" sz="4000" dirty="0" smtClean="0"/>
              <a:t> </a:t>
            </a:r>
            <a:r>
              <a:rPr lang="en-US" sz="4000" dirty="0" err="1" smtClean="0"/>
              <a:t>магния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		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Если металл проявляет переменную степень окисления, то её величину указывают римской цифрой в скобках.</a:t>
            </a:r>
          </a:p>
          <a:p>
            <a:r>
              <a:rPr lang="ru-RU" dirty="0" smtClean="0"/>
              <a:t>Например</a:t>
            </a:r>
            <a:r>
              <a:rPr lang="ru-RU" dirty="0" smtClean="0"/>
              <a:t>: </a:t>
            </a:r>
            <a:r>
              <a:rPr lang="en-US" dirty="0" smtClean="0"/>
              <a:t>Fe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- </a:t>
            </a:r>
            <a:r>
              <a:rPr lang="ru-RU" dirty="0" err="1" smtClean="0"/>
              <a:t>гидроксид</a:t>
            </a:r>
            <a:r>
              <a:rPr lang="ru-RU" dirty="0" smtClean="0"/>
              <a:t> железа (П) (читается: </a:t>
            </a:r>
            <a:r>
              <a:rPr lang="ru-RU" dirty="0" err="1" smtClean="0"/>
              <a:t>гидроксид</a:t>
            </a:r>
            <a:r>
              <a:rPr lang="ru-RU" dirty="0" smtClean="0"/>
              <a:t> железа два).  </a:t>
            </a:r>
            <a:r>
              <a:rPr lang="en-US" dirty="0" smtClean="0"/>
              <a:t>Fe (OH)</a:t>
            </a:r>
            <a:r>
              <a:rPr lang="en-US" baseline="-25000" dirty="0" smtClean="0"/>
              <a:t>3</a:t>
            </a:r>
            <a:r>
              <a:rPr lang="en-US" dirty="0" smtClean="0"/>
              <a:t>- </a:t>
            </a:r>
            <a:r>
              <a:rPr lang="ru-RU" dirty="0" err="1" smtClean="0"/>
              <a:t>гидроксид</a:t>
            </a:r>
            <a:r>
              <a:rPr lang="ru-RU" dirty="0" smtClean="0"/>
              <a:t> железа (Ш) (читается </a:t>
            </a:r>
            <a:r>
              <a:rPr lang="ru-RU" dirty="0" err="1" smtClean="0"/>
              <a:t>гидроксид</a:t>
            </a:r>
            <a:r>
              <a:rPr lang="ru-RU" dirty="0" smtClean="0"/>
              <a:t> </a:t>
            </a:r>
            <a:r>
              <a:rPr lang="ru-RU" dirty="0" smtClean="0"/>
              <a:t>железа три)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	Классификация</a:t>
            </a:r>
            <a:br>
              <a:rPr lang="ru-RU" dirty="0" smtClean="0"/>
            </a:br>
            <a:r>
              <a:rPr lang="ru-RU" sz="3100" dirty="0" smtClean="0"/>
              <a:t>По числу </a:t>
            </a:r>
            <a:r>
              <a:rPr lang="ru-RU" sz="3100" dirty="0" err="1" smtClean="0"/>
              <a:t>гидроксид</a:t>
            </a:r>
            <a:r>
              <a:rPr lang="ru-RU" sz="3100" dirty="0" smtClean="0"/>
              <a:t>- ионов в молекуле основания делят </a:t>
            </a:r>
            <a:r>
              <a:rPr lang="ru-RU" sz="3100" dirty="0" smtClean="0"/>
              <a:t>на: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00305"/>
            <a:ext cx="4038600" cy="3854619"/>
          </a:xfrm>
        </p:spPr>
        <p:txBody>
          <a:bodyPr>
            <a:normAutofit fontScale="70000" lnSpcReduction="20000"/>
          </a:bodyPr>
          <a:lstStyle/>
          <a:p>
            <a:r>
              <a:rPr lang="ru-RU" sz="4600" dirty="0" err="1" smtClean="0"/>
              <a:t>Однокислотные</a:t>
            </a:r>
            <a:r>
              <a:rPr lang="ru-RU" sz="4600" dirty="0" smtClean="0"/>
              <a:t>- </a:t>
            </a:r>
            <a:r>
              <a:rPr lang="ru-RU" sz="4600" dirty="0" smtClean="0"/>
              <a:t>основания, молекулы которых содержат один  </a:t>
            </a:r>
            <a:r>
              <a:rPr lang="ru-RU" sz="4600" dirty="0" err="1" smtClean="0"/>
              <a:t>гидроксид</a:t>
            </a:r>
            <a:r>
              <a:rPr lang="ru-RU" sz="4600" dirty="0" smtClean="0"/>
              <a:t> ион:</a:t>
            </a:r>
          </a:p>
          <a:p>
            <a:pPr>
              <a:buNone/>
            </a:pPr>
            <a:r>
              <a:rPr lang="ru-RU" sz="4600" dirty="0" smtClean="0"/>
              <a:t>  </a:t>
            </a:r>
            <a:r>
              <a:rPr lang="en-US" sz="4600" dirty="0" smtClean="0"/>
              <a:t>KOH</a:t>
            </a:r>
            <a:r>
              <a:rPr lang="ru-RU" sz="4600" dirty="0" smtClean="0"/>
              <a:t>, </a:t>
            </a:r>
            <a:r>
              <a:rPr lang="en-US" sz="4600" dirty="0" err="1" smtClean="0"/>
              <a:t>NaOH</a:t>
            </a:r>
            <a:r>
              <a:rPr lang="en-US" sz="4600" dirty="0" smtClean="0"/>
              <a:t> </a:t>
            </a:r>
            <a:r>
              <a:rPr lang="ru-RU" sz="4600" dirty="0" smtClean="0"/>
              <a:t> и т. 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28867"/>
            <a:ext cx="4038600" cy="3926057"/>
          </a:xfrm>
        </p:spPr>
        <p:txBody>
          <a:bodyPr>
            <a:normAutofit fontScale="70000" lnSpcReduction="20000"/>
          </a:bodyPr>
          <a:lstStyle/>
          <a:p>
            <a:r>
              <a:rPr lang="ru-RU" sz="4600" dirty="0" err="1" smtClean="0"/>
              <a:t>Многокислотные</a:t>
            </a:r>
            <a:r>
              <a:rPr lang="ru-RU" sz="4600" dirty="0" smtClean="0"/>
              <a:t> -  </a:t>
            </a:r>
            <a:r>
              <a:rPr lang="ru-RU" sz="4600" dirty="0" smtClean="0"/>
              <a:t>основания , молекулы которых содержат два и более </a:t>
            </a:r>
            <a:r>
              <a:rPr lang="ru-RU" sz="4600" dirty="0" err="1" smtClean="0"/>
              <a:t>гидроксид</a:t>
            </a:r>
            <a:r>
              <a:rPr lang="ru-RU" sz="4600" dirty="0" smtClean="0"/>
              <a:t> ионов:</a:t>
            </a:r>
          </a:p>
          <a:p>
            <a:pPr>
              <a:buNone/>
            </a:pPr>
            <a:r>
              <a:rPr lang="ru-RU" sz="4600" dirty="0" smtClean="0"/>
              <a:t>   </a:t>
            </a:r>
            <a:r>
              <a:rPr lang="en-US" sz="4600" dirty="0" smtClean="0"/>
              <a:t>Ca</a:t>
            </a:r>
            <a:r>
              <a:rPr lang="ru-RU" sz="4600" dirty="0" smtClean="0"/>
              <a:t>(</a:t>
            </a:r>
            <a:r>
              <a:rPr lang="en-US" sz="4600" dirty="0" smtClean="0"/>
              <a:t>OH</a:t>
            </a:r>
            <a:r>
              <a:rPr lang="ru-RU" sz="4600" dirty="0" smtClean="0"/>
              <a:t>)</a:t>
            </a:r>
            <a:r>
              <a:rPr lang="ru-RU" sz="4600" baseline="-25000" dirty="0" smtClean="0"/>
              <a:t>2, </a:t>
            </a:r>
            <a:r>
              <a:rPr lang="ru-RU" sz="4600" dirty="0" smtClean="0"/>
              <a:t> </a:t>
            </a:r>
            <a:r>
              <a:rPr lang="en-US" sz="4600" dirty="0" smtClean="0"/>
              <a:t>Fe</a:t>
            </a:r>
            <a:r>
              <a:rPr lang="ru-RU" sz="4600" dirty="0" smtClean="0"/>
              <a:t>(</a:t>
            </a:r>
            <a:r>
              <a:rPr lang="en-US" sz="4600" dirty="0" smtClean="0"/>
              <a:t>OH</a:t>
            </a:r>
            <a:r>
              <a:rPr lang="ru-RU" sz="4600" dirty="0" smtClean="0"/>
              <a:t>)</a:t>
            </a:r>
            <a:r>
              <a:rPr lang="ru-RU" sz="4600" baseline="-25000" dirty="0" smtClean="0"/>
              <a:t>2</a:t>
            </a:r>
            <a:r>
              <a:rPr lang="ru-RU" sz="4600" dirty="0" smtClean="0"/>
              <a:t>  и другие.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lvl="0"/>
            <a:r>
              <a:rPr lang="ru-RU" sz="4000" dirty="0" smtClean="0"/>
              <a:t>Все основания представляют собой твердые вещества, поэтому их классифицируют не по агрегатному состоянию, а по растворимости в воде. Поэтому признаку основания делят на две </a:t>
            </a:r>
            <a:r>
              <a:rPr lang="ru-RU" sz="4000" dirty="0" smtClean="0"/>
              <a:t>группы.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28604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071546"/>
            <a:ext cx="4038600" cy="5363534"/>
          </a:xfrm>
        </p:spPr>
        <p:txBody>
          <a:bodyPr/>
          <a:lstStyle/>
          <a:p>
            <a:r>
              <a:rPr lang="ru-RU" sz="2800" dirty="0" smtClean="0"/>
              <a:t>Растворимые(их </a:t>
            </a:r>
            <a:r>
              <a:rPr lang="ru-RU" sz="2800" dirty="0" smtClean="0"/>
              <a:t>называют щелочами).  Эти основания образуют металлы главной подгруппы 1группы- щелочные металлы: </a:t>
            </a:r>
            <a:r>
              <a:rPr lang="en-US" sz="2800" dirty="0" smtClean="0"/>
              <a:t>Li</a:t>
            </a:r>
            <a:r>
              <a:rPr lang="ru-RU" sz="2800" dirty="0" smtClean="0"/>
              <a:t>, </a:t>
            </a:r>
            <a:r>
              <a:rPr lang="en-US" sz="2800" dirty="0" smtClean="0"/>
              <a:t>Na</a:t>
            </a:r>
            <a:r>
              <a:rPr lang="ru-RU" sz="2800" dirty="0" smtClean="0"/>
              <a:t>, </a:t>
            </a:r>
            <a:r>
              <a:rPr lang="en-US" sz="2800" dirty="0" smtClean="0"/>
              <a:t>K</a:t>
            </a:r>
            <a:r>
              <a:rPr lang="ru-RU" sz="2800" dirty="0" smtClean="0"/>
              <a:t>, </a:t>
            </a:r>
            <a:r>
              <a:rPr lang="en-US" sz="2800" dirty="0" smtClean="0"/>
              <a:t>Cs</a:t>
            </a:r>
            <a:r>
              <a:rPr lang="ru-RU" sz="2800" dirty="0" smtClean="0"/>
              <a:t>, </a:t>
            </a:r>
            <a:r>
              <a:rPr lang="en-US" sz="2800" dirty="0" err="1" smtClean="0"/>
              <a:t>Pb</a:t>
            </a:r>
            <a:r>
              <a:rPr lang="ru-RU" sz="2800" dirty="0" smtClean="0"/>
              <a:t> , </a:t>
            </a:r>
            <a:r>
              <a:rPr lang="en-US" sz="2800" dirty="0" smtClean="0"/>
              <a:t>Fr</a:t>
            </a:r>
            <a:r>
              <a:rPr lang="ru-RU" sz="2800" dirty="0" smtClean="0"/>
              <a:t>.   А,  также щелочноземельные металлы- </a:t>
            </a:r>
            <a:r>
              <a:rPr lang="en-US" sz="2800" dirty="0" smtClean="0"/>
              <a:t>Ca</a:t>
            </a:r>
            <a:r>
              <a:rPr lang="ru-RU" sz="2800" dirty="0" smtClean="0"/>
              <a:t>, </a:t>
            </a:r>
            <a:r>
              <a:rPr lang="en-US" sz="2800" dirty="0" err="1" smtClean="0"/>
              <a:t>Sr</a:t>
            </a:r>
            <a:r>
              <a:rPr lang="ru-RU" sz="2800" dirty="0" smtClean="0"/>
              <a:t>, </a:t>
            </a:r>
            <a:r>
              <a:rPr lang="en-US" sz="2800" dirty="0" err="1" smtClean="0"/>
              <a:t>Ba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283379"/>
          </a:xfrm>
        </p:spPr>
        <p:txBody>
          <a:bodyPr/>
          <a:lstStyle/>
          <a:p>
            <a:r>
              <a:rPr lang="ru-RU" dirty="0" smtClean="0"/>
              <a:t>Нерастворимые, их образуют все остальные металлы.</a:t>
            </a:r>
          </a:p>
          <a:p>
            <a:r>
              <a:rPr lang="ru-RU" dirty="0" smtClean="0"/>
              <a:t>     Растворимо основание или нерастворимо можно узнать из таблицы «Растворимости кислот, оснований и солей в воде»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Структурные формулы в молекуле основания </a:t>
            </a:r>
            <a:r>
              <a:rPr lang="ru-RU" dirty="0" err="1" smtClean="0"/>
              <a:t>гидроксид</a:t>
            </a:r>
            <a:r>
              <a:rPr lang="ru-RU" dirty="0" smtClean="0"/>
              <a:t>- ион (-</a:t>
            </a:r>
            <a:r>
              <a:rPr lang="ru-RU" dirty="0" err="1" smtClean="0"/>
              <a:t>о-н</a:t>
            </a:r>
            <a:r>
              <a:rPr lang="ru-RU" dirty="0" smtClean="0"/>
              <a:t>)  за счет одной свободной связи кислорода соединяется с ионом металла.</a:t>
            </a:r>
          </a:p>
          <a:p>
            <a:r>
              <a:rPr lang="ru-RU" dirty="0" smtClean="0"/>
              <a:t>Например : К-О-Н                 </a:t>
            </a:r>
            <a:r>
              <a:rPr lang="ru-RU" baseline="-25000" dirty="0" smtClean="0"/>
              <a:t>/</a:t>
            </a:r>
            <a:r>
              <a:rPr lang="en-US" dirty="0" smtClean="0"/>
              <a:t>O</a:t>
            </a:r>
            <a:r>
              <a:rPr lang="ru-RU" dirty="0" smtClean="0"/>
              <a:t>- </a:t>
            </a:r>
            <a:r>
              <a:rPr lang="en-US" dirty="0" smtClean="0"/>
              <a:t>H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/>
              <a:t>	</a:t>
            </a:r>
            <a:r>
              <a:rPr lang="en-US" dirty="0" smtClean="0"/>
              <a:t>Ca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  <a:r>
              <a:rPr lang="ru-RU" dirty="0" smtClean="0"/>
              <a:t>	</a:t>
            </a:r>
            <a:r>
              <a:rPr lang="en-US" baseline="30000" dirty="0" smtClean="0"/>
              <a:t>\</a:t>
            </a:r>
            <a:r>
              <a:rPr lang="en-US" dirty="0" smtClean="0"/>
              <a:t> </a:t>
            </a:r>
            <a:r>
              <a:rPr lang="en-US" dirty="0" smtClean="0"/>
              <a:t>O-H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smtClean="0"/>
              <a:t> Ознакомление </a:t>
            </a:r>
            <a:r>
              <a:rPr lang="ru-RU" dirty="0" smtClean="0"/>
              <a:t>с наиболее широко используемыми щелочами:</a:t>
            </a:r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dirty="0" err="1" smtClean="0"/>
              <a:t>NaOH</a:t>
            </a:r>
            <a:r>
              <a:rPr lang="ru-RU" dirty="0" smtClean="0"/>
              <a:t>,  </a:t>
            </a:r>
            <a:r>
              <a:rPr lang="en-US" dirty="0" smtClean="0"/>
              <a:t>KOH</a:t>
            </a:r>
            <a:r>
              <a:rPr lang="ru-RU" dirty="0" smtClean="0"/>
              <a:t>,   </a:t>
            </a:r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ru-RU" baseline="-25000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Ш. Закрепление материала</a:t>
            </a:r>
          </a:p>
          <a:p>
            <a:pPr>
              <a:buNone/>
            </a:pPr>
            <a:r>
              <a:rPr lang="ru-RU" sz="3600" dirty="0" smtClean="0"/>
              <a:t>		Задание № 1,2 стр. 89.</a:t>
            </a:r>
          </a:p>
          <a:p>
            <a:endParaRPr lang="ru-RU" sz="3600" dirty="0" smtClean="0"/>
          </a:p>
          <a:p>
            <a:r>
              <a:rPr lang="ru-RU" sz="3600" dirty="0" smtClean="0"/>
              <a:t>1У</a:t>
            </a:r>
            <a:r>
              <a:rPr lang="ru-RU" sz="3600" dirty="0" smtClean="0"/>
              <a:t>. Домашнее задание № 27 Задание №3 стр. 89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r>
              <a:rPr lang="ru-RU" sz="3600" b="1" dirty="0" smtClean="0"/>
              <a:t>У. Проведение итогов урока. Оцени учащимся.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285</Words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ОБЪЯСНЕНИЕ НОВОГО         МАТЕРИАЛА</vt:lpstr>
      <vt:lpstr>              Основания</vt:lpstr>
      <vt:lpstr>Состав оснований выражается общей формулой:     Me+n(OH)-n</vt:lpstr>
      <vt:lpstr>  Номенклатура оснований</vt:lpstr>
      <vt:lpstr>  Классификация По числу гидроксид- ионов в молекуле основания делят на: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ОБЪЯСНЕНИЕ НОВОГО         МАТЕРИАЛА</dc:title>
  <dc:creator>FR</dc:creator>
  <cp:lastModifiedBy>FR</cp:lastModifiedBy>
  <cp:revision>5</cp:revision>
  <dcterms:created xsi:type="dcterms:W3CDTF">2013-02-26T17:55:45Z</dcterms:created>
  <dcterms:modified xsi:type="dcterms:W3CDTF">2013-02-26T18:31:21Z</dcterms:modified>
</cp:coreProperties>
</file>