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58" r:id="rId4"/>
    <p:sldId id="259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67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66" d="100"/>
          <a:sy n="66" d="100"/>
        </p:scale>
        <p:origin x="-120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8B737-CF09-492D-9985-0D80CE06B445}" type="datetimeFigureOut">
              <a:rPr lang="ru-RU"/>
              <a:pPr>
                <a:defRPr/>
              </a:pPr>
              <a:t>22.02.2013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033B1-B965-422E-BCCA-2C194FA8E0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655D2-8F45-4791-B79C-02182699E25E}" type="datetimeFigureOut">
              <a:rPr lang="ru-RU"/>
              <a:pPr>
                <a:defRPr/>
              </a:pPr>
              <a:t>22.02.2013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F06F-EC53-447D-97C2-B9BC4BD61B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61151-4EB4-433C-8FF7-45BA437539DE}" type="datetimeFigureOut">
              <a:rPr lang="ru-RU"/>
              <a:pPr>
                <a:defRPr/>
              </a:pPr>
              <a:t>22.02.2013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2B6D7-20D1-4074-8A17-B8CA2FC516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7A4BB-41A6-4A83-93B5-A42D4BA5CF6C}" type="datetimeFigureOut">
              <a:rPr lang="ru-RU"/>
              <a:pPr>
                <a:defRPr/>
              </a:pPr>
              <a:t>22.02.2013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07EEA-0016-4510-A708-292C2FC8E2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721FD-8B64-45BB-AF9D-55F04E8B5880}" type="datetimeFigureOut">
              <a:rPr lang="ru-RU"/>
              <a:pPr>
                <a:defRPr/>
              </a:pPr>
              <a:t>22.02.2013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4635A-A4CE-481E-8FC1-32246FB406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B2231-CD0D-4F54-8AC4-6BF7308DE1F0}" type="datetimeFigureOut">
              <a:rPr lang="ru-RU"/>
              <a:pPr>
                <a:defRPr/>
              </a:pPr>
              <a:t>22.02.2013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4BFAB-8D9A-466A-94C9-A165F0648C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5D7B3-27CF-4A05-9DF6-04D491FF67FD}" type="datetimeFigureOut">
              <a:rPr lang="ru-RU"/>
              <a:pPr>
                <a:defRPr/>
              </a:pPr>
              <a:t>22.02.2013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15F20-4C49-4790-AC44-5609301B99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136FB-00E6-4407-B451-F509189BC25C}" type="datetimeFigureOut">
              <a:rPr lang="ru-RU"/>
              <a:pPr>
                <a:defRPr/>
              </a:pPr>
              <a:t>22.02.2013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5D26E-4999-436C-8627-D32F3E11FD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F7C2D-2A84-4118-BFDF-1E52E1F6E8EE}" type="datetimeFigureOut">
              <a:rPr lang="ru-RU"/>
              <a:pPr>
                <a:defRPr/>
              </a:pPr>
              <a:t>22.02.2013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E4337-6EF4-4FE5-AEF5-D95A649815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43BA5-9EA2-43FF-9338-CAAE942426BC}" type="datetimeFigureOut">
              <a:rPr lang="ru-RU"/>
              <a:pPr>
                <a:defRPr/>
              </a:pPr>
              <a:t>22.02.2013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16B78-A61F-4F40-89C0-323642384D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4B86D-D272-479F-95C9-E7A06039F813}" type="datetimeFigureOut">
              <a:rPr lang="ru-RU"/>
              <a:pPr>
                <a:defRPr/>
              </a:pPr>
              <a:t>22.02.2013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7F7DF-D94E-4F4D-AD6E-83E884D43A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63322A-EEFB-4E43-85A1-AD0F8BC99AB4}" type="datetimeFigureOut">
              <a:rPr lang="ru-RU"/>
              <a:pPr>
                <a:defRPr/>
              </a:pPr>
              <a:t>22.02.2013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663682-5E8F-4AF3-8E8E-F3873F2E0F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4500563" y="5445125"/>
            <a:ext cx="4486275" cy="719138"/>
          </a:xfrm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sz="1800" b="1" smtClean="0">
                <a:latin typeface="Arial" charset="0"/>
              </a:rPr>
              <a:t>Учитель химии ГБОУ школы № 339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sz="1800" b="1" smtClean="0">
                <a:latin typeface="Arial" charset="0"/>
              </a:rPr>
              <a:t>Щербатюк В.В.</a:t>
            </a: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1476375" y="2276475"/>
            <a:ext cx="6840538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ВИТАМИНЫ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28625" y="273050"/>
            <a:ext cx="3036888" cy="584200"/>
          </a:xfrm>
        </p:spPr>
        <p:txBody>
          <a:bodyPr/>
          <a:lstStyle/>
          <a:p>
            <a:r>
              <a:rPr lang="ru-RU" sz="3200" smtClean="0">
                <a:solidFill>
                  <a:srgbClr val="FF0000"/>
                </a:solidFill>
              </a:rPr>
              <a:t>витамин РР</a:t>
            </a:r>
          </a:p>
        </p:txBody>
      </p:sp>
      <p:pic>
        <p:nvPicPr>
          <p:cNvPr id="21506" name="Содержимое 4" descr="ca43e469b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00500" y="928688"/>
            <a:ext cx="4143375" cy="4419600"/>
          </a:xfrm>
        </p:spPr>
      </p:pic>
      <p:sp>
        <p:nvSpPr>
          <p:cNvPr id="21507" name="Текст 3"/>
          <p:cNvSpPr>
            <a:spLocks noGrp="1"/>
          </p:cNvSpPr>
          <p:nvPr>
            <p:ph type="body" sz="half" idx="2"/>
          </p:nvPr>
        </p:nvSpPr>
        <p:spPr>
          <a:xfrm>
            <a:off x="357188" y="785813"/>
            <a:ext cx="3108325" cy="5715000"/>
          </a:xfrm>
        </p:spPr>
        <p:txBody>
          <a:bodyPr/>
          <a:lstStyle/>
          <a:p>
            <a:r>
              <a:rPr lang="ru-RU" smtClean="0"/>
              <a:t>- витамин РР (никотиновая кислота). Основной источник — пивные дрожжи, мясо, пшеничные отруби, гречневая крупа, пшеничный хлеб, зеленый горошек, в меньших количествах содержится в рыбе, коровьем молоке, яйцах, ржаном хлебе, крупах, картофеле, цветной капусте и других овощах, а также во фруктах и ягодах. Витамин РР оказывает положительное влияние на выделительную функцию желудка (повышает кислотность желудочного сока) и поджелудочной железы, регулирует двигательную функцию желудка, улучшает углеводный обмен, снижает содержание холестерина в крови, расширяет коронарные сосуды сердца и сосуды конечностей, положительно действует при заболеваниях печени, колитах, язвенной болезни, вяло заживающих ранах, язвах.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FF0000"/>
                </a:solidFill>
              </a:rPr>
              <a:t>витамин U</a:t>
            </a:r>
          </a:p>
        </p:txBody>
      </p:sp>
      <p:pic>
        <p:nvPicPr>
          <p:cNvPr id="22530" name="Содержимое 4" descr="314e1efe0632aee0105c5392e8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22531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smtClean="0"/>
              <a:t>- витамин U. Обнаружен в овощах и фруктах, особенно в значительном количестве в капусте белокочанной, цветной, свекле, спарже, петрушке, сельдерее, помидорах, капустном, томатном и других овощных соках. Капустный сок обладает способностью предупреждать развитие язвенной болезни, содействует рубцеванию язв, эффективен также при атеросклерозе.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FF0000"/>
                </a:solidFill>
              </a:rPr>
              <a:t>витамин B15</a:t>
            </a:r>
          </a:p>
        </p:txBody>
      </p:sp>
      <p:pic>
        <p:nvPicPr>
          <p:cNvPr id="23554" name="Содержимое 4" descr="US_long_grain_ric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81475" y="273050"/>
            <a:ext cx="3898900" cy="5853113"/>
          </a:xfrm>
        </p:spPr>
      </p:pic>
      <p:sp>
        <p:nvSpPr>
          <p:cNvPr id="23555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smtClean="0"/>
              <a:t>- витамин B15 (пангамат кальция). Источником его являются семена злаковых и других растений, пивные дрожжи, некоторые продукты животного происхождения (печень). Ускоряет химические реакции в тканях, предотвращает ожирение печени, снижает содержание холестерина в крови, улучшает кровообращение в сосудах сердца, конечностей, мозга.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3036888" cy="571500"/>
          </a:xfrm>
        </p:spPr>
        <p:txBody>
          <a:bodyPr/>
          <a:lstStyle/>
          <a:p>
            <a:r>
              <a:rPr lang="ru-RU" sz="2400" smtClean="0">
                <a:solidFill>
                  <a:srgbClr val="FF0000"/>
                </a:solidFill>
              </a:rPr>
              <a:t>витамин А</a:t>
            </a:r>
          </a:p>
        </p:txBody>
      </p:sp>
      <p:pic>
        <p:nvPicPr>
          <p:cNvPr id="24578" name="Содержимое 4" descr="6fa086caf4b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571500"/>
            <a:ext cx="3571875" cy="5214938"/>
          </a:xfrm>
        </p:spPr>
      </p:pic>
      <p:sp>
        <p:nvSpPr>
          <p:cNvPr id="24579" name="Текст 3"/>
          <p:cNvSpPr>
            <a:spLocks noGrp="1"/>
          </p:cNvSpPr>
          <p:nvPr>
            <p:ph type="body" sz="half" idx="2"/>
          </p:nvPr>
        </p:nvSpPr>
        <p:spPr>
          <a:xfrm>
            <a:off x="357188" y="500063"/>
            <a:ext cx="3286125" cy="5626100"/>
          </a:xfrm>
        </p:spPr>
        <p:txBody>
          <a:bodyPr/>
          <a:lstStyle/>
          <a:p>
            <a:r>
              <a:rPr lang="ru-RU" smtClean="0"/>
              <a:t>- витамин А (ретинол). Богатым источником витамина А являются сливочное масло, яичный желток, печень некоторых рыб (треска, морской окунь), говяжья печень, молоко и особенно рыбий жир. Так называемый каротин является веществом, близким по составу к витамину А (провитамин А), содержится во многих овощах и фруктах (морковь, шпинат, салат, щавель, зеленый лук, тыква, помидоры, абрикосы, апельсины, черная смородина. Витамин А является одним из важнейших факторов роста, участвует в обмене белков, жиров и углеводов, обеспечивает нормальную деятельность органа зрения, повышает устойчивость организма к заболеваниям слизистых оболочек дыхательных путей и кишечника и в целом к инфекциям. При его недостаточности может развиться сухость слизистых оболочек рта, дыхательных путей, желудочно-кишечного тракта, а также глаз, что ведет к развитию бельма и потере зрения. Ранним признаком недостаточности витамина А является так называемая куриная слепота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73050"/>
            <a:ext cx="2894013" cy="5127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витамин О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5602" name="Содержимое 4" descr="dni_jaizh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25925" y="512763"/>
            <a:ext cx="3810000" cy="5372100"/>
          </a:xfrm>
        </p:spPr>
      </p:pic>
      <p:sp>
        <p:nvSpPr>
          <p:cNvPr id="25603" name="Текст 3"/>
          <p:cNvSpPr>
            <a:spLocks noGrp="1"/>
          </p:cNvSpPr>
          <p:nvPr>
            <p:ph type="body" sz="half" idx="2"/>
          </p:nvPr>
        </p:nvSpPr>
        <p:spPr>
          <a:xfrm>
            <a:off x="357188" y="857250"/>
            <a:ext cx="3036887" cy="5126038"/>
          </a:xfrm>
        </p:spPr>
        <p:txBody>
          <a:bodyPr/>
          <a:lstStyle/>
          <a:p>
            <a:r>
              <a:rPr lang="ru-RU" sz="1600" smtClean="0"/>
              <a:t>- витамин О . Содержится только в продуктах животного происхождения. Наиболее богат им рыбий жир; содержится также в сливочном масле, яичном желтке, молоке. Играет большую роль в формировании костного скелета, регулирует обмен кальция и фосфора в организме. Потребность в витамине О в обычных условиях покрывается частично за счет пищи, но главным образом за счет образования его в коже че­ловека под влиянием солнечного света (ультрафиолетовые лучи). При недостаточности витамина О у детей развивается рахит, у взрослых — размягчение костей.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28625" y="273050"/>
            <a:ext cx="3036888" cy="655638"/>
          </a:xfrm>
        </p:spPr>
        <p:txBody>
          <a:bodyPr/>
          <a:lstStyle/>
          <a:p>
            <a:r>
              <a:rPr lang="ru-RU" sz="3200" smtClean="0">
                <a:solidFill>
                  <a:srgbClr val="FF0000"/>
                </a:solidFill>
              </a:rPr>
              <a:t>витамин Е</a:t>
            </a:r>
          </a:p>
        </p:txBody>
      </p:sp>
      <p:pic>
        <p:nvPicPr>
          <p:cNvPr id="26626" name="Содержимое 4" descr="normal_vegetables_38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75" y="928688"/>
            <a:ext cx="5114925" cy="4643437"/>
          </a:xfrm>
        </p:spPr>
      </p:pic>
      <p:sp>
        <p:nvSpPr>
          <p:cNvPr id="26627" name="Текст 3"/>
          <p:cNvSpPr>
            <a:spLocks noGrp="1"/>
          </p:cNvSpPr>
          <p:nvPr>
            <p:ph type="body" sz="half" idx="2"/>
          </p:nvPr>
        </p:nvSpPr>
        <p:spPr>
          <a:xfrm>
            <a:off x="428625" y="857250"/>
            <a:ext cx="3036888" cy="5268913"/>
          </a:xfrm>
        </p:spPr>
        <p:txBody>
          <a:bodyPr/>
          <a:lstStyle/>
          <a:p>
            <a:r>
              <a:rPr lang="ru-RU" sz="1600" smtClean="0"/>
              <a:t>- витамин Е. Содержится во многих пищевых продуктах: в растительных маслах (подсолнечное, кукурузное и др.), зеленых частях растений (салат, петрушка, зеленый лук), кукурузе, горохе, овсе, сливочном масле, яичном желтке и других продуктах литания. Витамин Е участвует в обмене углеводов, жиров и белков, оказывает положительное влияние на мышечную деятельность, поддерживает структурную целостность клеток (препятствует чрезмерному окислению так называемых мембранных структур и тем самым преждевременному старению человеческого организма), способствует нормальному течению беременности.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28625" y="273050"/>
            <a:ext cx="3036888" cy="941388"/>
          </a:xfrm>
        </p:spPr>
        <p:txBody>
          <a:bodyPr/>
          <a:lstStyle/>
          <a:p>
            <a:r>
              <a:rPr lang="ru-RU" sz="3200" smtClean="0">
                <a:solidFill>
                  <a:srgbClr val="FF0000"/>
                </a:solidFill>
              </a:rPr>
              <a:t>витамин К</a:t>
            </a:r>
          </a:p>
        </p:txBody>
      </p:sp>
      <p:pic>
        <p:nvPicPr>
          <p:cNvPr id="27650" name="Содержимое 4" descr="default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44925" y="614363"/>
            <a:ext cx="4572000" cy="5172075"/>
          </a:xfrm>
        </p:spPr>
      </p:pic>
      <p:sp>
        <p:nvSpPr>
          <p:cNvPr id="27651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smtClean="0"/>
              <a:t>- витамин К. Содержится главным образом в зеленых частях растений (шпинат, салат, тыква, капуста), а также в помидорах, соевом масле, свиной печени; вырабатывается частично бактериями, населяющими толстую кишку. Витамин К оказывает выраженное кровоостанавливающее действие при кровоточивости (при его недостатке наблюдается понижение способности крови к свертыванию, что вызывает кровотечения).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Текст 3"/>
          <p:cNvSpPr>
            <a:spLocks noGrp="1"/>
          </p:cNvSpPr>
          <p:nvPr>
            <p:ph type="body" sz="half" idx="2"/>
          </p:nvPr>
        </p:nvSpPr>
        <p:spPr>
          <a:xfrm>
            <a:off x="755650" y="4857750"/>
            <a:ext cx="8064500" cy="2000250"/>
          </a:xfrm>
        </p:spPr>
        <p:txBody>
          <a:bodyPr/>
          <a:lstStyle/>
          <a:p>
            <a:pPr algn="ctr"/>
            <a:r>
              <a:rPr lang="ru-RU" sz="2000" b="1" smtClean="0"/>
              <a:t>Следует считать абсолютно необоснованным бытующее у некоторых людей представление о безвредности витаминов. Избыточные их дозы (гипервитаминоз) могут оказывать вредное и даже токсичное действие на организм, и поэтому витаминные препараты следует принимать по назначению врача.</a:t>
            </a:r>
          </a:p>
        </p:txBody>
      </p:sp>
      <p:pic>
        <p:nvPicPr>
          <p:cNvPr id="28674" name="Рисунок 6" descr="vitamins-relaxed-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638" b="11638"/>
          <a:stretch>
            <a:fillRect/>
          </a:stretch>
        </p:blipFill>
        <p:spPr>
          <a:xfrm>
            <a:off x="1214438" y="571500"/>
            <a:ext cx="6357937" cy="4114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28688" y="2000250"/>
            <a:ext cx="6843712" cy="2928938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Низкомолекулярные органические соединения различной химической природы, необходимые для осуществления важнейших процессов, протекающих в живом организме.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723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685800" y="285750"/>
            <a:ext cx="7772400" cy="2143125"/>
          </a:xfrm>
        </p:spPr>
        <p:txBody>
          <a:bodyPr/>
          <a:lstStyle/>
          <a:p>
            <a:r>
              <a:rPr lang="ru-RU" sz="8000" smtClean="0">
                <a:solidFill>
                  <a:srgbClr val="FF0000"/>
                </a:solidFill>
              </a:rPr>
              <a:t>ВИТАМИНЫ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429625" cy="5572125"/>
          </a:xfrm>
        </p:spPr>
        <p:txBody>
          <a:bodyPr/>
          <a:lstStyle/>
          <a:p>
            <a:r>
              <a:rPr lang="ru-RU" sz="2800" smtClean="0"/>
              <a:t>Витамины применяют не только при лечении гипо- и авитаминозов, т. е. витаминной недостаточности, развившейся в результате отсутствия или недостаточного поступления в организм того или иного витамина с пищей, их широко используют также для комплексного лечения многих заболеваний, при которых требуется усиленный прием витаминов.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solidFill>
                  <a:srgbClr val="FF0000"/>
                </a:solidFill>
              </a:rPr>
              <a:t>Виды витаминов.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 Все витамины делятся на две группы: водорастворимые (витамины С, Р, группы В) и жирорастворимые (витамины А, Е, D, К</a:t>
            </a:r>
            <a:r>
              <a:rPr lang="ru-RU" dirty="0" smtClean="0">
                <a:solidFill>
                  <a:srgbClr val="FF0000"/>
                </a:solidFill>
              </a:rPr>
              <a:t>). 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2" name="Содержимое 7" descr="vitaminy_imunitet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2071688"/>
            <a:ext cx="7286625" cy="45148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3794125" cy="1233488"/>
          </a:xfrm>
        </p:spPr>
        <p:txBody>
          <a:bodyPr/>
          <a:lstStyle/>
          <a:p>
            <a:r>
              <a:rPr lang="ru-RU" sz="2400" smtClean="0">
                <a:solidFill>
                  <a:srgbClr val="FF0000"/>
                </a:solidFill>
              </a:rPr>
              <a:t>- витамин В1 (тиамин)</a:t>
            </a:r>
          </a:p>
        </p:txBody>
      </p:sp>
      <p:pic>
        <p:nvPicPr>
          <p:cNvPr id="16386" name="Содержимое 4" descr="NF03C1AB6ABF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0" y="642938"/>
            <a:ext cx="3929063" cy="5014912"/>
          </a:xfrm>
        </p:spPr>
      </p:pic>
      <p:sp>
        <p:nvSpPr>
          <p:cNvPr id="16387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00"/>
          </a:xfrm>
        </p:spPr>
        <p:txBody>
          <a:bodyPr/>
          <a:lstStyle/>
          <a:p>
            <a:r>
              <a:rPr lang="ru-RU" sz="1600" smtClean="0"/>
              <a:t>- витамин В1 (тиамин) - содержится главным образом в мучных, мясных, молочных продуктах и некоторых овощах. Богаты витамином В1 свинина, говяжья печень, гречневая и овсяная крупа; в значительных количествах он содержится также в хлебе ржаном и пшеничном, особенно грубого помола, яичном желтке, сыре, картофеле, цветной капусте, зеленом горошке, в меньших количествах - в сметане, молоке, в некоторых ягодах, овощах, фруктах. Особенно богаты витамином В1 дрожжи. Витамин В1 участвует в обмене углеводов, а также белков, жиров.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FF0000"/>
                </a:solidFill>
              </a:rPr>
              <a:t>витамин Р</a:t>
            </a:r>
          </a:p>
        </p:txBody>
      </p:sp>
      <p:pic>
        <p:nvPicPr>
          <p:cNvPr id="17410" name="Содержимое 4" descr="citrice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86188" y="1500188"/>
            <a:ext cx="5000625" cy="4071937"/>
          </a:xfrm>
        </p:spPr>
      </p:pic>
      <p:sp>
        <p:nvSpPr>
          <p:cNvPr id="17411" name="Текст 3"/>
          <p:cNvSpPr>
            <a:spLocks noGrp="1"/>
          </p:cNvSpPr>
          <p:nvPr>
            <p:ph type="body" sz="half" idx="2"/>
          </p:nvPr>
        </p:nvSpPr>
        <p:spPr>
          <a:xfrm>
            <a:off x="571500" y="1500188"/>
            <a:ext cx="2786063" cy="4762500"/>
          </a:xfrm>
        </p:spPr>
        <p:txBody>
          <a:bodyPr/>
          <a:lstStyle/>
          <a:p>
            <a:r>
              <a:rPr lang="ru-RU" sz="1800" smtClean="0"/>
              <a:t>- витамин Р. Основным источником витамина являются листья чайного растения, гречиха, плоды цитрусовых, шиповника, ягоды черноплодной рябины, черной смородины, капуста кочанная и цветная, салат, петрушка. Совместно с витамином С (способствует усвоению витамина С) укрепляет стенки кровеносных сосудов, предотвращая кровоточивость, уменьшает их хрупкость и проницаемость;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FF0000"/>
                </a:solidFill>
              </a:rPr>
              <a:t>витамин С</a:t>
            </a:r>
          </a:p>
        </p:txBody>
      </p:sp>
      <p:pic>
        <p:nvPicPr>
          <p:cNvPr id="18434" name="Содержимое 4" descr="овощи 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57563" y="1490663"/>
            <a:ext cx="5500687" cy="3652837"/>
          </a:xfrm>
        </p:spPr>
      </p:pic>
      <p:sp>
        <p:nvSpPr>
          <p:cNvPr id="18435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mtClean="0"/>
              <a:t>- витамин С (аскорбиновая кислота). Содержится в растительных продуктах (фрукты, ягоды, овощи). Особенно богаты витамином С сушеные плоды шиповника, черная смородина, черно­плодная рябина, лимоны, красный перец, хрен, петрушка, укроп. Витамин С повышает сопротивляемость организма к инфекциям, активно участвует в процессах обмена веществ, белков и углеводов, стимулирует кроветворение, способствует всасыванию железа. Применяют его также при различных видах кровотечений, инфекционных заболеваниях, отравлениях и пр. Оказывая положительное действие на обмен холестерина, способствует понижению его содержания в крови и играет важную роль в профилактике атеросклероза.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FF0000"/>
                </a:solidFill>
              </a:rPr>
              <a:t>- витамин В2</a:t>
            </a:r>
          </a:p>
        </p:txBody>
      </p:sp>
      <p:pic>
        <p:nvPicPr>
          <p:cNvPr id="19458" name="Содержимое 4" descr="2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19459" name="Текст 3"/>
          <p:cNvSpPr>
            <a:spLocks noGrp="1"/>
          </p:cNvSpPr>
          <p:nvPr>
            <p:ph type="body" sz="half" idx="2"/>
          </p:nvPr>
        </p:nvSpPr>
        <p:spPr>
          <a:xfrm>
            <a:off x="500063" y="1428750"/>
            <a:ext cx="3008312" cy="4691063"/>
          </a:xfrm>
        </p:spPr>
        <p:txBody>
          <a:bodyPr/>
          <a:lstStyle/>
          <a:p>
            <a:r>
              <a:rPr lang="ru-RU" sz="1600" smtClean="0"/>
              <a:t>- витамин В2 (рибофлавин). Им наиболее богаты пивные дрожжи; в значительном количестве содержится также в яйцах, молоке, сыре, мясных, рыбных продуктах, хлебе ржаном, пшеничном, гречневой крупе. Овощи, фрукты, ягоды бедны рибофлавином. Витамин В2 участвует в процессах углеводного, белкового и жирового обмена, роста тканей, в поддержании нормальной зрительной функции глаз.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FF0000"/>
                </a:solidFill>
              </a:rPr>
              <a:t>витамин В6</a:t>
            </a:r>
          </a:p>
        </p:txBody>
      </p:sp>
      <p:pic>
        <p:nvPicPr>
          <p:cNvPr id="20482" name="Содержимое 4" descr="_49a1d601dfe6e1ef94c4dc57e90d01f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14750" y="1143000"/>
            <a:ext cx="5211763" cy="4097338"/>
          </a:xfrm>
        </p:spPr>
      </p:pic>
      <p:sp>
        <p:nvSpPr>
          <p:cNvPr id="20483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smtClean="0"/>
              <a:t>- витамин В6 (пиридоксин). Его относительно много в дрожжах пекарских и пивных, печени животных и рыб, яичном желтке, сельди, треске, зеленом горошке, стручковой фасоли, курином мясе (меньше в говядине), гречневой крупе, грецких орехах, частично синтезируется микробами кишечника. Витамин В6 является ускорителем ряда химических реакций в организме, участвует в обмене белков, жиров (улучшает жировой обмен при атеросклерозе).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929</Words>
  <Application>Microsoft Office PowerPoint</Application>
  <PresentationFormat>On-screen Show (4:3)</PresentationFormat>
  <Paragraphs>31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Calibri</vt:lpstr>
      <vt:lpstr>Arial</vt:lpstr>
      <vt:lpstr>Тема Office</vt:lpstr>
      <vt:lpstr>Слайд 1</vt:lpstr>
      <vt:lpstr>ВИТАМИНЫ</vt:lpstr>
      <vt:lpstr>Витамины применяют не только при лечении гипо- и авитаминозов, т. е. витаминной недостаточности, развившейся в результате отсутствия или недостаточного поступления в организм того или иного витамина с пищей, их широко используют также для комплексного лечения многих заболеваний, при которых требуется усиленный прием витаминов.</vt:lpstr>
      <vt:lpstr>Виды витаминов.  Все витамины делятся на две группы: водорастворимые (витамины С, Р, группы В) и жирорастворимые (витамины А, Е, D, К).  </vt:lpstr>
      <vt:lpstr>- витамин В1 (тиамин)</vt:lpstr>
      <vt:lpstr>витамин Р</vt:lpstr>
      <vt:lpstr>витамин С</vt:lpstr>
      <vt:lpstr>- витамин В2</vt:lpstr>
      <vt:lpstr>витамин В6</vt:lpstr>
      <vt:lpstr>витамин РР</vt:lpstr>
      <vt:lpstr>витамин U</vt:lpstr>
      <vt:lpstr>витамин B15</vt:lpstr>
      <vt:lpstr>витамин А</vt:lpstr>
      <vt:lpstr>витамин О</vt:lpstr>
      <vt:lpstr>витамин Е</vt:lpstr>
      <vt:lpstr>витамин К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ВИТАМИНЫ</dc:title>
  <dc:creator>Acer</dc:creator>
  <cp:lastModifiedBy>инф</cp:lastModifiedBy>
  <cp:revision>22</cp:revision>
  <dcterms:created xsi:type="dcterms:W3CDTF">2011-04-22T15:36:38Z</dcterms:created>
  <dcterms:modified xsi:type="dcterms:W3CDTF">2013-02-22T06:32:27Z</dcterms:modified>
</cp:coreProperties>
</file>