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2" r:id="rId3"/>
    <p:sldId id="273" r:id="rId4"/>
    <p:sldId id="257" r:id="rId5"/>
    <p:sldId id="258" r:id="rId6"/>
    <p:sldId id="272" r:id="rId7"/>
    <p:sldId id="286" r:id="rId8"/>
    <p:sldId id="259" r:id="rId9"/>
    <p:sldId id="260" r:id="rId10"/>
    <p:sldId id="267" r:id="rId11"/>
    <p:sldId id="268" r:id="rId12"/>
    <p:sldId id="269" r:id="rId13"/>
    <p:sldId id="270" r:id="rId14"/>
    <p:sldId id="287" r:id="rId15"/>
    <p:sldId id="274" r:id="rId16"/>
    <p:sldId id="288" r:id="rId17"/>
    <p:sldId id="289" r:id="rId18"/>
    <p:sldId id="261" r:id="rId19"/>
    <p:sldId id="263" r:id="rId20"/>
    <p:sldId id="264" r:id="rId21"/>
    <p:sldId id="275" r:id="rId22"/>
    <p:sldId id="278" r:id="rId23"/>
    <p:sldId id="276" r:id="rId24"/>
    <p:sldId id="279" r:id="rId25"/>
    <p:sldId id="282" r:id="rId26"/>
    <p:sldId id="280" r:id="rId27"/>
    <p:sldId id="281" r:id="rId28"/>
    <p:sldId id="283" r:id="rId29"/>
    <p:sldId id="265" r:id="rId30"/>
    <p:sldId id="266" r:id="rId31"/>
    <p:sldId id="277" r:id="rId32"/>
    <p:sldId id="284" r:id="rId33"/>
    <p:sldId id="28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1" d="100"/>
          <a:sy n="61" d="100"/>
        </p:scale>
        <p:origin x="-732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9D992-42E2-4335-8652-E3AF75DFF066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D78D267-D1A4-4BF7-B004-E8B7F42A7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9D992-42E2-4335-8652-E3AF75DFF066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8D267-D1A4-4BF7-B004-E8B7F42A7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9D992-42E2-4335-8652-E3AF75DFF066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8D267-D1A4-4BF7-B004-E8B7F42A7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9D992-42E2-4335-8652-E3AF75DFF066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D78D267-D1A4-4BF7-B004-E8B7F42A7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9D992-42E2-4335-8652-E3AF75DFF066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8D267-D1A4-4BF7-B004-E8B7F42A71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9D992-42E2-4335-8652-E3AF75DFF066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8D267-D1A4-4BF7-B004-E8B7F42A7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9D992-42E2-4335-8652-E3AF75DFF066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D78D267-D1A4-4BF7-B004-E8B7F42A71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9D992-42E2-4335-8652-E3AF75DFF066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8D267-D1A4-4BF7-B004-E8B7F42A7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9D992-42E2-4335-8652-E3AF75DFF066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8D267-D1A4-4BF7-B004-E8B7F42A7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9D992-42E2-4335-8652-E3AF75DFF066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8D267-D1A4-4BF7-B004-E8B7F42A7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9D992-42E2-4335-8652-E3AF75DFF066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8D267-D1A4-4BF7-B004-E8B7F42A71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FC9D992-42E2-4335-8652-E3AF75DFF066}" type="datetimeFigureOut">
              <a:rPr lang="ru-RU" smtClean="0"/>
              <a:pPr/>
              <a:t>20.09.2012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D78D267-D1A4-4BF7-B004-E8B7F42A71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hyperlink" Target="http://ru.wikipedia.org/wiki/%D0%9C%D0%B8%D0%BD%D0%B5%D1%80%D0%B0%D0%BB%D1%8B" TargetMode="External"/><Relationship Id="rId7" Type="http://schemas.openxmlformats.org/officeDocument/2006/relationships/image" Target="../media/image5.jpeg"/><Relationship Id="rId2" Type="http://schemas.openxmlformats.org/officeDocument/2006/relationships/hyperlink" Target="http://ru.wikipedia.org/wiki/%D0%92%D0%BE%D0%B4%D0%B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4%D0%BE%D1%81%D1%84%D0%B0%D1%82" TargetMode="External"/><Relationship Id="rId5" Type="http://schemas.openxmlformats.org/officeDocument/2006/relationships/hyperlink" Target="http://ru.wikipedia.org/wiki/%D0%A1%D0%B8%D0%BB%D0%B8%D0%BA%D0%B0%D1%82" TargetMode="External"/><Relationship Id="rId4" Type="http://schemas.openxmlformats.org/officeDocument/2006/relationships/hyperlink" Target="http://ru.wikipedia.org/wiki/%D0%93%D0%BE%D1%80%D0%BD%D1%8B%D0%B5_%D0%BF%D0%BE%D1%80%D0%BE%D0%B4%D1%8B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3%D1%80%D0%B0%D1%84%D0%B0%D0%BD" TargetMode="External"/><Relationship Id="rId13" Type="http://schemas.openxmlformats.org/officeDocument/2006/relationships/image" Target="../media/image16.jpeg"/><Relationship Id="rId3" Type="http://schemas.openxmlformats.org/officeDocument/2006/relationships/hyperlink" Target="http://ru.wikipedia.org/wiki/%D0%9E%D0%B7%D0%BE%D0%BD" TargetMode="External"/><Relationship Id="rId7" Type="http://schemas.openxmlformats.org/officeDocument/2006/relationships/hyperlink" Target="http://ru.wikipedia.org/wiki/%D0%93%D1%80%D0%B0%D1%84%D0%B5%D0%BD" TargetMode="External"/><Relationship Id="rId12" Type="http://schemas.openxmlformats.org/officeDocument/2006/relationships/hyperlink" Target="http://ru.wikipedia.org/wiki/%D0%A1%D1%82%D0%B5%D0%BA%D0%BB%D0%BE%D1%83%D0%B3%D0%BB%D0%B5%D1%80%D0%BE%D0%B4" TargetMode="External"/><Relationship Id="rId2" Type="http://schemas.openxmlformats.org/officeDocument/2006/relationships/hyperlink" Target="http://ru.wikipedia.org/wiki/%D0%90%D0%BB%D0%BB%D0%BE%D1%82%D1%80%D0%BE%D0%BF%D0%B8%D1%8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0%D1%81%D1%82%D1%80%D0%B0%D0%BB%D0%B5%D0%BD%D1%8B" TargetMode="External"/><Relationship Id="rId11" Type="http://schemas.openxmlformats.org/officeDocument/2006/relationships/hyperlink" Target="http://ru.wikipedia.org/wiki/%D0%A4%D1%83%D0%BB%D0%BB%D0%B5%D1%80%D0%B5%D0%BD%D1%8B" TargetMode="External"/><Relationship Id="rId5" Type="http://schemas.openxmlformats.org/officeDocument/2006/relationships/hyperlink" Target="http://ru.wikipedia.org/wiki/%D0%90%D0%BB%D0%BC%D0%B0%D0%B7" TargetMode="External"/><Relationship Id="rId10" Type="http://schemas.openxmlformats.org/officeDocument/2006/relationships/hyperlink" Target="http://ru.wikipedia.org/wiki/%D0%9A%D0%B0%D1%80%D0%B1%D0%B8%D0%BD" TargetMode="External"/><Relationship Id="rId4" Type="http://schemas.openxmlformats.org/officeDocument/2006/relationships/hyperlink" Target="http://ru.wikipedia.org/wiki/%D0%A3%D0%B3%D0%BB%D0%B5%D1%80%D0%BE%D0%B4" TargetMode="External"/><Relationship Id="rId9" Type="http://schemas.openxmlformats.org/officeDocument/2006/relationships/hyperlink" Target="http://ru.wikipedia.org/wiki/%D0%93%D1%80%D0%B0%D1%84%D0%B8%D1%82" TargetMode="External"/><Relationship Id="rId1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hyperlink" Target="http://ru.wikipedia.org/wiki/%D0%A4%D1%80%D0%B0%D0%BA%D1%86%D0%B8%D0%BE%D0%BD%D0%BD%D0%B0%D1%8F_%D0%BF%D0%B5%D1%80%D0%B5%D0%B3%D0%BE%D0%BD%D0%BA%D0%B0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ru.wikipedia.org/wiki/%D0%9A%D0%B0%D0%BC%D0%B5%D0%BD%D0%BD%D0%BE%D1%83%D0%B3%D0%BE%D0%BB%D1%8C%D0%BD%D1%8B%D0%B9_%D0%BA%D0%BE%D0%BA%D1%81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E%D1%81%D1%84%D0%BE%D1%80%D0%B8%D1%82" TargetMode="External"/><Relationship Id="rId7" Type="http://schemas.openxmlformats.org/officeDocument/2006/relationships/image" Target="../media/image19.jpeg"/><Relationship Id="rId2" Type="http://schemas.openxmlformats.org/officeDocument/2006/relationships/hyperlink" Target="http://ru.wikipedia.org/wiki/%D0%90%D0%BF%D0%B0%D1%82%D0%B8%D1%82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F%D0%B0%D1%80" TargetMode="External"/><Relationship Id="rId5" Type="http://schemas.openxmlformats.org/officeDocument/2006/relationships/hyperlink" Target="http://ru.wikipedia.org/wiki/%D0%9A%D1%80%D0%B5%D0%BC%D0%BD%D0%B5%D0%B7%D1%91%D0%BC" TargetMode="External"/><Relationship Id="rId4" Type="http://schemas.openxmlformats.org/officeDocument/2006/relationships/hyperlink" Target="http://ru.wikipedia.org/wiki/%D0%9A%D0%B0%D0%BC%D0%B5%D0%BD%D0%BD%D0%BE%D1%83%D0%B3%D0%BE%D0%BB%D1%8C%D0%BD%D1%8B%D0%B9_%D0%BA%D0%BE%D0%BA%D1%81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3%D0%B8%D0%B4%D1%80%D0%BE%D0%BA%D1%81%D0%B8%D0%B4_%D0%BD%D0%B0%D1%82%D1%80%D0%B8%D1%8F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5%D0%BB%D0%BE%D1%80%D0%B8%D0%B4_%D0%BD%D0%B0%D1%82%D1%80%D0%B8%D1%8F" TargetMode="External"/><Relationship Id="rId5" Type="http://schemas.openxmlformats.org/officeDocument/2006/relationships/hyperlink" Target="http://ru.wikipedia.org/wiki/%D0%AD%D0%BB%D0%B5%D0%BA%D1%82%D1%80%D0%BE%D0%BB%D0%B8%D0%B7" TargetMode="External"/><Relationship Id="rId4" Type="http://schemas.openxmlformats.org/officeDocument/2006/relationships/hyperlink" Target="http://ru.wikipedia.org/wiki/%D0%92%D0%BE%D0%B4%D0%BE%D1%80%D0%BE%D0%B4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A%D1%80%D0%B5%D0%BC%D0%BD%D0%B8%D0%B9" TargetMode="External"/><Relationship Id="rId13" Type="http://schemas.openxmlformats.org/officeDocument/2006/relationships/hyperlink" Target="http://ru.wikipedia.org/wiki/%D0%9C%D1%8B%D1%88%D1%8C%D1%8F%D0%BA" TargetMode="External"/><Relationship Id="rId18" Type="http://schemas.openxmlformats.org/officeDocument/2006/relationships/hyperlink" Target="http://ru.wikipedia.org/wiki/%D0%98%D0%BE%D0%B4" TargetMode="External"/><Relationship Id="rId3" Type="http://schemas.openxmlformats.org/officeDocument/2006/relationships/hyperlink" Target="http://ru.wikipedia.org/wiki/%D0%A3%D0%B3%D0%BB%D0%B5%D1%80%D0%BE%D0%B4" TargetMode="External"/><Relationship Id="rId21" Type="http://schemas.openxmlformats.org/officeDocument/2006/relationships/hyperlink" Target="http://ru.wikipedia.org/wiki/%D0%A0%D0%B0%D0%B4%D0%BE%D0%BD" TargetMode="External"/><Relationship Id="rId7" Type="http://schemas.openxmlformats.org/officeDocument/2006/relationships/hyperlink" Target="http://ru.wikipedia.org/wiki/%D0%9D%D0%B5%D0%BE%D0%BD" TargetMode="External"/><Relationship Id="rId12" Type="http://schemas.openxmlformats.org/officeDocument/2006/relationships/hyperlink" Target="http://ru.wikipedia.org/wiki/%D0%90%D1%80%D0%B3%D0%BE%D0%BD" TargetMode="External"/><Relationship Id="rId17" Type="http://schemas.openxmlformats.org/officeDocument/2006/relationships/hyperlink" Target="http://ru.wikipedia.org/wiki/%D0%A2%D0%B5%D0%BB%D0%BB%D1%83%D1%80" TargetMode="External"/><Relationship Id="rId2" Type="http://schemas.openxmlformats.org/officeDocument/2006/relationships/hyperlink" Target="http://ru.wikipedia.org/wiki/%D0%91%D0%BE%D1%80_(%D1%8D%D0%BB%D0%B5%D0%BC%D0%B5%D0%BD%D1%82)" TargetMode="External"/><Relationship Id="rId16" Type="http://schemas.openxmlformats.org/officeDocument/2006/relationships/hyperlink" Target="http://ru.wikipedia.org/wiki/%D0%9A%D1%80%D0%B8%D0%BF%D1%82%D0%BE%D0%BD" TargetMode="External"/><Relationship Id="rId20" Type="http://schemas.openxmlformats.org/officeDocument/2006/relationships/hyperlink" Target="http://ru.wikipedia.org/wiki/%D0%90%D1%81%D1%82%D0%B0%D1%82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4%D1%82%D0%BE%D1%80" TargetMode="External"/><Relationship Id="rId11" Type="http://schemas.openxmlformats.org/officeDocument/2006/relationships/hyperlink" Target="http://ru.wikipedia.org/wiki/%D0%A5%D0%BB%D0%BE%D1%80" TargetMode="External"/><Relationship Id="rId5" Type="http://schemas.openxmlformats.org/officeDocument/2006/relationships/hyperlink" Target="http://ru.wikipedia.org/wiki/%D0%9A%D0%B8%D1%81%D0%BB%D0%BE%D1%80%D0%BE%D0%B4" TargetMode="External"/><Relationship Id="rId15" Type="http://schemas.openxmlformats.org/officeDocument/2006/relationships/hyperlink" Target="http://ru.wikipedia.org/wiki/%D0%91%D1%80%D0%BE%D0%BC" TargetMode="External"/><Relationship Id="rId23" Type="http://schemas.openxmlformats.org/officeDocument/2006/relationships/hyperlink" Target="http://ru.wikipedia.org/wiki/%D0%9F%D0%B5%D1%80%D0%B8%D0%BE%D0%B4%D0%B8%D1%87%D0%B5%D1%81%D0%BA%D0%B0%D1%8F_%D1%81%D0%B8%D1%81%D1%82%D0%B5%D0%BC%D0%B0_%D1%85%D0%B8%D0%BC%D0%B8%D1%87%D0%B5%D1%81%D0%BA%D0%B8%D1%85_%D1%8D%D0%BB%D0%B5%D0%BC%D0%B5%D0%BD%D1%82%D0%BE%D0%B2" TargetMode="External"/><Relationship Id="rId10" Type="http://schemas.openxmlformats.org/officeDocument/2006/relationships/hyperlink" Target="http://ru.wikipedia.org/wiki/%D0%A1%D0%B5%D1%80%D0%B0" TargetMode="External"/><Relationship Id="rId19" Type="http://schemas.openxmlformats.org/officeDocument/2006/relationships/hyperlink" Target="http://ru.wikipedia.org/wiki/%D0%9A%D1%81%D0%B5%D0%BD%D0%BE%D0%BD" TargetMode="External"/><Relationship Id="rId4" Type="http://schemas.openxmlformats.org/officeDocument/2006/relationships/hyperlink" Target="http://ru.wikipedia.org/wiki/%D0%90%D0%B7%D0%BE%D1%82" TargetMode="External"/><Relationship Id="rId9" Type="http://schemas.openxmlformats.org/officeDocument/2006/relationships/hyperlink" Target="http://ru.wikipedia.org/wiki/%D0%A4%D0%BE%D1%81%D1%84%D0%BE%D1%80" TargetMode="External"/><Relationship Id="rId14" Type="http://schemas.openxmlformats.org/officeDocument/2006/relationships/hyperlink" Target="http://ru.wikipedia.org/wiki/%D0%A1%D0%B5%D0%BB%D0%B5%D0%BD" TargetMode="External"/><Relationship Id="rId22" Type="http://schemas.openxmlformats.org/officeDocument/2006/relationships/hyperlink" Target="http://ru.wikipedia.org/wiki/%D0%A5%D0%B8%D0%BC%D0%B8%D1%87%D0%B5%D1%81%D0%BA%D0%B8%D0%B9_%D1%8D%D0%BB%D0%B5%D0%BC%D0%B5%D0%BD%D1%82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D%D0%BB%D0%B5%D0%BA%D1%82%D1%80%D0%BE%D0%BD" TargetMode="External"/><Relationship Id="rId2" Type="http://schemas.openxmlformats.org/officeDocument/2006/relationships/hyperlink" Target="http://ru.wikipedia.org/wiki/%D0%9C%D0%B5%D1%82%D0%B0%D0%BB%D0%BB%D1%8B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ru.wikipedia.org/wiki/%D0%9E%D0%BA%D0%B8%D1%81%D0%BB%D0%B8%D1%82%D0%B5%D0%BB%D1%8C%D0%BD%D0%BE-%D0%B2%D0%BE%D1%81%D1%81%D1%82%D0%B0%D0%BD%D0%BE%D0%B2%D0%B8%D1%82%D0%B5%D0%BB%D1%8C%D0%BD%D1%8B%D0%B5_%D1%80%D0%B5%D0%B0%D0%BA%D1%86%D0%B8%D0%B8#.D0.9E.D0.BA.D0.B8.D1.81.D0.BB.D0.B5.D0.BD.D0.B8.D0.B5" TargetMode="External"/><Relationship Id="rId4" Type="http://schemas.openxmlformats.org/officeDocument/2006/relationships/hyperlink" Target="http://ru.wikipedia.org/wiki/%D0%90%D1%82%D0%BE%D0%BC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8%D0%BE%D0%B4" TargetMode="External"/><Relationship Id="rId13" Type="http://schemas.openxmlformats.org/officeDocument/2006/relationships/hyperlink" Target="http://ru.wikipedia.org/wiki/%D0%A4%D0%BE%D1%81%D1%84%D0%BE%D1%80" TargetMode="External"/><Relationship Id="rId18" Type="http://schemas.openxmlformats.org/officeDocument/2006/relationships/hyperlink" Target="http://ru.wikipedia.org/wiki/%D0%91%D1%80%D0%BE%D0%BC" TargetMode="External"/><Relationship Id="rId3" Type="http://schemas.openxmlformats.org/officeDocument/2006/relationships/hyperlink" Target="http://ru.wikipedia.org/wiki/%D0%A5%D0%BB%D0%BE%D1%80" TargetMode="External"/><Relationship Id="rId7" Type="http://schemas.openxmlformats.org/officeDocument/2006/relationships/hyperlink" Target="http://ru.wikipedia.org/wiki/%D0%98%D0%BD%D0%B5%D1%80%D1%82%D0%BD%D1%8B%D0%B5_%D0%B3%D0%B0%D0%B7%D1%8B" TargetMode="External"/><Relationship Id="rId12" Type="http://schemas.openxmlformats.org/officeDocument/2006/relationships/hyperlink" Target="http://ru.wikipedia.org/wiki/%D0%A2%D0%B5%D0%BB%D0%BB%D1%83%D1%80" TargetMode="External"/><Relationship Id="rId17" Type="http://schemas.openxmlformats.org/officeDocument/2006/relationships/hyperlink" Target="http://ru.wikipedia.org/wiki/%D0%91%D0%BE%D1%80_(%D1%8D%D0%BB%D0%B5%D0%BC%D0%B5%D0%BD%D1%82)" TargetMode="External"/><Relationship Id="rId2" Type="http://schemas.openxmlformats.org/officeDocument/2006/relationships/hyperlink" Target="http://ru.wikipedia.org/wiki/%D0%A4%D1%82%D0%BE%D1%80" TargetMode="External"/><Relationship Id="rId16" Type="http://schemas.openxmlformats.org/officeDocument/2006/relationships/hyperlink" Target="http://ru.wikipedia.org/wiki/%D0%9A%D1%80%D0%B5%D0%BC%D0%BD%D0%B8%D0%B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2%D0%BE%D0%B4%D0%BE%D1%80%D0%BE%D0%B4" TargetMode="External"/><Relationship Id="rId11" Type="http://schemas.openxmlformats.org/officeDocument/2006/relationships/hyperlink" Target="http://ru.wikipedia.org/wiki/%D0%A1%D0%B5%D0%BB%D0%B5%D0%BD" TargetMode="External"/><Relationship Id="rId5" Type="http://schemas.openxmlformats.org/officeDocument/2006/relationships/hyperlink" Target="http://ru.wikipedia.org/wiki/%D0%90%D0%B7%D0%BE%D1%82" TargetMode="External"/><Relationship Id="rId15" Type="http://schemas.openxmlformats.org/officeDocument/2006/relationships/hyperlink" Target="http://ru.wikipedia.org/wiki/%D0%A3%D0%B3%D0%BB%D0%B5%D1%80%D0%BE%D0%B4" TargetMode="External"/><Relationship Id="rId10" Type="http://schemas.openxmlformats.org/officeDocument/2006/relationships/hyperlink" Target="http://ru.wikipedia.org/wiki/%D0%A1%D0%B5%D1%80%D0%B0" TargetMode="External"/><Relationship Id="rId4" Type="http://schemas.openxmlformats.org/officeDocument/2006/relationships/hyperlink" Target="http://ru.wikipedia.org/wiki/%D0%9A%D0%B8%D1%81%D0%BB%D0%BE%D1%80%D0%BE%D0%B4" TargetMode="External"/><Relationship Id="rId9" Type="http://schemas.openxmlformats.org/officeDocument/2006/relationships/hyperlink" Target="http://ru.wikipedia.org/wiki/%D0%90%D1%81%D1%82%D0%B0%D1%82" TargetMode="External"/><Relationship Id="rId14" Type="http://schemas.openxmlformats.org/officeDocument/2006/relationships/hyperlink" Target="http://ru.wikipedia.org/wiki/%D0%9C%D1%8B%D1%88%D1%8C%D1%8F%D0%BA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44824"/>
            <a:ext cx="8458200" cy="1222375"/>
          </a:xfrm>
        </p:spPr>
        <p:txBody>
          <a:bodyPr>
            <a:noAutofit/>
          </a:bodyPr>
          <a:lstStyle/>
          <a:p>
            <a:pPr algn="ctr"/>
            <a:r>
              <a:rPr lang="ru-RU" sz="8000" b="1" i="1" dirty="0" smtClean="0">
                <a:solidFill>
                  <a:srgbClr val="FF0000"/>
                </a:solidFill>
              </a:rPr>
              <a:t>Н Е М Е Т А Л Л Ы</a:t>
            </a:r>
            <a:r>
              <a:rPr lang="ru-RU" sz="8000" dirty="0" smtClean="0">
                <a:solidFill>
                  <a:srgbClr val="FF0000"/>
                </a:solidFill>
              </a:rPr>
              <a:t> 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653136"/>
            <a:ext cx="8458200" cy="914400"/>
          </a:xfrm>
        </p:spPr>
        <p:txBody>
          <a:bodyPr>
            <a:normAutofit fontScale="92500" lnSpcReduction="20000"/>
          </a:bodyPr>
          <a:lstStyle/>
          <a:p>
            <a:r>
              <a:rPr lang="ru-RU" sz="3200" dirty="0" smtClean="0"/>
              <a:t>11 класс                          Учитель химии</a:t>
            </a:r>
          </a:p>
          <a:p>
            <a:r>
              <a:rPr lang="ru-RU" sz="3200" dirty="0" smtClean="0"/>
              <a:t>                                          </a:t>
            </a:r>
            <a:r>
              <a:rPr lang="ru-RU" sz="3200" dirty="0" err="1" smtClean="0"/>
              <a:t>Макаркина</a:t>
            </a:r>
            <a:r>
              <a:rPr lang="ru-RU" sz="3200" dirty="0" smtClean="0"/>
              <a:t> М.А.  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Чаще неметаллы находятся в химически связанном виде: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3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 tooltip="Вода"/>
              </a:rPr>
              <a:t>вода</a:t>
            </a: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Минералы"/>
              </a:rPr>
              <a:t>минералы</a:t>
            </a: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Горные породы"/>
              </a:rPr>
              <a:t>горные породы</a:t>
            </a: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различные    </a:t>
            </a:r>
            <a:r>
              <a:rPr lang="ru-RU" sz="3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5" tooltip="Силикат"/>
              </a:rPr>
              <a:t>силикаты</a:t>
            </a: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6" tooltip="Фосфат"/>
              </a:rPr>
              <a:t>фосфаты</a:t>
            </a: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сульфиды.</a:t>
            </a: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" name="Рисунок 2" descr="силикат натрия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520" y="2060849"/>
            <a:ext cx="4032448" cy="30243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9592" y="5229200"/>
            <a:ext cx="25297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силикат натрия</a:t>
            </a:r>
            <a:endParaRPr lang="ru-RU" sz="2800" dirty="0"/>
          </a:p>
        </p:txBody>
      </p:sp>
      <p:pic>
        <p:nvPicPr>
          <p:cNvPr id="5" name="Рисунок 4" descr="сульфид свинца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72000" y="3237880"/>
            <a:ext cx="4572000" cy="36201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40152" y="2420888"/>
            <a:ext cx="2609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сульфид свинца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сфат кальц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692696"/>
            <a:ext cx="5652120" cy="45500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31840" y="5589240"/>
            <a:ext cx="2630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фосфат кальция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емет в ат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067944" cy="58772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5816" y="260648"/>
            <a:ext cx="26164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а т м о с </a:t>
            </a:r>
            <a:r>
              <a:rPr lang="ru-RU" sz="2800" b="1" dirty="0" err="1" smtClean="0">
                <a:solidFill>
                  <a:srgbClr val="FF0000"/>
                </a:solidFill>
              </a:rPr>
              <a:t>ф</a:t>
            </a:r>
            <a:r>
              <a:rPr lang="ru-RU" sz="2800" b="1" dirty="0" smtClean="0">
                <a:solidFill>
                  <a:srgbClr val="FF0000"/>
                </a:solidFill>
              </a:rPr>
              <a:t> е </a:t>
            </a:r>
            <a:r>
              <a:rPr lang="ru-RU" sz="2800" b="1" dirty="0" err="1" smtClean="0">
                <a:solidFill>
                  <a:srgbClr val="FF0000"/>
                </a:solidFill>
              </a:rPr>
              <a:t>р</a:t>
            </a:r>
            <a:r>
              <a:rPr lang="ru-RU" sz="2800" b="1" dirty="0" smtClean="0">
                <a:solidFill>
                  <a:srgbClr val="FF0000"/>
                </a:solidFill>
              </a:rPr>
              <a:t> 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немет в организм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980728"/>
            <a:ext cx="5076056" cy="58772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39752" y="5805264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 л е т к а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одерж в земн коре немет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954"/>
            <a:ext cx="7092280" cy="68270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92280" y="1268760"/>
            <a:ext cx="21554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земная 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кора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ЗАДАНИЕ:</a:t>
            </a:r>
          </a:p>
          <a:p>
            <a:r>
              <a:rPr lang="ru-RU" sz="3200" b="1" dirty="0" smtClean="0"/>
              <a:t>    </a:t>
            </a:r>
            <a:r>
              <a:rPr lang="ru-RU" sz="3200" dirty="0" smtClean="0"/>
              <a:t>Какого газа ( по объему)  больше  всего </a:t>
            </a:r>
          </a:p>
          <a:p>
            <a:r>
              <a:rPr lang="ru-RU" sz="3200" dirty="0" smtClean="0"/>
              <a:t>    в   атмосфере   Земли ?</a:t>
            </a:r>
          </a:p>
          <a:p>
            <a:r>
              <a:rPr lang="ru-RU" sz="3200" b="1" dirty="0" smtClean="0"/>
              <a:t>                </a:t>
            </a:r>
            <a:r>
              <a:rPr lang="ru-RU" sz="3600" b="1" dirty="0" smtClean="0">
                <a:solidFill>
                  <a:srgbClr val="FF0000"/>
                </a:solidFill>
              </a:rPr>
              <a:t>А З О Т 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2060848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Какого   элемента-неметалла  ( по массе)</a:t>
            </a:r>
          </a:p>
          <a:p>
            <a:r>
              <a:rPr lang="ru-RU" sz="3200" dirty="0" smtClean="0"/>
              <a:t> больше  всего  в  литосфере?</a:t>
            </a:r>
          </a:p>
          <a:p>
            <a:r>
              <a:rPr lang="ru-RU" sz="3200" dirty="0" smtClean="0"/>
              <a:t>             </a:t>
            </a:r>
            <a:r>
              <a:rPr lang="ru-RU" sz="3600" b="1" dirty="0" smtClean="0">
                <a:solidFill>
                  <a:srgbClr val="FF0000"/>
                </a:solidFill>
              </a:rPr>
              <a:t>К И С Л О Р О Д А</a:t>
            </a:r>
          </a:p>
          <a:p>
            <a:endParaRPr lang="ru-RU" sz="32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14719" y="3933056"/>
            <a:ext cx="882928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Атомов  какого элемента-неметалла (по массе)</a:t>
            </a:r>
          </a:p>
          <a:p>
            <a:r>
              <a:rPr lang="ru-RU" sz="3200" dirty="0" smtClean="0"/>
              <a:t>больше всего в живых организмах ?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           К И С Л О Р О Д А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83549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ФИЗИЧЕСКИЕ  СВОЙСТВА  НЕМЕТАЛЛОВ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052736"/>
            <a:ext cx="91610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ПРОСТЫЕ  ВЕЩЕСТВА </a:t>
            </a:r>
            <a:r>
              <a:rPr lang="ru-RU" sz="2800" dirty="0" smtClean="0"/>
              <a:t>– атомы в молекуле связаны</a:t>
            </a:r>
          </a:p>
          <a:p>
            <a:r>
              <a:rPr lang="ru-RU" sz="2800" dirty="0" smtClean="0"/>
              <a:t>                                          ковалентной неполярной связью.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988840"/>
            <a:ext cx="91440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СТРОЕНИЕ:</a:t>
            </a:r>
          </a:p>
          <a:p>
            <a:pPr marL="514350" indent="-514350">
              <a:buAutoNum type="arabicPeriod"/>
            </a:pPr>
            <a:r>
              <a:rPr lang="ru-RU" sz="3200" b="1" dirty="0" smtClean="0"/>
              <a:t>Молекулярное  </a:t>
            </a:r>
            <a:r>
              <a:rPr lang="ru-RU" sz="2800" b="1" dirty="0" smtClean="0"/>
              <a:t> -  а) газы  -  </a:t>
            </a:r>
            <a:r>
              <a:rPr lang="en-US" sz="2800" b="1" dirty="0" smtClean="0"/>
              <a:t>O</a:t>
            </a:r>
            <a:r>
              <a:rPr lang="en-US" sz="2800" b="1" dirty="0" smtClean="0">
                <a:latin typeface="Calibri"/>
              </a:rPr>
              <a:t>₂ ,  </a:t>
            </a:r>
            <a:r>
              <a:rPr lang="en-US" sz="2800" b="1" dirty="0" err="1" smtClean="0">
                <a:latin typeface="Calibri"/>
              </a:rPr>
              <a:t>Cl</a:t>
            </a:r>
            <a:r>
              <a:rPr lang="en-US" sz="2800" b="1" dirty="0" smtClean="0">
                <a:latin typeface="Calibri"/>
              </a:rPr>
              <a:t>₂ , N₂ , H₂ , F₂ , O₃</a:t>
            </a:r>
          </a:p>
          <a:p>
            <a:pPr marL="514350" indent="-514350"/>
            <a:r>
              <a:rPr lang="en-US" sz="2800" b="1" dirty="0" smtClean="0">
                <a:latin typeface="Calibri"/>
              </a:rPr>
              <a:t>     </a:t>
            </a:r>
            <a:r>
              <a:rPr lang="ru-RU" sz="2800" b="1" dirty="0" smtClean="0">
                <a:latin typeface="Calibri"/>
              </a:rPr>
              <a:t>(летучие)</a:t>
            </a:r>
            <a:r>
              <a:rPr lang="en-US" sz="2800" b="1" dirty="0" smtClean="0">
                <a:latin typeface="Calibri"/>
              </a:rPr>
              <a:t>                  </a:t>
            </a:r>
            <a:r>
              <a:rPr lang="ru-RU" sz="2800" b="1" dirty="0" smtClean="0">
                <a:latin typeface="Calibri"/>
              </a:rPr>
              <a:t>б</a:t>
            </a:r>
            <a:r>
              <a:rPr lang="en-US" sz="2800" b="1" dirty="0" smtClean="0">
                <a:latin typeface="Calibri"/>
              </a:rPr>
              <a:t>)</a:t>
            </a:r>
            <a:r>
              <a:rPr lang="ru-RU" sz="2800" b="1" dirty="0" smtClean="0">
                <a:latin typeface="Calibri"/>
              </a:rPr>
              <a:t> твердые  -  </a:t>
            </a:r>
            <a:r>
              <a:rPr lang="en-US" sz="2800" b="1" dirty="0" smtClean="0">
                <a:latin typeface="Calibri"/>
              </a:rPr>
              <a:t>I₂ , P₄ , S₈</a:t>
            </a:r>
          </a:p>
          <a:p>
            <a:pPr marL="514350" indent="-514350"/>
            <a:r>
              <a:rPr lang="en-US" sz="2800" b="1" dirty="0" smtClean="0">
                <a:latin typeface="Calibri"/>
              </a:rPr>
              <a:t>                                         </a:t>
            </a:r>
            <a:r>
              <a:rPr lang="ru-RU" sz="2800" b="1" dirty="0" smtClean="0">
                <a:latin typeface="Calibri"/>
              </a:rPr>
              <a:t>в) жидкие  -</a:t>
            </a:r>
            <a:r>
              <a:rPr lang="en-US" sz="2800" b="1" dirty="0" smtClean="0">
                <a:latin typeface="Calibri"/>
              </a:rPr>
              <a:t>   Br₂</a:t>
            </a:r>
            <a:endParaRPr lang="ru-RU" sz="2800" b="1" dirty="0" smtClean="0">
              <a:latin typeface="Calibri"/>
            </a:endParaRPr>
          </a:p>
          <a:p>
            <a:pPr marL="514350" indent="-514350">
              <a:buAutoNum type="arabicPeriod" startAt="2"/>
            </a:pPr>
            <a:r>
              <a:rPr lang="ru-RU" sz="3600" b="1" dirty="0" smtClean="0">
                <a:latin typeface="Calibri"/>
              </a:rPr>
              <a:t>Атомное</a:t>
            </a:r>
            <a:r>
              <a:rPr lang="ru-RU" sz="2800" b="1" dirty="0" smtClean="0">
                <a:latin typeface="Calibri"/>
              </a:rPr>
              <a:t>  - твердые  -  </a:t>
            </a:r>
            <a:r>
              <a:rPr lang="en-US" sz="2800" b="1" dirty="0" smtClean="0">
                <a:latin typeface="Calibri"/>
              </a:rPr>
              <a:t>C ,  B ,  Si ,  Se ,  Te</a:t>
            </a:r>
          </a:p>
          <a:p>
            <a:pPr marL="514350" indent="-514350"/>
            <a:r>
              <a:rPr lang="en-US" sz="2800" b="1" dirty="0" smtClean="0">
                <a:latin typeface="Calibri"/>
              </a:rPr>
              <a:t>     </a:t>
            </a:r>
            <a:r>
              <a:rPr lang="ru-RU" sz="2800" b="1" dirty="0" smtClean="0">
                <a:latin typeface="Calibri"/>
              </a:rPr>
              <a:t>( длинные цепи атомов)</a:t>
            </a:r>
          </a:p>
          <a:p>
            <a:pPr marL="514350" indent="-514350"/>
            <a:r>
              <a:rPr lang="ru-RU" sz="2800" b="1" dirty="0" smtClean="0">
                <a:latin typeface="Calibri"/>
              </a:rPr>
              <a:t>     -  высокие: твердость, температура плавления и </a:t>
            </a:r>
          </a:p>
          <a:p>
            <a:pPr marL="514350" indent="-514350"/>
            <a:r>
              <a:rPr lang="ru-RU" sz="2800" b="1" dirty="0" smtClean="0">
                <a:latin typeface="Calibri"/>
              </a:rPr>
              <a:t>        кипения </a:t>
            </a:r>
            <a:r>
              <a:rPr lang="en-US" sz="2800" b="1" dirty="0" smtClean="0">
                <a:latin typeface="Calibri"/>
              </a:rPr>
              <a:t>  </a:t>
            </a:r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58924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ОБЩИЕ ЧЕРТЫ</a:t>
            </a:r>
            <a:r>
              <a:rPr lang="ru-RU" sz="2800" dirty="0" smtClean="0"/>
              <a:t>: почти все – диэлектрики, кристаллы</a:t>
            </a:r>
          </a:p>
          <a:p>
            <a:r>
              <a:rPr lang="ru-RU" sz="2800" dirty="0" smtClean="0"/>
              <a:t>                            непластичны, легко разрушаются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ер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860032" cy="3559221"/>
          </a:xfrm>
          <a:prstGeom prst="rect">
            <a:avLst/>
          </a:prstGeom>
        </p:spPr>
      </p:pic>
      <p:pic>
        <p:nvPicPr>
          <p:cNvPr id="4" name="Рисунок 3" descr="phosphoru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620688"/>
            <a:ext cx="3923928" cy="5231904"/>
          </a:xfrm>
          <a:prstGeom prst="rect">
            <a:avLst/>
          </a:prstGeom>
        </p:spPr>
      </p:pic>
      <p:pic>
        <p:nvPicPr>
          <p:cNvPr id="5" name="Рисунок 4" descr="phosphor_krasny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645024"/>
            <a:ext cx="4932040" cy="32129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19672" y="0"/>
            <a:ext cx="1556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С Е Р 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3717032"/>
            <a:ext cx="40880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КРАСНЫЙ ФОСФОР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10340" y="764704"/>
            <a:ext cx="3533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БЕЛЫЙ ФОСФОР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емн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080884" cy="47251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24897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КРЕМНИЙ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селе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7" y="1772816"/>
            <a:ext cx="4113244" cy="50851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48064" y="1700808"/>
            <a:ext cx="16594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СЕЛЕН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48680"/>
            <a:ext cx="9087103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 некоторых неметаллов наблюдается проявление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2" tooltip="Аллотропия"/>
              </a:rPr>
              <a:t>аллотропии</a:t>
            </a: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- для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газообразного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кислород</a:t>
            </a: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характерны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две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аллотропных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модификации — кислород (O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Озон"/>
              </a:rPr>
              <a:t>озон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(O</a:t>
            </a:r>
            <a:r>
              <a:rPr kumimoji="0" lang="ru-RU" sz="3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),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- для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твёрдого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Углерод"/>
              </a:rPr>
              <a:t>углерода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множество форм —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 tooltip="Алмаз"/>
              </a:rPr>
              <a:t>алмаз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6" tooltip="Астралены"/>
              </a:rPr>
              <a:t>астралены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7" tooltip="Графен"/>
              </a:rPr>
              <a:t>графен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8" tooltip="Графан"/>
              </a:rPr>
              <a:t>графан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9" tooltip="Графит"/>
              </a:rPr>
              <a:t>графит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0" tooltip="Карбин"/>
              </a:rPr>
              <a:t>карбин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1" tooltip="Фуллерены"/>
              </a:rPr>
              <a:t>фуллерены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2" tooltip="Стеклоуглерод"/>
              </a:rPr>
              <a:t>стеклоуглерод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0"/>
            <a:ext cx="7331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ФИЗИЧЕСКИЕ СВОЙСТВА НЕМЕТАЛЛОВ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алмаз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292080" y="4012823"/>
            <a:ext cx="3851920" cy="2845177"/>
          </a:xfrm>
          <a:prstGeom prst="rect">
            <a:avLst/>
          </a:prstGeom>
        </p:spPr>
      </p:pic>
      <p:pic>
        <p:nvPicPr>
          <p:cNvPr id="5" name="Рисунок 4" descr="графит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4509120"/>
            <a:ext cx="3419872" cy="23488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91880" y="5085184"/>
            <a:ext cx="15470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АЛМАЗ</a:t>
            </a:r>
          </a:p>
          <a:p>
            <a:r>
              <a:rPr lang="ru-RU" sz="3200" b="1" dirty="0" smtClean="0"/>
              <a:t>ГРАФИТ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 rot="10800000" flipV="1">
            <a:off x="0" y="-5417"/>
            <a:ext cx="9144000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Гость из космоса пришел, в воздухе приют себе нашел.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</a:t>
            </a: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ВОДОРОД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2.В доме выше всех живем, вдвоем тепло и свет даем.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ВОДОРОД  И  ГЕЛИЙ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3.Он безжизненным зовется, но жизнь без него не создается.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АЗОТ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4.Красив в кристаллах и парах, на детей наводит страх.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ЙОД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5.Из горы кусочек вынули, в деревянный ствол задвинули.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ГРАФИТ  В  КАРАНДАШЕ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6.Гордиться уголек невзрачный негорючим братом, и братом прозрачным.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6237312"/>
            <a:ext cx="31012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АЛМАЗ,  ГРАФИТ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5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55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5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5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411760" y="3645024"/>
            <a:ext cx="385192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Удивить готов он нас -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Он и уголь, и алмаз,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Он в карандашах сидит,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Потому что он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 графит.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Грамотный народ поймет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То, что это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76672"/>
            <a:ext cx="511256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В чем горят дрова и газ,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Фосфор, водород, алмаз?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Дышит чем любой из нас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Каждый миг и каждый час?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Без чего мертва природа?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Правильно, без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476672"/>
            <a:ext cx="4572000" cy="273921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В воздухе он главный газ,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Окружает всюду нас.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Угасает жизнь растений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Без него, без удобрений.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В наших клеточках живет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Важный элемент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</a:b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2852936"/>
            <a:ext cx="2114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КИСЛОРОДА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68344" y="2780928"/>
            <a:ext cx="979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АЗОТ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5805264"/>
            <a:ext cx="1548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УГЛЕРОД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996952"/>
            <a:ext cx="5697137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10.Какой неметалл является лесом?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БОР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077072"/>
            <a:ext cx="89644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11.Какие химические элементы утверждают, что могут другие вещества рождать?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ВОДОРОД,  КИСЛОРОД, УГЛЕРОД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7.Прокаленный уголек дышать пожарнику помог.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</a:t>
            </a: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АКТИВИРОВАННЫЙ  УГОЛЬ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8.Белый воздуха боится, покраснел чтоб сохраниться.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</a:t>
            </a: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БЕЛЫЙ  И  КРАСНЫЙ  ФОСФОР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9.Хоть многие вещества превращает в яд, в химии она достойна всяческих наград.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СЕРА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0"/>
            <a:ext cx="83790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ХИМИЧЕСКИЕ  СВОЙСТВА  НЕМЕТАЛЛОВ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548680"/>
            <a:ext cx="914400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Окислительные свойства  </a:t>
            </a:r>
            <a:r>
              <a:rPr lang="ru-RU" sz="2800" dirty="0" smtClean="0"/>
              <a:t>простых  веществ: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Реагируют с металлами</a:t>
            </a:r>
          </a:p>
          <a:p>
            <a:pPr marL="514350" indent="-514350"/>
            <a:r>
              <a:rPr lang="ru-RU" sz="2800" dirty="0" smtClean="0"/>
              <a:t>          </a:t>
            </a:r>
            <a:r>
              <a:rPr lang="en-US" sz="2800" dirty="0" smtClean="0"/>
              <a:t>2K  +  </a:t>
            </a:r>
            <a:r>
              <a:rPr lang="en-US" sz="2800" b="1" dirty="0" smtClean="0">
                <a:solidFill>
                  <a:srgbClr val="FF0000"/>
                </a:solidFill>
              </a:rPr>
              <a:t>S</a:t>
            </a:r>
            <a:r>
              <a:rPr lang="en-US" sz="2800" b="1" dirty="0" smtClean="0">
                <a:solidFill>
                  <a:srgbClr val="FF0000"/>
                </a:solidFill>
                <a:latin typeface="Calibri"/>
              </a:rPr>
              <a:t>⁰</a:t>
            </a:r>
            <a:r>
              <a:rPr lang="en-US" sz="2800" dirty="0" smtClean="0">
                <a:solidFill>
                  <a:srgbClr val="FF0000"/>
                </a:solidFill>
              </a:rPr>
              <a:t>  </a:t>
            </a:r>
            <a:r>
              <a:rPr lang="en-US" sz="2800" dirty="0" smtClean="0"/>
              <a:t>=  K</a:t>
            </a:r>
            <a:r>
              <a:rPr lang="en-US" sz="2800" dirty="0" smtClean="0">
                <a:latin typeface="Calibri"/>
              </a:rPr>
              <a:t>₂</a:t>
            </a:r>
            <a:r>
              <a:rPr lang="en-US" sz="2800" b="1" dirty="0" smtClean="0"/>
              <a:t>S</a:t>
            </a:r>
            <a:r>
              <a:rPr lang="en-US" sz="2800" b="1" dirty="0" smtClean="0">
                <a:latin typeface="Calibri"/>
              </a:rPr>
              <a:t>⁻²</a:t>
            </a:r>
            <a:r>
              <a:rPr lang="en-US" sz="2800" dirty="0" smtClean="0">
                <a:latin typeface="Calibri"/>
              </a:rPr>
              <a:t>                   3Ca  +  </a:t>
            </a:r>
            <a:r>
              <a:rPr lang="en-US" sz="2800" b="1" dirty="0" smtClean="0">
                <a:solidFill>
                  <a:srgbClr val="FF0000"/>
                </a:solidFill>
                <a:latin typeface="Calibri"/>
              </a:rPr>
              <a:t>N₂⁰  </a:t>
            </a:r>
            <a:r>
              <a:rPr lang="en-US" sz="2800" dirty="0" smtClean="0">
                <a:latin typeface="Calibri"/>
              </a:rPr>
              <a:t>=  </a:t>
            </a:r>
            <a:r>
              <a:rPr lang="en-US" sz="2800" dirty="0" err="1" smtClean="0">
                <a:latin typeface="Calibri"/>
              </a:rPr>
              <a:t>Ca₃</a:t>
            </a:r>
            <a:r>
              <a:rPr lang="en-US" sz="2800" b="1" dirty="0" err="1" smtClean="0">
                <a:latin typeface="Calibri"/>
              </a:rPr>
              <a:t>N</a:t>
            </a:r>
            <a:r>
              <a:rPr lang="en-US" sz="2800" b="1" dirty="0" smtClean="0">
                <a:latin typeface="Calibri"/>
              </a:rPr>
              <a:t>₂⁻</a:t>
            </a:r>
            <a:r>
              <a:rPr lang="en-US" sz="2800" dirty="0" smtClean="0">
                <a:latin typeface="Calibri"/>
              </a:rPr>
              <a:t>³</a:t>
            </a:r>
          </a:p>
          <a:p>
            <a:pPr marL="514350" indent="-514350"/>
            <a:r>
              <a:rPr lang="en-US" sz="2800" dirty="0" smtClean="0">
                <a:latin typeface="Calibri"/>
              </a:rPr>
              <a:t>                                  2Fe  + 3 </a:t>
            </a:r>
            <a:r>
              <a:rPr lang="en-US" sz="2800" b="1" dirty="0" err="1" smtClean="0">
                <a:solidFill>
                  <a:srgbClr val="FF0000"/>
                </a:solidFill>
                <a:latin typeface="Calibri"/>
              </a:rPr>
              <a:t>Cl</a:t>
            </a:r>
            <a:r>
              <a:rPr lang="en-US" sz="2800" b="1" dirty="0" smtClean="0">
                <a:solidFill>
                  <a:srgbClr val="FF0000"/>
                </a:solidFill>
                <a:latin typeface="Calibri"/>
              </a:rPr>
              <a:t>₂⁰ </a:t>
            </a:r>
            <a:r>
              <a:rPr lang="en-US" sz="2800" dirty="0" smtClean="0">
                <a:latin typeface="Calibri"/>
              </a:rPr>
              <a:t>= 2 </a:t>
            </a:r>
            <a:r>
              <a:rPr lang="en-US" sz="2800" dirty="0" err="1" smtClean="0">
                <a:latin typeface="Calibri"/>
              </a:rPr>
              <a:t>Fe</a:t>
            </a:r>
            <a:r>
              <a:rPr lang="en-US" sz="2800" b="1" dirty="0" err="1" smtClean="0">
                <a:latin typeface="Calibri"/>
              </a:rPr>
              <a:t>Cl</a:t>
            </a:r>
            <a:r>
              <a:rPr lang="en-US" sz="2800" dirty="0" smtClean="0">
                <a:latin typeface="Calibri"/>
              </a:rPr>
              <a:t>⁻₃</a:t>
            </a:r>
          </a:p>
          <a:p>
            <a:pPr marL="514350" indent="-514350">
              <a:buAutoNum type="arabicParenR" startAt="2"/>
            </a:pPr>
            <a:r>
              <a:rPr lang="ru-RU" sz="3200" dirty="0" smtClean="0">
                <a:latin typeface="Calibri"/>
              </a:rPr>
              <a:t>Реагируют с водородом</a:t>
            </a:r>
          </a:p>
          <a:p>
            <a:pPr marL="514350" indent="-514350"/>
            <a:r>
              <a:rPr lang="ru-RU" sz="3200" dirty="0" smtClean="0">
                <a:latin typeface="Calibri"/>
              </a:rPr>
              <a:t>           </a:t>
            </a:r>
            <a:r>
              <a:rPr lang="en-US" sz="3200" dirty="0" smtClean="0">
                <a:latin typeface="Calibri"/>
              </a:rPr>
              <a:t>H₂  +  </a:t>
            </a:r>
            <a:r>
              <a:rPr lang="en-US" sz="3200" b="1" dirty="0" smtClean="0">
                <a:solidFill>
                  <a:srgbClr val="FF0000"/>
                </a:solidFill>
                <a:latin typeface="Calibri"/>
              </a:rPr>
              <a:t>S⁰</a:t>
            </a:r>
            <a:r>
              <a:rPr lang="en-US" sz="3200" b="1" dirty="0" smtClean="0">
                <a:latin typeface="Calibri"/>
              </a:rPr>
              <a:t> </a:t>
            </a:r>
            <a:r>
              <a:rPr lang="en-US" sz="3200" dirty="0" smtClean="0">
                <a:latin typeface="Calibri"/>
              </a:rPr>
              <a:t>= H₂</a:t>
            </a:r>
            <a:r>
              <a:rPr lang="en-US" sz="3200" b="1" dirty="0" smtClean="0">
                <a:latin typeface="Calibri"/>
              </a:rPr>
              <a:t>S</a:t>
            </a:r>
            <a:r>
              <a:rPr lang="ru-RU" sz="3200" b="1" dirty="0" smtClean="0">
                <a:latin typeface="Calibri"/>
              </a:rPr>
              <a:t>⁻²</a:t>
            </a:r>
            <a:r>
              <a:rPr lang="en-US" sz="3200" dirty="0" smtClean="0">
                <a:latin typeface="Calibri"/>
              </a:rPr>
              <a:t>                 </a:t>
            </a:r>
            <a:r>
              <a:rPr lang="en-US" sz="3200" b="1" dirty="0" smtClean="0">
                <a:solidFill>
                  <a:srgbClr val="FF0000"/>
                </a:solidFill>
                <a:latin typeface="Calibri"/>
              </a:rPr>
              <a:t>3N₂⁰  </a:t>
            </a:r>
            <a:r>
              <a:rPr lang="en-US" sz="3200" dirty="0" smtClean="0">
                <a:latin typeface="Calibri"/>
              </a:rPr>
              <a:t>+  H₂ = </a:t>
            </a:r>
            <a:r>
              <a:rPr lang="en-US" sz="3200" b="1" dirty="0" smtClean="0">
                <a:latin typeface="Calibri"/>
              </a:rPr>
              <a:t>2N⁻³</a:t>
            </a:r>
            <a:r>
              <a:rPr lang="en-US" sz="3200" dirty="0" smtClean="0">
                <a:latin typeface="Calibri"/>
              </a:rPr>
              <a:t>H₃</a:t>
            </a:r>
          </a:p>
          <a:p>
            <a:pPr marL="514350" indent="-514350">
              <a:buAutoNum type="arabicParenR" startAt="3"/>
            </a:pPr>
            <a:r>
              <a:rPr lang="ru-RU" sz="3200" dirty="0" smtClean="0">
                <a:latin typeface="Calibri"/>
              </a:rPr>
              <a:t>Реагируют с неметаллами с более низким</a:t>
            </a:r>
          </a:p>
          <a:p>
            <a:pPr marL="514350" indent="-514350"/>
            <a:r>
              <a:rPr lang="ru-RU" sz="3200" dirty="0" smtClean="0">
                <a:latin typeface="Calibri"/>
              </a:rPr>
              <a:t>      значением </a:t>
            </a:r>
            <a:r>
              <a:rPr lang="ru-RU" sz="3200" dirty="0" err="1" smtClean="0">
                <a:latin typeface="Calibri"/>
              </a:rPr>
              <a:t>электроотрицательности</a:t>
            </a:r>
            <a:endParaRPr lang="ru-RU" sz="3200" dirty="0" smtClean="0">
              <a:latin typeface="Calibri"/>
            </a:endParaRPr>
          </a:p>
          <a:p>
            <a:pPr marL="514350" indent="-514350"/>
            <a:r>
              <a:rPr lang="ru-RU" sz="3200" dirty="0" smtClean="0">
                <a:latin typeface="Calibri"/>
              </a:rPr>
              <a:t>      </a:t>
            </a:r>
            <a:r>
              <a:rPr lang="en-US" sz="3200" dirty="0" smtClean="0">
                <a:latin typeface="Calibri"/>
              </a:rPr>
              <a:t>2P⁰  +  </a:t>
            </a:r>
            <a:r>
              <a:rPr lang="en-US" sz="3200" b="1" dirty="0" smtClean="0">
                <a:solidFill>
                  <a:srgbClr val="FF0000"/>
                </a:solidFill>
                <a:latin typeface="Calibri"/>
              </a:rPr>
              <a:t>5S⁰</a:t>
            </a:r>
            <a:r>
              <a:rPr lang="en-US" sz="3200" dirty="0" smtClean="0">
                <a:latin typeface="Calibri"/>
              </a:rPr>
              <a:t>  =  P₂⁺⁵</a:t>
            </a:r>
            <a:r>
              <a:rPr lang="en-US" sz="3200" b="1" dirty="0" smtClean="0">
                <a:latin typeface="Calibri"/>
              </a:rPr>
              <a:t>S₅⁻²       </a:t>
            </a:r>
            <a:r>
              <a:rPr lang="en-US" sz="3200" dirty="0" smtClean="0">
                <a:latin typeface="Calibri"/>
              </a:rPr>
              <a:t>S⁰  + 3 </a:t>
            </a:r>
            <a:r>
              <a:rPr lang="en-US" sz="3200" b="1" dirty="0" smtClean="0">
                <a:solidFill>
                  <a:srgbClr val="FF0000"/>
                </a:solidFill>
                <a:latin typeface="Calibri"/>
              </a:rPr>
              <a:t>F₂⁰ </a:t>
            </a:r>
            <a:r>
              <a:rPr lang="en-US" sz="3200" dirty="0" smtClean="0">
                <a:latin typeface="Calibri"/>
              </a:rPr>
              <a:t>=  S⁺⁶</a:t>
            </a:r>
            <a:r>
              <a:rPr lang="en-US" sz="3200" b="1" dirty="0" smtClean="0">
                <a:latin typeface="Calibri"/>
              </a:rPr>
              <a:t>F₆⁻ </a:t>
            </a:r>
          </a:p>
          <a:p>
            <a:pPr marL="514350" indent="-514350">
              <a:buAutoNum type="arabicParenR" startAt="4"/>
            </a:pPr>
            <a:r>
              <a:rPr lang="ru-RU" sz="3200" dirty="0" smtClean="0">
                <a:latin typeface="Calibri"/>
              </a:rPr>
              <a:t>Реагируют с некоторыми сложными веществами</a:t>
            </a:r>
          </a:p>
          <a:p>
            <a:pPr marL="514350" indent="-514350"/>
            <a:r>
              <a:rPr lang="ru-RU" sz="3200" dirty="0" smtClean="0">
                <a:latin typeface="Calibri"/>
              </a:rPr>
              <a:t>      </a:t>
            </a:r>
            <a:r>
              <a:rPr lang="en-US" sz="3200" dirty="0" smtClean="0">
                <a:latin typeface="Calibri"/>
              </a:rPr>
              <a:t>     </a:t>
            </a:r>
            <a:r>
              <a:rPr lang="ru-RU" sz="3200" dirty="0" smtClean="0">
                <a:latin typeface="Calibri"/>
              </a:rPr>
              <a:t> </a:t>
            </a:r>
            <a:r>
              <a:rPr lang="en-US" sz="3200" dirty="0" smtClean="0">
                <a:latin typeface="Calibri"/>
              </a:rPr>
              <a:t>C⁻⁴H⁺₄   + 2 </a:t>
            </a:r>
            <a:r>
              <a:rPr lang="en-US" sz="3200" b="1" dirty="0" smtClean="0">
                <a:solidFill>
                  <a:srgbClr val="FF0000"/>
                </a:solidFill>
                <a:latin typeface="Calibri"/>
              </a:rPr>
              <a:t>O⁰₂  </a:t>
            </a:r>
            <a:r>
              <a:rPr lang="en-US" sz="3200" dirty="0" smtClean="0">
                <a:latin typeface="Calibri"/>
              </a:rPr>
              <a:t>=  C⁺⁴</a:t>
            </a:r>
            <a:r>
              <a:rPr lang="en-US" sz="3200" b="1" dirty="0" smtClean="0">
                <a:latin typeface="Calibri"/>
              </a:rPr>
              <a:t>O₂⁻²  </a:t>
            </a:r>
            <a:r>
              <a:rPr lang="en-US" sz="3200" dirty="0" smtClean="0">
                <a:latin typeface="Calibri"/>
              </a:rPr>
              <a:t>+  2 H₂⁺</a:t>
            </a:r>
            <a:r>
              <a:rPr lang="en-US" sz="3200" b="1" dirty="0" smtClean="0">
                <a:latin typeface="Calibri"/>
              </a:rPr>
              <a:t>O⁻²</a:t>
            </a:r>
            <a:r>
              <a:rPr lang="en-US" sz="3200" dirty="0" smtClean="0">
                <a:latin typeface="Calibri"/>
              </a:rPr>
              <a:t> 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6309320"/>
            <a:ext cx="58677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2 K</a:t>
            </a:r>
            <a:r>
              <a:rPr lang="en-US" sz="3200" b="1" dirty="0" smtClean="0"/>
              <a:t>I</a:t>
            </a:r>
            <a:r>
              <a:rPr lang="en-US" sz="3200" dirty="0" smtClean="0">
                <a:latin typeface="Calibri"/>
              </a:rPr>
              <a:t>⁻</a:t>
            </a:r>
            <a:r>
              <a:rPr lang="en-US" sz="3200" dirty="0" smtClean="0"/>
              <a:t>  +  </a:t>
            </a:r>
            <a:r>
              <a:rPr lang="en-US" sz="3200" b="1" dirty="0" err="1" smtClean="0">
                <a:solidFill>
                  <a:srgbClr val="FF0000"/>
                </a:solidFill>
              </a:rPr>
              <a:t>Cl</a:t>
            </a:r>
            <a:r>
              <a:rPr lang="en-US" sz="3200" b="1" dirty="0" smtClean="0">
                <a:solidFill>
                  <a:srgbClr val="FF0000"/>
                </a:solidFill>
                <a:latin typeface="Calibri"/>
              </a:rPr>
              <a:t>₂⁰</a:t>
            </a:r>
            <a:r>
              <a:rPr lang="en-US" sz="3200" b="1" dirty="0" smtClean="0">
                <a:solidFill>
                  <a:srgbClr val="FF0000"/>
                </a:solidFill>
              </a:rPr>
              <a:t>  </a:t>
            </a:r>
            <a:r>
              <a:rPr lang="en-US" sz="3200" dirty="0" smtClean="0"/>
              <a:t>=  2 </a:t>
            </a:r>
            <a:r>
              <a:rPr lang="en-US" sz="3200" dirty="0" err="1" smtClean="0"/>
              <a:t>K</a:t>
            </a:r>
            <a:r>
              <a:rPr lang="en-US" sz="3200" b="1" dirty="0" err="1" smtClean="0">
                <a:solidFill>
                  <a:srgbClr val="FF0000"/>
                </a:solidFill>
              </a:rPr>
              <a:t>Cl</a:t>
            </a:r>
            <a:r>
              <a:rPr lang="en-US" sz="3200" dirty="0" smtClean="0">
                <a:latin typeface="Calibri"/>
              </a:rPr>
              <a:t>⁻</a:t>
            </a:r>
            <a:r>
              <a:rPr lang="en-US" sz="3200" dirty="0" smtClean="0"/>
              <a:t> +  </a:t>
            </a:r>
            <a:r>
              <a:rPr lang="en-US" sz="3200" b="1" dirty="0" smtClean="0"/>
              <a:t>I</a:t>
            </a:r>
            <a:r>
              <a:rPr lang="en-US" sz="3200" b="1" dirty="0" smtClean="0">
                <a:latin typeface="Calibri"/>
              </a:rPr>
              <a:t>₂⁰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ЗАДАНИЕ:</a:t>
            </a:r>
          </a:p>
          <a:p>
            <a:r>
              <a:rPr lang="ru-RU" sz="2800" dirty="0" smtClean="0"/>
              <a:t>Напишите уравнения реакций и укажите окислитель:</a:t>
            </a:r>
          </a:p>
          <a:p>
            <a:r>
              <a:rPr lang="ru-RU" sz="2800" dirty="0" smtClean="0"/>
              <a:t> </a:t>
            </a:r>
          </a:p>
          <a:p>
            <a:r>
              <a:rPr lang="ru-RU" sz="2800" dirty="0" smtClean="0"/>
              <a:t> </a:t>
            </a:r>
            <a:r>
              <a:rPr lang="en-US" sz="3200" b="1" dirty="0" smtClean="0"/>
              <a:t>Na + Br</a:t>
            </a:r>
            <a:r>
              <a:rPr lang="en-US" sz="3200" b="1" dirty="0" smtClean="0">
                <a:latin typeface="Calibri"/>
              </a:rPr>
              <a:t>₂ →  </a:t>
            </a:r>
            <a:r>
              <a:rPr lang="ru-RU" sz="3200" b="1" dirty="0" smtClean="0">
                <a:latin typeface="Calibri"/>
              </a:rPr>
              <a:t>?</a:t>
            </a:r>
            <a:r>
              <a:rPr lang="en-US" sz="3200" b="1" dirty="0" smtClean="0">
                <a:latin typeface="Calibri"/>
              </a:rPr>
              <a:t>           Mg  +  P  →  </a:t>
            </a:r>
            <a:r>
              <a:rPr lang="ru-RU" sz="3200" b="1" dirty="0" smtClean="0">
                <a:latin typeface="Calibri"/>
              </a:rPr>
              <a:t>?</a:t>
            </a:r>
            <a:r>
              <a:rPr lang="en-US" sz="3200" b="1" dirty="0" smtClean="0">
                <a:latin typeface="Calibri"/>
              </a:rPr>
              <a:t>             Na  +  Si →</a:t>
            </a:r>
            <a:r>
              <a:rPr lang="ru-RU" sz="3200" b="1" dirty="0" smtClean="0">
                <a:latin typeface="Calibri"/>
              </a:rPr>
              <a:t> ?</a:t>
            </a:r>
          </a:p>
          <a:p>
            <a:endParaRPr lang="ru-RU" sz="2800" dirty="0" smtClean="0">
              <a:latin typeface="Calibri"/>
            </a:endParaRPr>
          </a:p>
          <a:p>
            <a:r>
              <a:rPr lang="ru-RU" sz="2800" dirty="0" smtClean="0">
                <a:latin typeface="Calibri"/>
              </a:rPr>
              <a:t>Ответ:  </a:t>
            </a:r>
            <a:r>
              <a:rPr lang="en-US" sz="2800" dirty="0" smtClean="0">
                <a:latin typeface="Calibri"/>
              </a:rPr>
              <a:t>2Na + 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Br₂⁰</a:t>
            </a:r>
            <a:r>
              <a:rPr lang="en-US" sz="3600" dirty="0" smtClean="0">
                <a:latin typeface="Calibri"/>
              </a:rPr>
              <a:t> </a:t>
            </a:r>
            <a:r>
              <a:rPr lang="en-US" sz="2800" dirty="0" smtClean="0">
                <a:latin typeface="Calibri"/>
              </a:rPr>
              <a:t>= 2 </a:t>
            </a:r>
            <a:r>
              <a:rPr lang="en-US" sz="2800" dirty="0" err="1" smtClean="0">
                <a:latin typeface="Calibri"/>
              </a:rPr>
              <a:t>Na</a:t>
            </a:r>
            <a:r>
              <a:rPr lang="en-US" sz="2800" u="sng" dirty="0" err="1" smtClean="0">
                <a:latin typeface="Calibri"/>
              </a:rPr>
              <a:t>Br</a:t>
            </a:r>
            <a:r>
              <a:rPr lang="en-US" sz="2800" dirty="0" smtClean="0">
                <a:latin typeface="Calibri"/>
              </a:rPr>
              <a:t>⁻                 3Mg + 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2P⁰</a:t>
            </a:r>
            <a:r>
              <a:rPr lang="en-US" sz="2800" dirty="0" smtClean="0">
                <a:latin typeface="Calibri"/>
              </a:rPr>
              <a:t> = </a:t>
            </a:r>
            <a:r>
              <a:rPr lang="en-US" sz="2800" dirty="0" err="1" smtClean="0">
                <a:latin typeface="Calibri"/>
              </a:rPr>
              <a:t>Mg₃</a:t>
            </a:r>
            <a:r>
              <a:rPr lang="en-US" sz="2800" u="sng" dirty="0" err="1" smtClean="0">
                <a:latin typeface="Calibri"/>
              </a:rPr>
              <a:t>P</a:t>
            </a:r>
            <a:r>
              <a:rPr lang="en-US" sz="2800" u="sng" dirty="0" smtClean="0">
                <a:latin typeface="Calibri"/>
              </a:rPr>
              <a:t>₂⁻³</a:t>
            </a:r>
          </a:p>
          <a:p>
            <a:r>
              <a:rPr lang="en-US" sz="2800" dirty="0" smtClean="0">
                <a:latin typeface="Calibri"/>
              </a:rPr>
              <a:t>                                             4Na + 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Si⁰</a:t>
            </a:r>
            <a:r>
              <a:rPr lang="en-US" sz="2800" dirty="0" smtClean="0">
                <a:latin typeface="Calibri"/>
              </a:rPr>
              <a:t> = </a:t>
            </a:r>
            <a:r>
              <a:rPr lang="en-US" sz="2800" dirty="0" err="1" smtClean="0">
                <a:latin typeface="Calibri"/>
              </a:rPr>
              <a:t>Na₄</a:t>
            </a:r>
            <a:r>
              <a:rPr lang="en-US" sz="2800" u="sng" dirty="0" err="1" smtClean="0">
                <a:latin typeface="Calibri"/>
              </a:rPr>
              <a:t>Si</a:t>
            </a:r>
            <a:r>
              <a:rPr lang="en-US" sz="2800" u="sng" dirty="0" smtClean="0">
                <a:latin typeface="Calibri"/>
              </a:rPr>
              <a:t>⁻⁴ </a:t>
            </a:r>
          </a:p>
          <a:p>
            <a:endParaRPr lang="en-US" sz="2800" dirty="0" smtClean="0">
              <a:latin typeface="Calibri"/>
            </a:endParaRPr>
          </a:p>
          <a:p>
            <a:r>
              <a:rPr lang="en-US" sz="3200" b="1" dirty="0" smtClean="0">
                <a:latin typeface="Calibri"/>
              </a:rPr>
              <a:t> H₂  +  </a:t>
            </a:r>
            <a:r>
              <a:rPr lang="en-US" sz="3200" b="1" dirty="0" err="1" smtClean="0">
                <a:latin typeface="Calibri"/>
              </a:rPr>
              <a:t>Cl</a:t>
            </a:r>
            <a:r>
              <a:rPr lang="en-US" sz="3200" b="1" dirty="0" smtClean="0">
                <a:latin typeface="Calibri"/>
              </a:rPr>
              <a:t> ₂ →</a:t>
            </a:r>
            <a:r>
              <a:rPr lang="ru-RU" sz="3200" b="1" dirty="0" smtClean="0">
                <a:latin typeface="Calibri"/>
              </a:rPr>
              <a:t> ? </a:t>
            </a:r>
            <a:r>
              <a:rPr lang="en-US" sz="3200" b="1" dirty="0" smtClean="0">
                <a:latin typeface="Calibri"/>
              </a:rPr>
              <a:t>            P  +  </a:t>
            </a:r>
            <a:r>
              <a:rPr lang="en-US" sz="3200" b="1" dirty="0" err="1" smtClean="0">
                <a:latin typeface="Calibri"/>
              </a:rPr>
              <a:t>Cl</a:t>
            </a:r>
            <a:r>
              <a:rPr lang="en-US" sz="3200" b="1" dirty="0" smtClean="0">
                <a:latin typeface="Calibri"/>
              </a:rPr>
              <a:t>₂ → </a:t>
            </a:r>
            <a:r>
              <a:rPr lang="ru-RU" sz="3200" b="1" dirty="0" smtClean="0">
                <a:latin typeface="Calibri"/>
              </a:rPr>
              <a:t>?</a:t>
            </a:r>
            <a:r>
              <a:rPr lang="en-US" sz="3200" b="1" dirty="0" smtClean="0">
                <a:latin typeface="Calibri"/>
              </a:rPr>
              <a:t>           CH₄  +  </a:t>
            </a:r>
            <a:r>
              <a:rPr lang="en-US" sz="3200" b="1" dirty="0" err="1" smtClean="0">
                <a:latin typeface="Calibri"/>
              </a:rPr>
              <a:t>Cl</a:t>
            </a:r>
            <a:r>
              <a:rPr lang="en-US" sz="3200" b="1" dirty="0" smtClean="0">
                <a:latin typeface="Calibri"/>
              </a:rPr>
              <a:t>₂ →</a:t>
            </a:r>
            <a:r>
              <a:rPr lang="ru-RU" sz="3200" b="1" dirty="0" smtClean="0">
                <a:latin typeface="Calibri"/>
              </a:rPr>
              <a:t> ?</a:t>
            </a:r>
          </a:p>
          <a:p>
            <a:endParaRPr lang="ru-RU" sz="2800" dirty="0" smtClean="0">
              <a:latin typeface="Calibri"/>
            </a:endParaRPr>
          </a:p>
          <a:p>
            <a:r>
              <a:rPr lang="ru-RU" sz="2800" dirty="0" smtClean="0">
                <a:latin typeface="Calibri"/>
              </a:rPr>
              <a:t>Ответ:   </a:t>
            </a:r>
            <a:r>
              <a:rPr lang="en-US" sz="2800" dirty="0" smtClean="0">
                <a:latin typeface="Calibri"/>
              </a:rPr>
              <a:t>H₂  +  </a:t>
            </a:r>
            <a:r>
              <a:rPr lang="en-US" sz="3600" b="1" dirty="0" err="1" smtClean="0">
                <a:solidFill>
                  <a:srgbClr val="FF0000"/>
                </a:solidFill>
                <a:latin typeface="Calibri"/>
              </a:rPr>
              <a:t>Cl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₂⁰ </a:t>
            </a:r>
            <a:r>
              <a:rPr lang="en-US" sz="2800" dirty="0" smtClean="0">
                <a:latin typeface="Calibri"/>
              </a:rPr>
              <a:t>=  2H</a:t>
            </a:r>
            <a:r>
              <a:rPr lang="en-US" sz="2800" u="sng" dirty="0" smtClean="0">
                <a:latin typeface="Calibri"/>
              </a:rPr>
              <a:t>Cl</a:t>
            </a:r>
            <a:r>
              <a:rPr lang="en-US" sz="2800" dirty="0" smtClean="0">
                <a:latin typeface="Calibri"/>
              </a:rPr>
              <a:t>⁻                    2P  +  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5Cl₂⁰ </a:t>
            </a:r>
            <a:r>
              <a:rPr lang="en-US" sz="2800" dirty="0" smtClean="0">
                <a:latin typeface="Calibri"/>
              </a:rPr>
              <a:t>=  2P</a:t>
            </a:r>
            <a:r>
              <a:rPr lang="en-US" sz="2800" u="sng" dirty="0" smtClean="0">
                <a:latin typeface="Calibri"/>
              </a:rPr>
              <a:t>Cl</a:t>
            </a:r>
            <a:r>
              <a:rPr lang="en-US" sz="2800" dirty="0" smtClean="0">
                <a:latin typeface="Calibri"/>
              </a:rPr>
              <a:t>₅⁻ </a:t>
            </a:r>
          </a:p>
          <a:p>
            <a:r>
              <a:rPr lang="en-US" sz="2800" dirty="0" smtClean="0">
                <a:latin typeface="Calibri"/>
              </a:rPr>
              <a:t>                                           </a:t>
            </a:r>
          </a:p>
          <a:p>
            <a:r>
              <a:rPr lang="en-US" sz="2800" dirty="0" smtClean="0">
                <a:latin typeface="Calibri"/>
              </a:rPr>
              <a:t>                        CH₄  +  </a:t>
            </a:r>
            <a:r>
              <a:rPr lang="en-US" sz="3600" b="1" dirty="0" err="1" smtClean="0">
                <a:solidFill>
                  <a:srgbClr val="FF0000"/>
                </a:solidFill>
                <a:latin typeface="Calibri"/>
              </a:rPr>
              <a:t>Cl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₂⁰ </a:t>
            </a:r>
            <a:r>
              <a:rPr lang="en-US" sz="2800" dirty="0" smtClean="0">
                <a:latin typeface="Calibri"/>
              </a:rPr>
              <a:t>=  </a:t>
            </a:r>
            <a:r>
              <a:rPr lang="en-US" sz="2800" dirty="0" err="1" smtClean="0">
                <a:latin typeface="Calibri"/>
              </a:rPr>
              <a:t>CH₃</a:t>
            </a:r>
            <a:r>
              <a:rPr lang="en-US" sz="2800" u="sng" dirty="0" err="1" smtClean="0">
                <a:latin typeface="Calibri"/>
              </a:rPr>
              <a:t>Cl</a:t>
            </a:r>
            <a:r>
              <a:rPr lang="en-US" sz="2800" u="sng" dirty="0" smtClean="0">
                <a:latin typeface="Calibri"/>
              </a:rPr>
              <a:t>⁻</a:t>
            </a:r>
            <a:r>
              <a:rPr lang="en-US" sz="2800" dirty="0" smtClean="0">
                <a:latin typeface="Calibri"/>
              </a:rPr>
              <a:t>  +  </a:t>
            </a:r>
            <a:r>
              <a:rPr lang="en-US" sz="2800" dirty="0" err="1" smtClean="0">
                <a:latin typeface="Calibri"/>
              </a:rPr>
              <a:t>H</a:t>
            </a:r>
            <a:r>
              <a:rPr lang="en-US" sz="2800" u="sng" dirty="0" err="1" smtClean="0">
                <a:latin typeface="Calibri"/>
              </a:rPr>
              <a:t>Cl</a:t>
            </a:r>
            <a:r>
              <a:rPr lang="en-US" sz="2800" u="sng" dirty="0" smtClean="0">
                <a:latin typeface="Calibri"/>
              </a:rPr>
              <a:t>⁻</a:t>
            </a:r>
          </a:p>
          <a:p>
            <a:endParaRPr lang="en-US" sz="2800" dirty="0" smtClean="0">
              <a:latin typeface="Calibri"/>
            </a:endParaRPr>
          </a:p>
          <a:p>
            <a:r>
              <a:rPr lang="en-US" sz="2800" dirty="0" smtClean="0">
                <a:latin typeface="Calibri"/>
              </a:rPr>
              <a:t>    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32656"/>
            <a:ext cx="9144000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Восстановительные   свойства </a:t>
            </a:r>
            <a:r>
              <a:rPr lang="ru-RU" sz="3200" b="1" dirty="0" smtClean="0"/>
              <a:t>  </a:t>
            </a:r>
            <a:r>
              <a:rPr lang="ru-RU" sz="2800" dirty="0" smtClean="0"/>
              <a:t>неметаллов  </a:t>
            </a:r>
          </a:p>
          <a:p>
            <a:r>
              <a:rPr lang="ru-RU" sz="2800" dirty="0" smtClean="0"/>
              <a:t> ( простых  веществ):</a:t>
            </a:r>
          </a:p>
          <a:p>
            <a:endParaRPr lang="ru-RU" sz="2800" dirty="0" smtClean="0"/>
          </a:p>
          <a:p>
            <a:pPr marL="514350" indent="-514350">
              <a:buAutoNum type="arabicParenR"/>
            </a:pPr>
            <a:r>
              <a:rPr lang="ru-RU" sz="2800" dirty="0" smtClean="0"/>
              <a:t>Со фтором все восстановители</a:t>
            </a:r>
          </a:p>
          <a:p>
            <a:pPr marL="514350" indent="-514350"/>
            <a:endParaRPr lang="ru-RU" sz="2800" dirty="0" smtClean="0"/>
          </a:p>
          <a:p>
            <a:pPr marL="514350" indent="-514350"/>
            <a:r>
              <a:rPr lang="ru-RU" sz="2800" dirty="0" smtClean="0"/>
              <a:t> 2) С кислородом </a:t>
            </a:r>
            <a:r>
              <a:rPr lang="en-US" sz="2800" dirty="0" smtClean="0"/>
              <a:t>                     </a:t>
            </a:r>
            <a:r>
              <a:rPr lang="en-US" sz="3600" b="1" dirty="0" smtClean="0">
                <a:solidFill>
                  <a:srgbClr val="FF0000"/>
                </a:solidFill>
              </a:rPr>
              <a:t>S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⁰</a:t>
            </a:r>
            <a:r>
              <a:rPr lang="en-US" sz="2800" dirty="0" smtClean="0"/>
              <a:t>  </a:t>
            </a:r>
            <a:r>
              <a:rPr lang="en-US" sz="3600" dirty="0" smtClean="0"/>
              <a:t>+  O</a:t>
            </a:r>
            <a:r>
              <a:rPr lang="en-US" sz="3600" dirty="0" smtClean="0">
                <a:latin typeface="Calibri"/>
              </a:rPr>
              <a:t>₂ = 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S⁺⁴</a:t>
            </a:r>
            <a:r>
              <a:rPr lang="en-US" sz="3600" dirty="0" smtClean="0">
                <a:latin typeface="Calibri"/>
              </a:rPr>
              <a:t>O₂</a:t>
            </a:r>
            <a:endParaRPr lang="ru-RU" sz="3600" dirty="0" smtClean="0"/>
          </a:p>
          <a:p>
            <a:pPr marL="514350" indent="-514350"/>
            <a:r>
              <a:rPr lang="en-US" sz="3600" dirty="0" smtClean="0"/>
              <a:t>         </a:t>
            </a:r>
            <a:r>
              <a:rPr lang="en-US" sz="3600" b="1" dirty="0" smtClean="0">
                <a:solidFill>
                  <a:srgbClr val="FF0000"/>
                </a:solidFill>
              </a:rPr>
              <a:t>Si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⁰  </a:t>
            </a:r>
            <a:r>
              <a:rPr lang="en-US" sz="3200" dirty="0" smtClean="0">
                <a:latin typeface="Calibri"/>
              </a:rPr>
              <a:t>+  </a:t>
            </a:r>
            <a:r>
              <a:rPr lang="en-US" sz="3600" dirty="0" smtClean="0">
                <a:latin typeface="Calibri"/>
              </a:rPr>
              <a:t>O₂</a:t>
            </a:r>
            <a:r>
              <a:rPr lang="en-US" sz="3200" dirty="0" smtClean="0">
                <a:latin typeface="Calibri"/>
              </a:rPr>
              <a:t> =  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Si⁺⁴</a:t>
            </a:r>
            <a:r>
              <a:rPr lang="en-US" sz="3600" dirty="0" smtClean="0">
                <a:latin typeface="Calibri"/>
              </a:rPr>
              <a:t>O₂</a:t>
            </a:r>
            <a:r>
              <a:rPr lang="en-US" sz="3200" dirty="0" smtClean="0">
                <a:latin typeface="Calibri"/>
              </a:rPr>
              <a:t>           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4P⁰</a:t>
            </a:r>
            <a:r>
              <a:rPr lang="en-US" sz="3200" dirty="0" smtClean="0">
                <a:latin typeface="Calibri"/>
              </a:rPr>
              <a:t> + 5O₂ = </a:t>
            </a:r>
            <a:r>
              <a:rPr lang="en-US" sz="3200" b="1" dirty="0" smtClean="0">
                <a:latin typeface="Calibri"/>
              </a:rPr>
              <a:t>2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P₂⁺⁵</a:t>
            </a:r>
            <a:r>
              <a:rPr lang="en-US" sz="3600" dirty="0" smtClean="0">
                <a:latin typeface="Calibri"/>
              </a:rPr>
              <a:t>O₅</a:t>
            </a:r>
            <a:endParaRPr lang="ru-RU" sz="3600" dirty="0" smtClean="0"/>
          </a:p>
          <a:p>
            <a:pPr marL="514350" indent="-514350"/>
            <a:endParaRPr lang="ru-RU" sz="2800" dirty="0" smtClean="0"/>
          </a:p>
          <a:p>
            <a:pPr marL="514350" indent="-514350"/>
            <a:r>
              <a:rPr lang="ru-RU" sz="2800" dirty="0" smtClean="0"/>
              <a:t> 3) Со сложными веществами-окислителями</a:t>
            </a:r>
            <a:endParaRPr lang="en-US" sz="2800" dirty="0" smtClean="0"/>
          </a:p>
          <a:p>
            <a:pPr marL="514350" indent="-514350"/>
            <a:r>
              <a:rPr lang="en-US" sz="2800" dirty="0" smtClean="0"/>
              <a:t>            </a:t>
            </a:r>
            <a:r>
              <a:rPr lang="ru-RU" sz="2800" dirty="0" smtClean="0"/>
              <a:t>Например - </a:t>
            </a:r>
            <a:r>
              <a:rPr lang="en-US" sz="2800" dirty="0" smtClean="0"/>
              <a:t>H</a:t>
            </a:r>
            <a:r>
              <a:rPr lang="en-US" sz="2800" dirty="0" smtClean="0">
                <a:latin typeface="Calibri"/>
              </a:rPr>
              <a:t>₂, C </a:t>
            </a:r>
            <a:endParaRPr lang="ru-RU" sz="2800" dirty="0" smtClean="0">
              <a:latin typeface="Calibri"/>
            </a:endParaRPr>
          </a:p>
          <a:p>
            <a:pPr marL="514350" indent="-514350"/>
            <a:endParaRPr lang="ru-RU" sz="2800" dirty="0" smtClean="0">
              <a:latin typeface="Calibri"/>
            </a:endParaRPr>
          </a:p>
          <a:p>
            <a:pPr marL="514350" indent="-514350"/>
            <a:r>
              <a:rPr lang="ru-RU" sz="2800" dirty="0" smtClean="0">
                <a:latin typeface="Calibri"/>
              </a:rPr>
              <a:t>  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3C⁰</a:t>
            </a:r>
            <a:r>
              <a:rPr lang="en-US" sz="2800" dirty="0" smtClean="0">
                <a:latin typeface="Calibri"/>
              </a:rPr>
              <a:t> + 2Fe₂O₃ = </a:t>
            </a:r>
            <a:r>
              <a:rPr lang="en-US" sz="3200" b="1" dirty="0" smtClean="0">
                <a:latin typeface="Calibri"/>
              </a:rPr>
              <a:t>3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C⁺⁴</a:t>
            </a:r>
            <a:r>
              <a:rPr lang="en-US" sz="3200" dirty="0" smtClean="0">
                <a:latin typeface="Calibri"/>
              </a:rPr>
              <a:t>O₂</a:t>
            </a:r>
            <a:r>
              <a:rPr lang="en-US" sz="2800" dirty="0" smtClean="0">
                <a:latin typeface="Calibri"/>
              </a:rPr>
              <a:t>  +  4Fe</a:t>
            </a:r>
            <a:r>
              <a:rPr lang="en-US" sz="2800" dirty="0" smtClean="0"/>
              <a:t>        </a:t>
            </a:r>
            <a:r>
              <a:rPr lang="en-US" sz="3600" b="1" dirty="0" smtClean="0">
                <a:solidFill>
                  <a:srgbClr val="FF0000"/>
                </a:solidFill>
              </a:rPr>
              <a:t>H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₂⁰ </a:t>
            </a:r>
            <a:r>
              <a:rPr lang="en-US" sz="2800" dirty="0" smtClean="0">
                <a:latin typeface="Calibri"/>
              </a:rPr>
              <a:t>+ </a:t>
            </a:r>
            <a:r>
              <a:rPr lang="en-US" sz="2800" dirty="0" err="1" smtClean="0">
                <a:latin typeface="Calibri"/>
              </a:rPr>
              <a:t>CuO</a:t>
            </a:r>
            <a:r>
              <a:rPr lang="en-US" sz="2800" dirty="0" smtClean="0">
                <a:latin typeface="Calibri"/>
              </a:rPr>
              <a:t> = 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H₂⁺</a:t>
            </a:r>
            <a:r>
              <a:rPr lang="en-US" sz="3200" dirty="0" smtClean="0">
                <a:latin typeface="Calibri"/>
              </a:rPr>
              <a:t>O </a:t>
            </a:r>
            <a:r>
              <a:rPr lang="en-US" sz="2800" dirty="0" smtClean="0">
                <a:latin typeface="Calibri"/>
              </a:rPr>
              <a:t>+ Cu</a:t>
            </a:r>
            <a:r>
              <a:rPr lang="en-US" sz="2800" dirty="0" smtClean="0"/>
              <a:t>   </a:t>
            </a:r>
            <a:endParaRPr lang="ru-RU" sz="2800" dirty="0" smtClean="0"/>
          </a:p>
          <a:p>
            <a:pPr marL="514350" indent="-514350">
              <a:buAutoNum type="arabicParenR"/>
            </a:pPr>
            <a:endParaRPr lang="ru-RU" sz="2800" dirty="0" smtClean="0"/>
          </a:p>
          <a:p>
            <a:pPr marL="514350" indent="-514350"/>
            <a:endParaRPr lang="ru-RU" sz="2800" dirty="0" smtClean="0"/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ЗАДАНИЕ</a:t>
            </a:r>
          </a:p>
          <a:p>
            <a:r>
              <a:rPr lang="ru-RU" sz="3200" dirty="0" smtClean="0"/>
              <a:t>Составьте  уравнения реакций и определите восстановитель:</a:t>
            </a:r>
          </a:p>
          <a:p>
            <a:r>
              <a:rPr lang="en-US" sz="3200" b="1" dirty="0" smtClean="0"/>
              <a:t>Si  +  F</a:t>
            </a:r>
            <a:r>
              <a:rPr lang="en-US" sz="3200" b="1" dirty="0" smtClean="0">
                <a:latin typeface="Calibri"/>
              </a:rPr>
              <a:t>₂→                        S  +  H₂SO₄  →  SO₂  + … </a:t>
            </a:r>
          </a:p>
          <a:p>
            <a:r>
              <a:rPr lang="en-US" sz="3200" b="1" dirty="0" smtClean="0">
                <a:latin typeface="Calibri"/>
              </a:rPr>
              <a:t>H₂  +  WO₃ →                  Br₂  +  H₂S → S  +  …</a:t>
            </a:r>
          </a:p>
          <a:p>
            <a:r>
              <a:rPr lang="en-US" sz="3200" b="1" dirty="0" smtClean="0">
                <a:latin typeface="Calibri"/>
              </a:rPr>
              <a:t>Li  +  N₂ →                       C +  HNO₃ → NO₂ + … + …</a:t>
            </a:r>
            <a:endParaRPr lang="ru-RU" sz="3200" b="1" dirty="0" smtClean="0">
              <a:latin typeface="Calibri"/>
            </a:endParaRPr>
          </a:p>
          <a:p>
            <a:endParaRPr lang="en-US" sz="3200" dirty="0" smtClean="0">
              <a:latin typeface="Calibri"/>
            </a:endParaRPr>
          </a:p>
          <a:p>
            <a:r>
              <a:rPr lang="ru-RU" sz="3200" b="1" dirty="0" smtClean="0">
                <a:latin typeface="Calibri"/>
              </a:rPr>
              <a:t>ОТВЕТ:</a:t>
            </a:r>
            <a:endParaRPr lang="en-US" sz="3200" b="1" dirty="0" smtClean="0">
              <a:latin typeface="Calibri"/>
            </a:endParaRPr>
          </a:p>
          <a:p>
            <a:r>
              <a:rPr lang="en-US" sz="3200" dirty="0" smtClean="0">
                <a:latin typeface="Calibri"/>
              </a:rPr>
              <a:t>     </a:t>
            </a:r>
            <a:r>
              <a:rPr lang="en-US" sz="3600" b="1" u="sng" dirty="0" smtClean="0">
                <a:solidFill>
                  <a:srgbClr val="FF0000"/>
                </a:solidFill>
                <a:latin typeface="Calibri"/>
              </a:rPr>
              <a:t>Si</a:t>
            </a:r>
            <a:r>
              <a:rPr lang="en-US" sz="3200" dirty="0" smtClean="0">
                <a:latin typeface="Calibri"/>
              </a:rPr>
              <a:t> + 2F₂ = </a:t>
            </a:r>
            <a:r>
              <a:rPr lang="en-US" sz="3200" dirty="0" err="1" smtClean="0">
                <a:latin typeface="Calibri"/>
              </a:rPr>
              <a:t>SiF</a:t>
            </a:r>
            <a:r>
              <a:rPr lang="en-US" sz="3200" dirty="0" smtClean="0">
                <a:latin typeface="Calibri"/>
              </a:rPr>
              <a:t>₄            </a:t>
            </a:r>
            <a:r>
              <a:rPr lang="en-US" sz="3600" b="1" u="sng" dirty="0" smtClean="0">
                <a:solidFill>
                  <a:srgbClr val="FF0000"/>
                </a:solidFill>
                <a:latin typeface="Calibri"/>
              </a:rPr>
              <a:t>3H₂</a:t>
            </a:r>
            <a:r>
              <a:rPr lang="en-US" sz="3200" dirty="0" smtClean="0">
                <a:latin typeface="Calibri"/>
              </a:rPr>
              <a:t> + WO₃ = 3H₂O + W</a:t>
            </a:r>
          </a:p>
          <a:p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                              </a:t>
            </a:r>
            <a:r>
              <a:rPr lang="en-US" sz="3600" b="1" u="sng" dirty="0" smtClean="0">
                <a:solidFill>
                  <a:srgbClr val="FF0000"/>
                </a:solidFill>
                <a:latin typeface="Calibri"/>
              </a:rPr>
              <a:t>6Li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</a:rPr>
              <a:t>  </a:t>
            </a:r>
            <a:r>
              <a:rPr lang="en-US" sz="3200" dirty="0" smtClean="0">
                <a:latin typeface="Calibri"/>
              </a:rPr>
              <a:t>+  N₂ = 2Li₃N</a:t>
            </a:r>
          </a:p>
          <a:p>
            <a:endParaRPr lang="en-US" sz="3200" dirty="0" smtClean="0">
              <a:latin typeface="Calibri"/>
            </a:endParaRPr>
          </a:p>
          <a:p>
            <a:r>
              <a:rPr lang="en-US" sz="3600" b="1" u="sng" dirty="0" smtClean="0">
                <a:solidFill>
                  <a:srgbClr val="FF0000"/>
                </a:solidFill>
                <a:latin typeface="Calibri"/>
              </a:rPr>
              <a:t>S</a:t>
            </a:r>
            <a:r>
              <a:rPr lang="en-US" sz="3200" dirty="0" smtClean="0">
                <a:latin typeface="Calibri"/>
              </a:rPr>
              <a:t>  +  2H₂SO₄ = 3SO₂ + 2H₂O            </a:t>
            </a:r>
            <a:r>
              <a:rPr lang="en-US" sz="3600" b="1" u="sng" dirty="0" smtClean="0">
                <a:solidFill>
                  <a:srgbClr val="FF0000"/>
                </a:solidFill>
                <a:latin typeface="Calibri"/>
              </a:rPr>
              <a:t>Br₂</a:t>
            </a:r>
            <a:r>
              <a:rPr lang="en-US" sz="3200" dirty="0" smtClean="0">
                <a:latin typeface="Calibri"/>
              </a:rPr>
              <a:t> + H₂</a:t>
            </a:r>
            <a:r>
              <a:rPr lang="en-US" sz="3200" u="sng" dirty="0" smtClean="0">
                <a:latin typeface="Calibri"/>
              </a:rPr>
              <a:t>S</a:t>
            </a:r>
            <a:r>
              <a:rPr lang="en-US" sz="3200" dirty="0" smtClean="0">
                <a:latin typeface="Calibri"/>
              </a:rPr>
              <a:t> = S + 2HBr</a:t>
            </a:r>
          </a:p>
          <a:p>
            <a:r>
              <a:rPr lang="en-US" sz="3200" dirty="0" smtClean="0">
                <a:latin typeface="Calibri"/>
              </a:rPr>
              <a:t>                            </a:t>
            </a:r>
            <a:r>
              <a:rPr lang="en-US" sz="3600" b="1" u="sng" dirty="0" smtClean="0">
                <a:solidFill>
                  <a:srgbClr val="FF0000"/>
                </a:solidFill>
                <a:latin typeface="Calibri"/>
              </a:rPr>
              <a:t>C</a:t>
            </a:r>
            <a:r>
              <a:rPr lang="en-US" sz="3200" dirty="0" smtClean="0">
                <a:latin typeface="Calibri"/>
              </a:rPr>
              <a:t>  + 4HNO₃ = CO₂ + 2H₂O+ 4NO₂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988840"/>
            <a:ext cx="8458200" cy="1222375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ПОЛУЧЕНИЕ НЕМЕТАЛЛОВ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в промышленности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Молекулярный </a:t>
            </a:r>
            <a:r>
              <a:rPr lang="ru-RU" sz="2800" b="1" u="sng" dirty="0" smtClean="0">
                <a:solidFill>
                  <a:srgbClr val="FF0000"/>
                </a:solidFill>
              </a:rPr>
              <a:t>азот</a:t>
            </a:r>
            <a:r>
              <a:rPr lang="ru-RU" sz="2800" dirty="0" smtClean="0"/>
              <a:t> в промышленности получают </a:t>
            </a:r>
            <a:r>
              <a:rPr lang="ru-RU" sz="2800" u="sng" dirty="0" smtClean="0">
                <a:hlinkClick r:id="rId2" tooltip="Фракционная перегонка"/>
              </a:rPr>
              <a:t>фракционной перегонкой</a:t>
            </a:r>
            <a:r>
              <a:rPr lang="ru-RU" sz="2800" dirty="0" smtClean="0"/>
              <a:t> жидкого воздуха. Этим методом можно получить и «атмосферный азот:</a:t>
            </a:r>
            <a:endParaRPr lang="ru-RU" sz="2800" dirty="0"/>
          </a:p>
        </p:txBody>
      </p:sp>
      <p:pic>
        <p:nvPicPr>
          <p:cNvPr id="6" name="Рисунок 5" descr="воздух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484784"/>
            <a:ext cx="6774546" cy="3455145"/>
          </a:xfrm>
          <a:prstGeom prst="rect">
            <a:avLst/>
          </a:prstGeom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4180344"/>
            <a:ext cx="9144000" cy="2677656"/>
          </a:xfrm>
          <a:prstGeom prst="rect">
            <a:avLst/>
          </a:prstGeom>
          <a:solidFill>
            <a:srgbClr val="F5F5F5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 промышленности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кремний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технической чистоты получают, восстанавливая расплав SiO</a:t>
            </a:r>
            <a:r>
              <a:rPr kumimoji="0" lang="ru-RU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4" tooltip="Каменноугольный кокс"/>
              </a:rPr>
              <a:t>коксом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при температуре около 1800 °C в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руднотермических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печах шахтного типа. Чистота полученного таким образом кремния может достигать 99,9 %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-30778"/>
            <a:ext cx="9012147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Фосфор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получают из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2" tooltip="Апатит"/>
              </a:rPr>
              <a:t>апатитов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или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Фосфорит"/>
              </a:rPr>
              <a:t>фосфоритов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результате взаимодействия с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Каменноугольный кокс"/>
              </a:rPr>
              <a:t>коксом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 tooltip="Кремнезём"/>
              </a:rPr>
              <a:t>кремнезёмом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при температуре 1600 °С: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2276872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Образующиеся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6" tooltip="Пар"/>
              </a:rPr>
              <a:t>пары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белого фосфора конденсируются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70080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</a:t>
            </a:r>
            <a:r>
              <a:rPr lang="en-US" sz="3200" dirty="0" smtClean="0"/>
              <a:t>Ca</a:t>
            </a:r>
            <a:r>
              <a:rPr lang="en-US" sz="3200" dirty="0" smtClean="0">
                <a:latin typeface="Calibri"/>
              </a:rPr>
              <a:t>₃</a:t>
            </a:r>
            <a:r>
              <a:rPr lang="en-US" sz="3200" dirty="0" smtClean="0"/>
              <a:t>(PO</a:t>
            </a:r>
            <a:r>
              <a:rPr lang="en-US" sz="3200" dirty="0" smtClean="0">
                <a:latin typeface="Calibri"/>
              </a:rPr>
              <a:t>₄</a:t>
            </a:r>
            <a:r>
              <a:rPr lang="en-US" sz="3200" dirty="0" smtClean="0"/>
              <a:t>)</a:t>
            </a:r>
            <a:r>
              <a:rPr lang="en-US" sz="3200" dirty="0" smtClean="0">
                <a:latin typeface="Calibri"/>
              </a:rPr>
              <a:t>₂↓</a:t>
            </a:r>
            <a:r>
              <a:rPr lang="en-US" sz="3200" dirty="0" smtClean="0"/>
              <a:t>+10C+6SiO</a:t>
            </a:r>
            <a:r>
              <a:rPr lang="en-US" sz="3200" dirty="0" smtClean="0">
                <a:latin typeface="Calibri"/>
              </a:rPr>
              <a:t>₂↓</a:t>
            </a:r>
            <a:r>
              <a:rPr lang="en-US" sz="3200" dirty="0" smtClean="0"/>
              <a:t>=P</a:t>
            </a:r>
            <a:r>
              <a:rPr lang="en-US" sz="3200" dirty="0" smtClean="0">
                <a:latin typeface="Calibri"/>
              </a:rPr>
              <a:t>₄</a:t>
            </a:r>
            <a:r>
              <a:rPr lang="en-US" sz="3200" dirty="0" smtClean="0"/>
              <a:t>+10CO</a:t>
            </a:r>
            <a:r>
              <a:rPr lang="en-US" sz="3200" dirty="0" smtClean="0">
                <a:latin typeface="Calibri"/>
              </a:rPr>
              <a:t>↑</a:t>
            </a:r>
            <a:r>
              <a:rPr lang="en-US" sz="3200" dirty="0" smtClean="0"/>
              <a:t>+6CaSiO</a:t>
            </a:r>
            <a:r>
              <a:rPr lang="en-US" sz="3200" dirty="0" smtClean="0">
                <a:latin typeface="Calibri"/>
              </a:rPr>
              <a:t>₃↓</a:t>
            </a:r>
            <a:endParaRPr lang="ru-RU" sz="3200" dirty="0"/>
          </a:p>
        </p:txBody>
      </p:sp>
      <p:pic>
        <p:nvPicPr>
          <p:cNvPr id="6" name="Рисунок 5" descr="фосфор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59832" y="2852936"/>
            <a:ext cx="6084168" cy="400506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3284984"/>
            <a:ext cx="25274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приёмнике 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3861048"/>
            <a:ext cx="21957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 водой.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хло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348880"/>
            <a:ext cx="6480720" cy="41191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Хлор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en-US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промышленных </a:t>
            </a:r>
            <a:r>
              <a:rPr lang="en-US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масштабах </a:t>
            </a:r>
            <a:r>
              <a:rPr lang="en-US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получают</a:t>
            </a:r>
            <a:r>
              <a:rPr lang="en-US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вместе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</a:t>
            </a:r>
            <a:r>
              <a:rPr lang="ru-RU" sz="28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Гидроксид натрия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Гидроксид натрия"/>
              </a:rPr>
              <a:t> </a:t>
            </a:r>
            <a:r>
              <a:rPr lang="ru-RU" sz="2800" dirty="0" err="1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Гидроксид натрия"/>
              </a:rPr>
              <a:t>гидроксидом</a:t>
            </a:r>
            <a:r>
              <a:rPr lang="ru-RU" sz="28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Гидроксид натрия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Гидроксид натрия"/>
              </a:rPr>
              <a:t> </a:t>
            </a:r>
            <a:r>
              <a:rPr lang="ru-RU" sz="28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Гидроксид натрия"/>
              </a:rPr>
              <a:t>натрия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lang="en-US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Водород"/>
              </a:rPr>
              <a:t>водородом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путём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5" tooltip="Электролиз"/>
              </a:rPr>
              <a:t>электролиза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раствора </a:t>
            </a:r>
            <a:r>
              <a:rPr lang="en-US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6" tooltip="Хлорид натрия"/>
              </a:rPr>
              <a:t>поваренной соли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2NaCl + 2H</a:t>
            </a:r>
            <a:r>
              <a:rPr lang="ru-RU" sz="2800" b="1" baseline="-30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 ±2е</a:t>
            </a:r>
            <a:r>
              <a:rPr lang="ru-RU" sz="2800" b="1" baseline="30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→ H</a:t>
            </a:r>
            <a:r>
              <a:rPr lang="ru-RU" sz="2800" b="1" baseline="-30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↑ + Cl</a:t>
            </a:r>
            <a:r>
              <a:rPr lang="ru-RU" sz="2800" b="1" baseline="-300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↑ + 2NaOH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еб г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36712"/>
            <a:ext cx="5287673" cy="3114657"/>
          </a:xfrm>
          <a:prstGeom prst="rect">
            <a:avLst/>
          </a:prstGeom>
        </p:spPr>
      </p:pic>
      <p:pic>
        <p:nvPicPr>
          <p:cNvPr id="4" name="Рисунок 3" descr="реб ж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7748" y="3902422"/>
            <a:ext cx="5026252" cy="29555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39752" y="188640"/>
            <a:ext cx="33041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u="sng" dirty="0" smtClean="0">
                <a:solidFill>
                  <a:srgbClr val="FF0000"/>
                </a:solidFill>
              </a:rPr>
              <a:t>Р  Е  Б  У  С  Ы</a:t>
            </a:r>
            <a:endParaRPr lang="ru-RU" sz="4000" b="1" u="sng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00192" y="2060848"/>
            <a:ext cx="1290738" cy="646331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Й О Д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5229200"/>
            <a:ext cx="2951449" cy="646331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К Р Е М Н И Й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НЕМЕТАЛЛЫ  - </a:t>
            </a:r>
            <a:r>
              <a:rPr lang="ru-RU" sz="3200" b="1" dirty="0" smtClean="0"/>
              <a:t>это химические элементы, для             </a:t>
            </a:r>
          </a:p>
          <a:p>
            <a:r>
              <a:rPr lang="ru-RU" sz="3200" b="1" dirty="0" smtClean="0"/>
              <a:t>              атомов которых характерна способность</a:t>
            </a:r>
          </a:p>
          <a:p>
            <a:r>
              <a:rPr lang="ru-RU" sz="3200" b="1" dirty="0" smtClean="0"/>
              <a:t>              принимать электроны до завершения </a:t>
            </a:r>
          </a:p>
          <a:p>
            <a:r>
              <a:rPr lang="ru-RU" sz="3200" b="1" dirty="0" smtClean="0"/>
              <a:t>              внешнего  уровня.                     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0" y="2025908"/>
            <a:ext cx="471601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 главной подгруппе:</a:t>
            </a:r>
          </a:p>
          <a:p>
            <a:pPr>
              <a:buFontTx/>
              <a:buChar char="-"/>
            </a:pPr>
            <a:r>
              <a:rPr lang="ru-RU" sz="2800" dirty="0" smtClean="0"/>
              <a:t>число электронов на    внешнем слое не изменяется</a:t>
            </a:r>
          </a:p>
          <a:p>
            <a:pPr>
              <a:buFontTx/>
              <a:buChar char="-"/>
            </a:pPr>
            <a:r>
              <a:rPr lang="ru-RU" sz="2800" dirty="0" smtClean="0"/>
              <a:t>радиус атома увеличивается</a:t>
            </a:r>
          </a:p>
          <a:p>
            <a:pPr>
              <a:buFontTx/>
              <a:buChar char="-"/>
            </a:pPr>
            <a:r>
              <a:rPr lang="ru-RU" sz="2800" dirty="0" err="1" smtClean="0"/>
              <a:t>электроотрицательность</a:t>
            </a:r>
            <a:r>
              <a:rPr lang="ru-RU" sz="2800" dirty="0" smtClean="0"/>
              <a:t>   </a:t>
            </a:r>
          </a:p>
          <a:p>
            <a:r>
              <a:rPr lang="ru-RU" sz="2800" dirty="0" smtClean="0"/>
              <a:t>  уменьшается</a:t>
            </a:r>
          </a:p>
          <a:p>
            <a:pPr>
              <a:buFontTx/>
              <a:buChar char="-"/>
            </a:pPr>
            <a:r>
              <a:rPr lang="ru-RU" sz="2800" dirty="0" smtClean="0"/>
              <a:t> окислительные свойства</a:t>
            </a:r>
          </a:p>
          <a:p>
            <a:r>
              <a:rPr lang="ru-RU" sz="2800" dirty="0" smtClean="0"/>
              <a:t>   уменьшаются</a:t>
            </a:r>
          </a:p>
          <a:p>
            <a:r>
              <a:rPr lang="ru-RU" sz="2800" dirty="0" smtClean="0"/>
              <a:t>-</a:t>
            </a:r>
            <a:r>
              <a:rPr lang="ru-RU" sz="2800" b="1" dirty="0" smtClean="0">
                <a:solidFill>
                  <a:srgbClr val="FF0000"/>
                </a:solidFill>
              </a:rPr>
              <a:t>НЕМЕТАЛЛИЧЕСКИЕ</a:t>
            </a:r>
            <a:r>
              <a:rPr lang="ru-RU" sz="2800" dirty="0" smtClean="0"/>
              <a:t>  </a:t>
            </a:r>
            <a:r>
              <a:rPr lang="ru-RU" sz="3600" b="1" dirty="0" smtClean="0">
                <a:solidFill>
                  <a:srgbClr val="FF0000"/>
                </a:solidFill>
              </a:rPr>
              <a:t>свойства</a:t>
            </a:r>
            <a:r>
              <a:rPr lang="ru-RU" sz="2800" b="1" dirty="0" smtClean="0">
                <a:solidFill>
                  <a:srgbClr val="FF0000"/>
                </a:solidFill>
              </a:rPr>
              <a:t>  УМЕНЬШАЮТСЯ</a:t>
            </a:r>
          </a:p>
          <a:p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644008" y="1772816"/>
            <a:ext cx="449999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    В периоде:</a:t>
            </a:r>
          </a:p>
          <a:p>
            <a:pPr>
              <a:buFontTx/>
              <a:buChar char="-"/>
            </a:pPr>
            <a:r>
              <a:rPr lang="ru-RU" sz="2800" dirty="0" smtClean="0"/>
              <a:t> радиусы атомов уменьш.</a:t>
            </a:r>
          </a:p>
          <a:p>
            <a:r>
              <a:rPr lang="ru-RU" sz="2800" dirty="0" smtClean="0"/>
              <a:t>- число электронов на</a:t>
            </a:r>
          </a:p>
          <a:p>
            <a:r>
              <a:rPr lang="ru-RU" sz="2800" dirty="0" smtClean="0"/>
              <a:t>  внешнем слое  уменьш.  </a:t>
            </a:r>
          </a:p>
          <a:p>
            <a:r>
              <a:rPr lang="ru-RU" sz="2800" dirty="0" smtClean="0"/>
              <a:t>- </a:t>
            </a:r>
            <a:r>
              <a:rPr lang="ru-RU" sz="2800" dirty="0" err="1" smtClean="0"/>
              <a:t>электроотрицательность</a:t>
            </a:r>
            <a:endParaRPr lang="ru-RU" sz="2800" dirty="0" smtClean="0"/>
          </a:p>
          <a:p>
            <a:r>
              <a:rPr lang="ru-RU" sz="2800" dirty="0" smtClean="0"/>
              <a:t>  увеличивается</a:t>
            </a:r>
          </a:p>
          <a:p>
            <a:pPr>
              <a:buFontTx/>
              <a:buChar char="-"/>
            </a:pPr>
            <a:r>
              <a:rPr lang="ru-RU" sz="2800" dirty="0" smtClean="0"/>
              <a:t> окислительные свойства</a:t>
            </a:r>
          </a:p>
          <a:p>
            <a:r>
              <a:rPr lang="ru-RU" sz="2800" dirty="0" smtClean="0"/>
              <a:t>   увеличиваются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- НЕМЕТАЛЛИЧЕСКИЕ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        свойства</a:t>
            </a:r>
            <a:r>
              <a:rPr lang="ru-RU" sz="3200" b="1" dirty="0" smtClean="0">
                <a:solidFill>
                  <a:srgbClr val="FF0000"/>
                </a:solidFill>
              </a:rPr>
              <a:t>                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      УВЕЛИЧИВАЮТСЯ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б 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176071" cy="3284984"/>
          </a:xfrm>
          <a:prstGeom prst="rect">
            <a:avLst/>
          </a:prstGeom>
        </p:spPr>
      </p:pic>
      <p:pic>
        <p:nvPicPr>
          <p:cNvPr id="3" name="Рисунок 2" descr="реб 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10787" y="3356992"/>
            <a:ext cx="6133213" cy="35010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16216" y="1196752"/>
            <a:ext cx="1393330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 З О Т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869160"/>
            <a:ext cx="2379177" cy="58477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У Г Л Е Р О Д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45895"/>
            <a:ext cx="9144000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Неметаллы, расположенные в порядке усиления их 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неметалличности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- это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514350" indent="-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1) азот, углерод, бор                   </a:t>
            </a: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3) фтор, кислород, хлор                                 </a:t>
            </a:r>
          </a:p>
          <a:p>
            <a:pPr marL="514350" indent="-514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2) сера, хлор, фтор                      </a:t>
            </a: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4) бор, кремний, водород</a:t>
            </a:r>
            <a:endParaRPr lang="ru-RU" sz="2800" dirty="0" smtClean="0"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Неметаллические свойства элементов в ряду           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углерод- азот- кислород-фтор: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1) не изменяются            2) усиливаются                                                                                             3) ослабевают               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4) изменяются периодически                                                                                                                                                      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5856" y="0"/>
            <a:ext cx="1500732" cy="646331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Т Е С 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6211669"/>
            <a:ext cx="7477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ОТВЕТ:  </a:t>
            </a:r>
            <a:r>
              <a:rPr lang="ru-RU" sz="2800" b="1" dirty="0" smtClean="0"/>
              <a:t>1</a:t>
            </a:r>
            <a:r>
              <a:rPr lang="ru-RU" sz="2800" dirty="0" smtClean="0"/>
              <a:t> -  </a:t>
            </a:r>
            <a:r>
              <a:rPr lang="ru-RU" sz="3600" b="1" i="1" dirty="0" smtClean="0">
                <a:solidFill>
                  <a:srgbClr val="FF0000"/>
                </a:solidFill>
              </a:rPr>
              <a:t>2</a:t>
            </a:r>
            <a:r>
              <a:rPr lang="ru-RU" sz="2800" dirty="0" smtClean="0"/>
              <a:t>         </a:t>
            </a:r>
            <a:r>
              <a:rPr lang="ru-RU" sz="2800" b="1" dirty="0" smtClean="0"/>
              <a:t>2</a:t>
            </a:r>
            <a:r>
              <a:rPr lang="ru-RU" sz="2800" dirty="0" smtClean="0"/>
              <a:t> -  </a:t>
            </a:r>
            <a:r>
              <a:rPr lang="ru-RU" sz="3600" b="1" dirty="0" smtClean="0">
                <a:solidFill>
                  <a:srgbClr val="FF0000"/>
                </a:solidFill>
              </a:rPr>
              <a:t>2</a:t>
            </a:r>
            <a:r>
              <a:rPr lang="en-US" sz="3200" b="1" dirty="0" smtClean="0">
                <a:solidFill>
                  <a:srgbClr val="FF0000"/>
                </a:solidFill>
              </a:rPr>
              <a:t>       </a:t>
            </a:r>
            <a:r>
              <a:rPr lang="en-US" sz="3200" b="1" dirty="0" smtClean="0"/>
              <a:t>3</a:t>
            </a:r>
            <a:r>
              <a:rPr lang="en-US" sz="3200" b="1" dirty="0" smtClean="0">
                <a:solidFill>
                  <a:srgbClr val="FF0000"/>
                </a:solidFill>
              </a:rPr>
              <a:t> -  </a:t>
            </a:r>
            <a:r>
              <a:rPr lang="en-US" sz="3600" b="1" i="1" dirty="0" smtClean="0">
                <a:solidFill>
                  <a:srgbClr val="FF0000"/>
                </a:solidFill>
              </a:rPr>
              <a:t>4  </a:t>
            </a:r>
            <a:r>
              <a:rPr lang="en-US" sz="3200" b="1" i="1" dirty="0" smtClean="0">
                <a:solidFill>
                  <a:srgbClr val="FF0000"/>
                </a:solidFill>
              </a:rPr>
              <a:t>      </a:t>
            </a:r>
            <a:r>
              <a:rPr lang="en-US" sz="3200" b="1" dirty="0" smtClean="0"/>
              <a:t>4</a:t>
            </a:r>
            <a:r>
              <a:rPr lang="en-US" sz="3200" b="1" i="1" dirty="0" smtClean="0">
                <a:solidFill>
                  <a:srgbClr val="FF0000"/>
                </a:solidFill>
              </a:rPr>
              <a:t>  -  </a:t>
            </a:r>
            <a:r>
              <a:rPr lang="en-US" sz="3600" b="1" i="1" dirty="0" smtClean="0">
                <a:solidFill>
                  <a:srgbClr val="FF0000"/>
                </a:solidFill>
              </a:rPr>
              <a:t>3</a:t>
            </a:r>
            <a:r>
              <a:rPr lang="en-US" sz="3200" b="1" i="1" dirty="0" smtClean="0">
                <a:solidFill>
                  <a:srgbClr val="FF0000"/>
                </a:solidFill>
              </a:rPr>
              <a:t> 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293096"/>
            <a:ext cx="926728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3</a:t>
            </a:r>
            <a:r>
              <a:rPr lang="ru-RU" sz="3600" b="1" dirty="0" smtClean="0"/>
              <a:t>.</a:t>
            </a:r>
            <a:r>
              <a:rPr lang="ru-RU" sz="2800" dirty="0" smtClean="0"/>
              <a:t>Завершенный внешний энергетический имеет частица:</a:t>
            </a:r>
          </a:p>
          <a:p>
            <a:r>
              <a:rPr lang="ru-RU" sz="2800" dirty="0" smtClean="0"/>
              <a:t>  1) </a:t>
            </a:r>
            <a:r>
              <a:rPr lang="en-US" sz="2800" dirty="0" smtClean="0"/>
              <a:t>P</a:t>
            </a:r>
            <a:r>
              <a:rPr lang="en-US" sz="2800" dirty="0" smtClean="0">
                <a:latin typeface="Calibri"/>
              </a:rPr>
              <a:t>⁺³</a:t>
            </a:r>
            <a:r>
              <a:rPr lang="ru-RU" sz="2800" dirty="0" smtClean="0"/>
              <a:t>         </a:t>
            </a:r>
            <a:r>
              <a:rPr lang="en-US" sz="2800" dirty="0" smtClean="0"/>
              <a:t>         </a:t>
            </a:r>
            <a:r>
              <a:rPr lang="ru-RU" sz="2800" dirty="0" smtClean="0"/>
              <a:t>2)</a:t>
            </a:r>
            <a:r>
              <a:rPr lang="en-US" sz="2800" dirty="0" smtClean="0"/>
              <a:t> S</a:t>
            </a:r>
            <a:r>
              <a:rPr lang="en-US" sz="2800" dirty="0" smtClean="0">
                <a:latin typeface="Calibri"/>
              </a:rPr>
              <a:t>⁺⁴       </a:t>
            </a:r>
            <a:r>
              <a:rPr lang="ru-RU" sz="2800" dirty="0" smtClean="0"/>
              <a:t> </a:t>
            </a:r>
            <a:r>
              <a:rPr lang="en-US" sz="2800" dirty="0" smtClean="0"/>
              <a:t>      </a:t>
            </a:r>
            <a:r>
              <a:rPr lang="ru-RU" sz="2800" dirty="0" smtClean="0"/>
              <a:t>3)</a:t>
            </a:r>
            <a:r>
              <a:rPr lang="en-US" sz="2800" dirty="0" smtClean="0"/>
              <a:t>  </a:t>
            </a:r>
            <a:r>
              <a:rPr lang="en-US" sz="2800" dirty="0" err="1" smtClean="0"/>
              <a:t>Cl</a:t>
            </a:r>
            <a:r>
              <a:rPr lang="en-US" sz="2800" dirty="0" smtClean="0">
                <a:latin typeface="Calibri"/>
              </a:rPr>
              <a:t>⁺⁵          </a:t>
            </a:r>
            <a:r>
              <a:rPr lang="ru-RU" sz="2800" dirty="0" smtClean="0"/>
              <a:t> 4)</a:t>
            </a:r>
            <a:r>
              <a:rPr lang="en-US" sz="2800" dirty="0" smtClean="0"/>
              <a:t> C</a:t>
            </a:r>
            <a:r>
              <a:rPr lang="en-US" sz="2800" dirty="0" smtClean="0">
                <a:latin typeface="Calibri"/>
              </a:rPr>
              <a:t>⁻⁴</a:t>
            </a:r>
          </a:p>
          <a:p>
            <a:r>
              <a:rPr lang="en-US" sz="3200" b="1" dirty="0" smtClean="0">
                <a:latin typeface="Calibri"/>
              </a:rPr>
              <a:t>4</a:t>
            </a:r>
            <a:r>
              <a:rPr lang="en-US" sz="2800" dirty="0" smtClean="0">
                <a:latin typeface="Calibri"/>
              </a:rPr>
              <a:t>.</a:t>
            </a:r>
            <a:r>
              <a:rPr lang="ru-RU" sz="2800" dirty="0" smtClean="0">
                <a:latin typeface="Calibri"/>
              </a:rPr>
              <a:t> Частице  </a:t>
            </a:r>
            <a:r>
              <a:rPr lang="en-US" sz="2800" dirty="0" smtClean="0">
                <a:latin typeface="Calibri"/>
              </a:rPr>
              <a:t> Si⁻⁴</a:t>
            </a:r>
            <a:r>
              <a:rPr lang="ru-RU" sz="2800" dirty="0" smtClean="0">
                <a:latin typeface="Calibri"/>
              </a:rPr>
              <a:t>  соответствует электронная конфигурация:</a:t>
            </a:r>
          </a:p>
          <a:p>
            <a:r>
              <a:rPr lang="ru-RU" sz="2800" dirty="0" smtClean="0">
                <a:latin typeface="Calibri"/>
              </a:rPr>
              <a:t>  1) 1</a:t>
            </a:r>
            <a:r>
              <a:rPr lang="en-US" sz="2800" dirty="0" smtClean="0">
                <a:latin typeface="Calibri"/>
              </a:rPr>
              <a:t>s²2s²2p⁶3s²    2) 1s²2s²2p⁶3s²3p⁴     3) 1s²2s²2p⁶3s²3p⁶4s²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8640"/>
            <a:ext cx="91440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5.</a:t>
            </a:r>
            <a:r>
              <a:rPr lang="en-US" sz="2800" dirty="0" smtClean="0"/>
              <a:t> </a:t>
            </a:r>
            <a:r>
              <a:rPr lang="ru-RU" sz="2800" dirty="0" smtClean="0"/>
              <a:t>Верны ли следующие суждения о неметаллах и их</a:t>
            </a:r>
          </a:p>
          <a:p>
            <a:r>
              <a:rPr lang="ru-RU" sz="2800" dirty="0" smtClean="0"/>
              <a:t>     соединениях:</a:t>
            </a:r>
          </a:p>
          <a:p>
            <a:r>
              <a:rPr lang="ru-RU" sz="2800" dirty="0" smtClean="0"/>
              <a:t>  А. Низшая степень окисления азота и фосфора равна -5.</a:t>
            </a:r>
          </a:p>
          <a:p>
            <a:r>
              <a:rPr lang="ru-RU" sz="2800" dirty="0" smtClean="0"/>
              <a:t>  Б. Высший оксид кремния проявляет кислотные </a:t>
            </a:r>
          </a:p>
          <a:p>
            <a:r>
              <a:rPr lang="ru-RU" sz="2800" dirty="0" smtClean="0"/>
              <a:t>      свойства. </a:t>
            </a:r>
          </a:p>
          <a:p>
            <a:r>
              <a:rPr lang="ru-RU" sz="2800" dirty="0" smtClean="0"/>
              <a:t>     1 ) верно  только  А                 3) верно только  Б</a:t>
            </a:r>
          </a:p>
          <a:p>
            <a:r>
              <a:rPr lang="ru-RU" sz="2800" dirty="0" smtClean="0"/>
              <a:t>     2) верны оба суждения          4) оба суждения неверны</a:t>
            </a:r>
          </a:p>
          <a:p>
            <a:r>
              <a:rPr lang="ru-RU" sz="2800" b="1" dirty="0" smtClean="0"/>
              <a:t>6</a:t>
            </a:r>
            <a:r>
              <a:rPr lang="ru-RU" sz="2800" dirty="0" smtClean="0"/>
              <a:t>. Ковалентная полярная связь образуется в соединении:</a:t>
            </a:r>
          </a:p>
          <a:p>
            <a:r>
              <a:rPr lang="ru-RU" sz="2800" dirty="0" smtClean="0"/>
              <a:t>     1)  </a:t>
            </a:r>
            <a:r>
              <a:rPr lang="en-US" sz="2800" dirty="0" err="1" smtClean="0"/>
              <a:t>NaCl</a:t>
            </a:r>
            <a:r>
              <a:rPr lang="en-US" sz="2800" dirty="0" smtClean="0"/>
              <a:t>      </a:t>
            </a:r>
            <a:r>
              <a:rPr lang="ru-RU" sz="2800" dirty="0" smtClean="0"/>
              <a:t>   2)</a:t>
            </a:r>
            <a:r>
              <a:rPr lang="en-US" sz="2800" dirty="0" smtClean="0"/>
              <a:t>  NH</a:t>
            </a:r>
            <a:r>
              <a:rPr lang="en-US" sz="2800" dirty="0" smtClean="0">
                <a:latin typeface="Calibri"/>
              </a:rPr>
              <a:t>₃        </a:t>
            </a:r>
            <a:r>
              <a:rPr lang="ru-RU" sz="2800" dirty="0" smtClean="0"/>
              <a:t>    3) </a:t>
            </a:r>
            <a:r>
              <a:rPr lang="en-US" sz="2800" dirty="0" smtClean="0"/>
              <a:t>P</a:t>
            </a:r>
            <a:r>
              <a:rPr lang="en-US" sz="2800" dirty="0" smtClean="0">
                <a:latin typeface="Calibri"/>
              </a:rPr>
              <a:t>₄        </a:t>
            </a:r>
            <a:r>
              <a:rPr lang="ru-RU" sz="2800" dirty="0" smtClean="0"/>
              <a:t>   4)</a:t>
            </a:r>
            <a:r>
              <a:rPr lang="en-US" sz="2800" dirty="0" smtClean="0"/>
              <a:t>  </a:t>
            </a:r>
            <a:r>
              <a:rPr lang="en-US" sz="2800" dirty="0" err="1" smtClean="0"/>
              <a:t>BaCl</a:t>
            </a:r>
            <a:r>
              <a:rPr lang="en-US" sz="2800" dirty="0" smtClean="0">
                <a:latin typeface="Calibri"/>
              </a:rPr>
              <a:t>₂</a:t>
            </a:r>
          </a:p>
          <a:p>
            <a:r>
              <a:rPr lang="en-US" sz="2800" b="1" dirty="0" smtClean="0">
                <a:latin typeface="Calibri"/>
              </a:rPr>
              <a:t> </a:t>
            </a:r>
            <a:r>
              <a:rPr lang="en-US" sz="3200" b="1" dirty="0" smtClean="0">
                <a:latin typeface="Calibri"/>
              </a:rPr>
              <a:t>7</a:t>
            </a:r>
            <a:r>
              <a:rPr lang="en-US" sz="3200" dirty="0" smtClean="0">
                <a:latin typeface="Calibri"/>
              </a:rPr>
              <a:t>. </a:t>
            </a:r>
            <a:r>
              <a:rPr lang="ru-RU" sz="3200" dirty="0" smtClean="0">
                <a:latin typeface="Calibri"/>
              </a:rPr>
              <a:t>Атомную кристаллическую решетку имеет:</a:t>
            </a:r>
          </a:p>
          <a:p>
            <a:r>
              <a:rPr lang="ru-RU" sz="3200" dirty="0" smtClean="0">
                <a:latin typeface="Calibri"/>
              </a:rPr>
              <a:t>      1) </a:t>
            </a:r>
            <a:r>
              <a:rPr lang="en-US" sz="3200" b="1" dirty="0" smtClean="0">
                <a:latin typeface="Calibri"/>
              </a:rPr>
              <a:t>I₂</a:t>
            </a:r>
            <a:r>
              <a:rPr lang="ru-RU" sz="3200" dirty="0" smtClean="0">
                <a:latin typeface="Calibri"/>
              </a:rPr>
              <a:t>  </a:t>
            </a:r>
            <a:r>
              <a:rPr lang="en-US" sz="3200" dirty="0" smtClean="0">
                <a:latin typeface="Calibri"/>
              </a:rPr>
              <a:t>              </a:t>
            </a:r>
            <a:r>
              <a:rPr lang="ru-RU" sz="3200" dirty="0" smtClean="0">
                <a:latin typeface="Calibri"/>
              </a:rPr>
              <a:t>2) </a:t>
            </a:r>
            <a:r>
              <a:rPr lang="en-US" sz="3200" dirty="0" smtClean="0">
                <a:latin typeface="Calibri"/>
              </a:rPr>
              <a:t>CO₂              </a:t>
            </a:r>
            <a:r>
              <a:rPr lang="ru-RU" sz="3200" dirty="0" smtClean="0">
                <a:latin typeface="Calibri"/>
              </a:rPr>
              <a:t> 3)</a:t>
            </a:r>
            <a:r>
              <a:rPr lang="en-US" sz="3200" dirty="0" smtClean="0">
                <a:latin typeface="Calibri"/>
              </a:rPr>
              <a:t> </a:t>
            </a:r>
            <a:r>
              <a:rPr lang="en-US" sz="3200" dirty="0" err="1" smtClean="0">
                <a:latin typeface="Calibri"/>
              </a:rPr>
              <a:t>KCl</a:t>
            </a:r>
            <a:r>
              <a:rPr lang="en-US" sz="3200" dirty="0" smtClean="0">
                <a:latin typeface="Calibri"/>
              </a:rPr>
              <a:t>        </a:t>
            </a:r>
            <a:r>
              <a:rPr lang="ru-RU" sz="3200" dirty="0" smtClean="0">
                <a:latin typeface="Calibri"/>
              </a:rPr>
              <a:t>  4)</a:t>
            </a:r>
            <a:r>
              <a:rPr lang="en-US" sz="3200" dirty="0" smtClean="0">
                <a:latin typeface="Calibri"/>
              </a:rPr>
              <a:t>  Si</a:t>
            </a:r>
            <a:r>
              <a:rPr lang="ru-RU" sz="3200" dirty="0" smtClean="0"/>
              <a:t> </a:t>
            </a:r>
            <a:endParaRPr lang="en-US" sz="3200" dirty="0" smtClean="0"/>
          </a:p>
          <a:p>
            <a:r>
              <a:rPr lang="ru-RU" sz="3200" dirty="0" smtClean="0"/>
              <a:t> </a:t>
            </a:r>
            <a:r>
              <a:rPr lang="en-US" sz="3200" b="1" dirty="0" smtClean="0"/>
              <a:t>8</a:t>
            </a:r>
            <a:r>
              <a:rPr lang="ru-RU" sz="2800" dirty="0" smtClean="0"/>
              <a:t>. Молекулярное строение имеет:</a:t>
            </a:r>
          </a:p>
          <a:p>
            <a:r>
              <a:rPr lang="ru-RU" sz="2800" dirty="0" smtClean="0"/>
              <a:t>      1) Кремний     2) Сера      3) Бор      4) Цинк   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6021288"/>
            <a:ext cx="7922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Ответ:  </a:t>
            </a:r>
            <a:r>
              <a:rPr lang="ru-RU" sz="3200" b="1" dirty="0" smtClean="0"/>
              <a:t>5</a:t>
            </a:r>
            <a:r>
              <a:rPr lang="ru-RU" sz="3200" dirty="0" smtClean="0"/>
              <a:t>  -  </a:t>
            </a:r>
            <a:r>
              <a:rPr lang="ru-RU" sz="3600" b="1" i="1" dirty="0" smtClean="0">
                <a:solidFill>
                  <a:srgbClr val="FF0000"/>
                </a:solidFill>
              </a:rPr>
              <a:t>3 </a:t>
            </a:r>
            <a:r>
              <a:rPr lang="ru-RU" sz="3200" dirty="0" smtClean="0"/>
              <a:t>       </a:t>
            </a:r>
            <a:r>
              <a:rPr lang="ru-RU" sz="3200" b="1" dirty="0" smtClean="0"/>
              <a:t>6 </a:t>
            </a:r>
            <a:r>
              <a:rPr lang="ru-RU" sz="3200" dirty="0" smtClean="0"/>
              <a:t> -  </a:t>
            </a:r>
            <a:r>
              <a:rPr lang="ru-RU" sz="3600" b="1" i="1" dirty="0" smtClean="0">
                <a:solidFill>
                  <a:srgbClr val="FF0000"/>
                </a:solidFill>
              </a:rPr>
              <a:t>2</a:t>
            </a:r>
            <a:r>
              <a:rPr lang="ru-RU" sz="3600" dirty="0" smtClean="0"/>
              <a:t> </a:t>
            </a:r>
            <a:r>
              <a:rPr lang="ru-RU" sz="3200" dirty="0" smtClean="0"/>
              <a:t>       </a:t>
            </a:r>
            <a:r>
              <a:rPr lang="ru-RU" sz="3200" b="1" dirty="0" smtClean="0"/>
              <a:t>7 </a:t>
            </a:r>
            <a:r>
              <a:rPr lang="ru-RU" sz="3200" dirty="0" smtClean="0"/>
              <a:t> -  </a:t>
            </a:r>
            <a:r>
              <a:rPr lang="ru-RU" sz="3600" b="1" i="1" dirty="0" smtClean="0">
                <a:solidFill>
                  <a:srgbClr val="FF0000"/>
                </a:solidFill>
              </a:rPr>
              <a:t>4</a:t>
            </a:r>
            <a:r>
              <a:rPr lang="ru-RU" sz="3600" dirty="0" smtClean="0"/>
              <a:t> </a:t>
            </a:r>
            <a:r>
              <a:rPr lang="ru-RU" sz="3200" dirty="0" smtClean="0"/>
              <a:t>      </a:t>
            </a:r>
            <a:r>
              <a:rPr lang="ru-RU" sz="3200" b="1" dirty="0" smtClean="0"/>
              <a:t>8</a:t>
            </a:r>
            <a:r>
              <a:rPr lang="ru-RU" sz="3200" dirty="0" smtClean="0"/>
              <a:t>  -  </a:t>
            </a:r>
            <a:r>
              <a:rPr lang="ru-RU" sz="3600" b="1" i="1" dirty="0" smtClean="0">
                <a:solidFill>
                  <a:srgbClr val="FF0000"/>
                </a:solidFill>
              </a:rPr>
              <a:t>2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9</a:t>
            </a:r>
            <a:r>
              <a:rPr lang="ru-RU" sz="2800" dirty="0" smtClean="0"/>
              <a:t>.</a:t>
            </a:r>
            <a:r>
              <a:rPr lang="en-US" sz="2800" dirty="0" smtClean="0"/>
              <a:t> </a:t>
            </a:r>
            <a:r>
              <a:rPr lang="ru-RU" sz="2800" dirty="0" smtClean="0"/>
              <a:t>Схеме превращения    </a:t>
            </a:r>
            <a:r>
              <a:rPr lang="en-US" sz="2800" dirty="0" smtClean="0"/>
              <a:t>P</a:t>
            </a:r>
            <a:r>
              <a:rPr lang="en-US" sz="2800" dirty="0" smtClean="0">
                <a:latin typeface="Calibri"/>
              </a:rPr>
              <a:t>⁻³→ P⁺⁵</a:t>
            </a:r>
            <a:r>
              <a:rPr lang="ru-RU" sz="2800" dirty="0" smtClean="0"/>
              <a:t>   соответствует</a:t>
            </a:r>
          </a:p>
          <a:p>
            <a:r>
              <a:rPr lang="ru-RU" sz="2800" dirty="0" smtClean="0"/>
              <a:t>     уравнение:</a:t>
            </a:r>
          </a:p>
          <a:p>
            <a:r>
              <a:rPr lang="ru-RU" sz="2800" dirty="0" smtClean="0"/>
              <a:t> </a:t>
            </a:r>
            <a:r>
              <a:rPr lang="en-US" sz="2800" dirty="0" smtClean="0"/>
              <a:t>  </a:t>
            </a:r>
            <a:r>
              <a:rPr lang="ru-RU" sz="2800" dirty="0" smtClean="0"/>
              <a:t> 1) 4</a:t>
            </a:r>
            <a:r>
              <a:rPr lang="en-US" sz="2800" dirty="0" smtClean="0"/>
              <a:t>P  +  5O</a:t>
            </a:r>
            <a:r>
              <a:rPr lang="en-US" sz="2800" dirty="0" smtClean="0">
                <a:latin typeface="Calibri"/>
              </a:rPr>
              <a:t>₂ = 2P₂O₅               2) P₂O₅  +  3H₂O  =  2H₃PO₄</a:t>
            </a:r>
          </a:p>
          <a:p>
            <a:r>
              <a:rPr lang="en-US" sz="2800" dirty="0" smtClean="0">
                <a:latin typeface="Calibri"/>
              </a:rPr>
              <a:t>    3)2PH₃ + 4O₂ = P₂O₅ +  3H₂O   </a:t>
            </a:r>
          </a:p>
          <a:p>
            <a:r>
              <a:rPr lang="en-US" sz="2800" dirty="0" smtClean="0">
                <a:latin typeface="Calibri"/>
              </a:rPr>
              <a:t>    4) P₂O₅ + 6NaOH = 2Na₃PO₄  +  3H₂O</a:t>
            </a:r>
          </a:p>
          <a:p>
            <a:r>
              <a:rPr lang="en-US" sz="2800" dirty="0" smtClean="0">
                <a:latin typeface="Calibri"/>
              </a:rPr>
              <a:t>                </a:t>
            </a:r>
            <a:r>
              <a:rPr lang="ru-RU" sz="2800" dirty="0" smtClean="0">
                <a:latin typeface="Calibri"/>
              </a:rPr>
              <a:t>ОТВЕТ:  </a:t>
            </a:r>
            <a:r>
              <a:rPr lang="ru-RU" sz="2800" b="1" dirty="0" smtClean="0">
                <a:latin typeface="Calibri"/>
              </a:rPr>
              <a:t>9</a:t>
            </a:r>
            <a:r>
              <a:rPr lang="ru-RU" sz="2800" dirty="0" smtClean="0">
                <a:latin typeface="Calibri"/>
              </a:rPr>
              <a:t> -  </a:t>
            </a:r>
            <a:r>
              <a:rPr lang="ru-RU" sz="3600" b="1" i="1" dirty="0" smtClean="0">
                <a:solidFill>
                  <a:srgbClr val="FF0000"/>
                </a:solidFill>
                <a:latin typeface="Calibri"/>
              </a:rPr>
              <a:t>3</a:t>
            </a:r>
            <a:r>
              <a:rPr lang="ru-RU" sz="2800" dirty="0" smtClean="0">
                <a:latin typeface="Calibri"/>
              </a:rPr>
              <a:t>     </a:t>
            </a:r>
            <a:endParaRPr lang="en-US" sz="2800" dirty="0" smtClean="0">
              <a:latin typeface="Calibri"/>
            </a:endParaRPr>
          </a:p>
          <a:p>
            <a:r>
              <a:rPr lang="ru-RU" sz="3200" b="1" dirty="0" smtClean="0">
                <a:latin typeface="Calibri"/>
              </a:rPr>
              <a:t>10</a:t>
            </a:r>
            <a:r>
              <a:rPr lang="ru-RU" sz="2800" dirty="0" smtClean="0">
                <a:latin typeface="Calibri"/>
              </a:rPr>
              <a:t>. Простое вещество сера взаимодействует с каждым из</a:t>
            </a:r>
          </a:p>
          <a:p>
            <a:r>
              <a:rPr lang="ru-RU" sz="2800" dirty="0" smtClean="0">
                <a:latin typeface="Calibri"/>
              </a:rPr>
              <a:t>       веществ ряда:</a:t>
            </a:r>
          </a:p>
          <a:p>
            <a:r>
              <a:rPr lang="ru-RU" sz="2800" dirty="0" smtClean="0">
                <a:latin typeface="Calibri"/>
              </a:rPr>
              <a:t>     1) </a:t>
            </a:r>
            <a:r>
              <a:rPr lang="en-US" sz="2800" dirty="0" err="1" smtClean="0">
                <a:latin typeface="Calibri"/>
              </a:rPr>
              <a:t>HCl</a:t>
            </a:r>
            <a:r>
              <a:rPr lang="en-US" sz="2800" dirty="0" smtClean="0">
                <a:latin typeface="Calibri"/>
              </a:rPr>
              <a:t>, Na, O₂       </a:t>
            </a:r>
            <a:r>
              <a:rPr lang="ru-RU" sz="2800" dirty="0" smtClean="0">
                <a:latin typeface="Calibri"/>
              </a:rPr>
              <a:t> </a:t>
            </a:r>
            <a:r>
              <a:rPr lang="en-US" sz="2800" dirty="0" smtClean="0">
                <a:latin typeface="Calibri"/>
              </a:rPr>
              <a:t>                         </a:t>
            </a:r>
            <a:r>
              <a:rPr lang="ru-RU" sz="2800" dirty="0" smtClean="0">
                <a:latin typeface="Calibri"/>
              </a:rPr>
              <a:t>2)</a:t>
            </a:r>
            <a:r>
              <a:rPr lang="en-US" sz="2800" dirty="0" smtClean="0">
                <a:latin typeface="Calibri"/>
              </a:rPr>
              <a:t> Mg, O₂, H₂      </a:t>
            </a:r>
            <a:r>
              <a:rPr lang="ru-RU" sz="2800" dirty="0" smtClean="0">
                <a:latin typeface="Calibri"/>
              </a:rPr>
              <a:t> </a:t>
            </a:r>
            <a:endParaRPr lang="en-US" sz="2800" dirty="0" smtClean="0">
              <a:latin typeface="Calibri"/>
            </a:endParaRPr>
          </a:p>
          <a:p>
            <a:r>
              <a:rPr lang="en-US" sz="2800" dirty="0" smtClean="0">
                <a:latin typeface="Calibri"/>
              </a:rPr>
              <a:t>    </a:t>
            </a:r>
            <a:r>
              <a:rPr lang="ru-RU" sz="2800" dirty="0" smtClean="0">
                <a:latin typeface="Calibri"/>
              </a:rPr>
              <a:t> 3) </a:t>
            </a:r>
            <a:r>
              <a:rPr lang="en-US" sz="2800" dirty="0" smtClean="0">
                <a:latin typeface="Calibri"/>
              </a:rPr>
              <a:t>K, Zn, </a:t>
            </a:r>
            <a:r>
              <a:rPr lang="en-US" sz="2800" dirty="0" err="1" smtClean="0">
                <a:latin typeface="Calibri"/>
              </a:rPr>
              <a:t>Na₂SO</a:t>
            </a:r>
            <a:r>
              <a:rPr lang="en-US" sz="2800" dirty="0" smtClean="0">
                <a:latin typeface="Calibri"/>
              </a:rPr>
              <a:t>₄</a:t>
            </a:r>
            <a:r>
              <a:rPr lang="ru-RU" sz="2800" dirty="0" smtClean="0">
                <a:latin typeface="Calibri"/>
              </a:rPr>
              <a:t>  </a:t>
            </a:r>
            <a:r>
              <a:rPr lang="en-US" sz="2800" dirty="0" smtClean="0">
                <a:latin typeface="Calibri"/>
              </a:rPr>
              <a:t>                           </a:t>
            </a:r>
            <a:r>
              <a:rPr lang="ru-RU" sz="2800" dirty="0" smtClean="0">
                <a:latin typeface="Calibri"/>
              </a:rPr>
              <a:t>4)</a:t>
            </a:r>
            <a:r>
              <a:rPr lang="en-US" sz="2800" dirty="0" smtClean="0">
                <a:latin typeface="Calibri"/>
              </a:rPr>
              <a:t> Al, H₂O, O₂</a:t>
            </a:r>
          </a:p>
          <a:p>
            <a:r>
              <a:rPr lang="ru-RU" sz="2800" dirty="0" smtClean="0">
                <a:latin typeface="Calibri"/>
              </a:rPr>
              <a:t>                ОТВЕТ:  </a:t>
            </a:r>
            <a:r>
              <a:rPr lang="ru-RU" sz="3200" b="1" dirty="0" smtClean="0">
                <a:latin typeface="Calibri"/>
              </a:rPr>
              <a:t>10</a:t>
            </a:r>
            <a:r>
              <a:rPr lang="ru-RU" sz="2800" dirty="0" smtClean="0">
                <a:latin typeface="Calibri"/>
              </a:rPr>
              <a:t>  -   </a:t>
            </a:r>
            <a:r>
              <a:rPr lang="ru-RU" sz="3600" b="1" i="1" dirty="0" smtClean="0">
                <a:solidFill>
                  <a:srgbClr val="FF0000"/>
                </a:solidFill>
                <a:latin typeface="Calibri"/>
              </a:rPr>
              <a:t>2</a:t>
            </a:r>
            <a:endParaRPr lang="en-US" sz="3600" b="1" i="1" dirty="0" smtClean="0">
              <a:solidFill>
                <a:srgbClr val="FF0000"/>
              </a:solidFill>
              <a:latin typeface="Calibri"/>
            </a:endParaRPr>
          </a:p>
          <a:p>
            <a:r>
              <a:rPr lang="en-US" sz="3200" b="1" dirty="0" smtClean="0">
                <a:latin typeface="Calibri"/>
              </a:rPr>
              <a:t>11</a:t>
            </a:r>
            <a:r>
              <a:rPr lang="en-US" sz="2800" dirty="0" smtClean="0">
                <a:latin typeface="Calibri"/>
              </a:rPr>
              <a:t>. </a:t>
            </a:r>
            <a:r>
              <a:rPr lang="ru-RU" sz="2800" dirty="0" smtClean="0">
                <a:latin typeface="Calibri"/>
              </a:rPr>
              <a:t>Расставьте коэффициенты в схеме реакции:</a:t>
            </a:r>
          </a:p>
          <a:p>
            <a:r>
              <a:rPr lang="ru-RU" sz="2800" dirty="0" smtClean="0">
                <a:latin typeface="Calibri"/>
              </a:rPr>
              <a:t>              </a:t>
            </a:r>
            <a:r>
              <a:rPr lang="en-US" sz="2800" dirty="0" smtClean="0">
                <a:latin typeface="Calibri"/>
              </a:rPr>
              <a:t>P + H₂SO</a:t>
            </a:r>
            <a:r>
              <a:rPr lang="ru-RU" sz="2800" dirty="0" smtClean="0">
                <a:latin typeface="Calibri"/>
              </a:rPr>
              <a:t>₄</a:t>
            </a:r>
            <a:r>
              <a:rPr lang="en-US" sz="2800" dirty="0" smtClean="0">
                <a:latin typeface="Calibri"/>
              </a:rPr>
              <a:t> → H₃PO₄+ SO₂ + H₂O</a:t>
            </a:r>
            <a:endParaRPr lang="ru-RU" sz="2800" dirty="0" smtClean="0">
              <a:latin typeface="Calibri"/>
            </a:endParaRPr>
          </a:p>
          <a:p>
            <a:r>
              <a:rPr lang="ru-RU" sz="2800" dirty="0" smtClean="0">
                <a:latin typeface="Calibri"/>
              </a:rPr>
              <a:t>     ОТВЕТ:   2</a:t>
            </a:r>
            <a:r>
              <a:rPr lang="en-US" sz="3200" b="1" dirty="0" smtClean="0">
                <a:solidFill>
                  <a:srgbClr val="FF0000"/>
                </a:solidFill>
                <a:latin typeface="Calibri"/>
              </a:rPr>
              <a:t>P⁰</a:t>
            </a:r>
            <a:r>
              <a:rPr lang="en-US" sz="2800" dirty="0" smtClean="0">
                <a:latin typeface="Calibri"/>
              </a:rPr>
              <a:t> + </a:t>
            </a:r>
            <a:r>
              <a:rPr lang="ru-RU" sz="2800" dirty="0" smtClean="0">
                <a:latin typeface="Calibri"/>
              </a:rPr>
              <a:t>5</a:t>
            </a:r>
            <a:r>
              <a:rPr lang="en-US" sz="2800" dirty="0" smtClean="0">
                <a:latin typeface="Calibri"/>
              </a:rPr>
              <a:t>H₂</a:t>
            </a:r>
            <a:r>
              <a:rPr lang="en-US" sz="3200" b="1" dirty="0" smtClean="0">
                <a:solidFill>
                  <a:srgbClr val="0070C0"/>
                </a:solidFill>
                <a:latin typeface="Calibri"/>
              </a:rPr>
              <a:t>S⁺⁶</a:t>
            </a:r>
            <a:r>
              <a:rPr lang="en-US" sz="2800" dirty="0" smtClean="0">
                <a:latin typeface="Calibri"/>
              </a:rPr>
              <a:t>O</a:t>
            </a:r>
            <a:r>
              <a:rPr lang="ru-RU" sz="2800" dirty="0" smtClean="0">
                <a:latin typeface="Calibri"/>
              </a:rPr>
              <a:t>₄</a:t>
            </a:r>
            <a:r>
              <a:rPr lang="en-US" sz="2800" dirty="0" smtClean="0">
                <a:latin typeface="Calibri"/>
              </a:rPr>
              <a:t> → </a:t>
            </a:r>
            <a:r>
              <a:rPr lang="ru-RU" sz="2800" dirty="0" smtClean="0">
                <a:latin typeface="Calibri"/>
              </a:rPr>
              <a:t>2</a:t>
            </a:r>
            <a:r>
              <a:rPr lang="en-US" sz="2800" dirty="0" smtClean="0">
                <a:latin typeface="Calibri"/>
              </a:rPr>
              <a:t>H₃</a:t>
            </a:r>
            <a:r>
              <a:rPr lang="en-US" sz="3200" b="1" dirty="0" smtClean="0">
                <a:solidFill>
                  <a:srgbClr val="FF0000"/>
                </a:solidFill>
                <a:latin typeface="Calibri"/>
              </a:rPr>
              <a:t>P⁺⁵</a:t>
            </a:r>
            <a:r>
              <a:rPr lang="en-US" sz="2800" dirty="0" smtClean="0">
                <a:latin typeface="Calibri"/>
              </a:rPr>
              <a:t>O₄+ </a:t>
            </a:r>
            <a:r>
              <a:rPr lang="ru-RU" sz="2800" dirty="0" smtClean="0">
                <a:latin typeface="Calibri"/>
              </a:rPr>
              <a:t>5</a:t>
            </a:r>
            <a:r>
              <a:rPr lang="en-US" sz="3200" b="1" dirty="0" smtClean="0">
                <a:solidFill>
                  <a:srgbClr val="0070C0"/>
                </a:solidFill>
                <a:latin typeface="Calibri"/>
              </a:rPr>
              <a:t>S⁺⁴</a:t>
            </a:r>
            <a:r>
              <a:rPr lang="en-US" sz="2800" dirty="0" smtClean="0">
                <a:latin typeface="Calibri"/>
              </a:rPr>
              <a:t>O₂ + </a:t>
            </a:r>
            <a:r>
              <a:rPr lang="ru-RU" sz="2800" dirty="0" smtClean="0">
                <a:latin typeface="Calibri"/>
              </a:rPr>
              <a:t>2</a:t>
            </a:r>
            <a:r>
              <a:rPr lang="en-US" sz="2800" dirty="0" smtClean="0">
                <a:latin typeface="Calibri"/>
              </a:rPr>
              <a:t>H₂O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9930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Положение неметаллов в периодической системе химических элементов 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3" y="3573018"/>
          <a:ext cx="8784972" cy="3284982"/>
        </p:xfrm>
        <a:graphic>
          <a:graphicData uri="http://schemas.openxmlformats.org/drawingml/2006/table">
            <a:tbl>
              <a:tblPr/>
              <a:tblGrid>
                <a:gridCol w="1254996"/>
                <a:gridCol w="1254996"/>
                <a:gridCol w="1254996"/>
                <a:gridCol w="1254996"/>
                <a:gridCol w="1254996"/>
                <a:gridCol w="1254996"/>
                <a:gridCol w="1254996"/>
              </a:tblGrid>
              <a:tr h="547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Группа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III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IV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VI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VII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VIII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7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2-й период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 tooltip="Бор (элемент)"/>
                        </a:rPr>
                        <a:t>B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 tooltip="Углерод"/>
                        </a:rPr>
                        <a:t>C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 tooltip="Азот"/>
                        </a:rPr>
                        <a:t>N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tooltip="Кислород"/>
                        </a:rPr>
                        <a:t>O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 tooltip="Фтор"/>
                        </a:rPr>
                        <a:t>F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tooltip="Неон"/>
                        </a:rPr>
                        <a:t>Ne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7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3-й период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8" tooltip="Кремний"/>
                        </a:rPr>
                        <a:t>Si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9" tooltip="Фосфор"/>
                        </a:rPr>
                        <a:t>P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0" tooltip="Сера"/>
                        </a:rPr>
                        <a:t>S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1" tooltip="Хлор"/>
                        </a:rPr>
                        <a:t>Cl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2" tooltip="Аргон"/>
                        </a:rPr>
                        <a:t>Ar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7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4-й период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3" tooltip="Мышьяк"/>
                        </a:rPr>
                        <a:t>As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4" tooltip="Селен"/>
                        </a:rPr>
                        <a:t>Se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5" tooltip="Бром"/>
                        </a:rPr>
                        <a:t>Br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 err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6" tooltip="Криптон"/>
                        </a:rPr>
                        <a:t>Kr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7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5-й период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7" tooltip="Теллур"/>
                        </a:rPr>
                        <a:t>Te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8" tooltip="Иод"/>
                        </a:rPr>
                        <a:t>I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9" tooltip="Ксенон"/>
                        </a:rPr>
                        <a:t>Xe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7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6-й период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0" tooltip="Астат"/>
                        </a:rPr>
                        <a:t>At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 err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1" tooltip="Радон"/>
                        </a:rPr>
                        <a:t>Rn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1257146"/>
            <a:ext cx="902125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Немета́ллы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—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22" tooltip="Химический элемент"/>
              </a:rPr>
              <a:t>химические элементы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с  типично </a:t>
            </a: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неметаллическими  свойствами,  которые занимают правый верхний угол  </a:t>
            </a:r>
            <a:r>
              <a:rPr lang="ru-RU" sz="3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3" tooltip="Периодическая система химических элементов"/>
              </a:rPr>
              <a:t>Периодической</a:t>
            </a:r>
            <a:endParaRPr lang="ru-RU" sz="3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3" tooltip="Периодическая система химических элементов"/>
              </a:rPr>
              <a:t>системы</a:t>
            </a: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Расположение их в главных подгруппах соответствующих периодов: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21771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Кроме того, к неметаллам относят также водород 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гелий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785610"/>
            <a:ext cx="91440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Характерной особенностью неметаллов является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большее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(по сравнению с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2" tooltip="Металлы"/>
              </a:rPr>
              <a:t>металлами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число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Электрон"/>
              </a:rPr>
              <a:t>электронов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внешнем </a:t>
            </a:r>
            <a:r>
              <a:rPr lang="ru-RU" sz="36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энергетическом уровне </a:t>
            </a: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их </a:t>
            </a:r>
            <a:r>
              <a:rPr lang="ru-RU" sz="36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Атом"/>
              </a:rPr>
              <a:t>атомов</a:t>
            </a: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</a:t>
            </a:r>
            <a:r>
              <a:rPr lang="en-US" sz="36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 </a:t>
            </a:r>
            <a:r>
              <a:rPr lang="en-US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3600" dirty="0" err="1" smtClean="0">
                <a:latin typeface="Calibri"/>
                <a:ea typeface="Times New Roman" pitchFamily="18" charset="0"/>
                <a:cs typeface="Times New Roman" pitchFamily="18" charset="0"/>
              </a:rPr>
              <a:t>ѕ</a:t>
            </a:r>
            <a:r>
              <a:rPr lang="ru-RU" sz="3600" dirty="0" smtClean="0">
                <a:latin typeface="Calibri"/>
                <a:ea typeface="Times New Roman" pitchFamily="18" charset="0"/>
                <a:cs typeface="Times New Roman" pitchFamily="18" charset="0"/>
              </a:rPr>
              <a:t>²</a:t>
            </a:r>
            <a:r>
              <a:rPr lang="en-US" sz="3600" b="1" u="sng" dirty="0" smtClean="0">
                <a:latin typeface="Calibri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3600" b="1" u="sng" dirty="0" err="1" smtClean="0">
                <a:latin typeface="Calibri"/>
                <a:ea typeface="Times New Roman" pitchFamily="18" charset="0"/>
                <a:cs typeface="Times New Roman" pitchFamily="18" charset="0"/>
              </a:rPr>
              <a:t>ѕ</a:t>
            </a:r>
            <a:r>
              <a:rPr lang="ru-RU" sz="3600" b="1" u="sng" dirty="0" smtClean="0">
                <a:latin typeface="Calibri"/>
                <a:ea typeface="Times New Roman" pitchFamily="18" charset="0"/>
                <a:cs typeface="Times New Roman" pitchFamily="18" charset="0"/>
              </a:rPr>
              <a:t>²</a:t>
            </a:r>
            <a:r>
              <a:rPr lang="en-US" sz="3600" b="1" u="sng" dirty="0" smtClean="0">
                <a:latin typeface="Calibri"/>
                <a:ea typeface="Times New Roman" pitchFamily="18" charset="0"/>
                <a:cs typeface="Times New Roman" pitchFamily="18" charset="0"/>
              </a:rPr>
              <a:t>2p⁴</a:t>
            </a:r>
            <a:r>
              <a:rPr lang="en-US" sz="36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              </a:t>
            </a:r>
            <a:r>
              <a:rPr lang="en-US" sz="3600" b="1" dirty="0" err="1" smtClean="0">
                <a:latin typeface="Calibri"/>
                <a:ea typeface="Times New Roman" pitchFamily="18" charset="0"/>
                <a:cs typeface="Times New Roman" pitchFamily="18" charset="0"/>
              </a:rPr>
              <a:t>Cl</a:t>
            </a:r>
            <a:r>
              <a:rPr lang="en-US" sz="3600" b="1" dirty="0" smtClean="0">
                <a:latin typeface="Calibri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en-US" sz="3600" dirty="0" smtClean="0">
                <a:latin typeface="Calibri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3600" dirty="0" err="1" smtClean="0">
                <a:latin typeface="Calibri"/>
                <a:ea typeface="Times New Roman" pitchFamily="18" charset="0"/>
                <a:cs typeface="Times New Roman" pitchFamily="18" charset="0"/>
              </a:rPr>
              <a:t>ѕ</a:t>
            </a:r>
            <a:r>
              <a:rPr lang="ru-RU" sz="3600" dirty="0" smtClean="0">
                <a:latin typeface="Calibri"/>
                <a:ea typeface="Times New Roman" pitchFamily="18" charset="0"/>
                <a:cs typeface="Times New Roman" pitchFamily="18" charset="0"/>
              </a:rPr>
              <a:t>²</a:t>
            </a:r>
            <a:r>
              <a:rPr lang="en-US" sz="3600" dirty="0" smtClean="0">
                <a:latin typeface="Calibri"/>
                <a:ea typeface="Times New Roman" pitchFamily="18" charset="0"/>
                <a:cs typeface="Times New Roman" pitchFamily="18" charset="0"/>
              </a:rPr>
              <a:t>2s²2p⁶</a:t>
            </a:r>
            <a:r>
              <a:rPr lang="en-US" sz="3600" b="1" u="sng" dirty="0" smtClean="0">
                <a:latin typeface="Calibri"/>
                <a:ea typeface="Times New Roman" pitchFamily="18" charset="0"/>
                <a:cs typeface="Times New Roman" pitchFamily="18" charset="0"/>
              </a:rPr>
              <a:t>3s²3p⁵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Это определяет их большую способность к присоединению </a:t>
            </a:r>
            <a:r>
              <a:rPr lang="ru-RU" sz="3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дополнительных электронов,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проявлению более высокой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 tooltip="Окислительно-восстановительные реакции"/>
              </a:rPr>
              <a:t>окислительной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активности, чем у металлов.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элект фор неме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8712968" cy="648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9144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ЗАДАНИЕ:</a:t>
            </a:r>
          </a:p>
          <a:p>
            <a:r>
              <a:rPr lang="ru-RU" sz="3200" dirty="0" smtClean="0"/>
              <a:t>Напишите электронные формулы -  серы,  фтора,</a:t>
            </a:r>
          </a:p>
          <a:p>
            <a:r>
              <a:rPr lang="ru-RU" sz="3200" dirty="0" smtClean="0"/>
              <a:t>                   мышьяка,  брома</a:t>
            </a:r>
          </a:p>
          <a:p>
            <a:r>
              <a:rPr lang="en-US" sz="3200" dirty="0" smtClean="0"/>
              <a:t>  </a:t>
            </a:r>
            <a:r>
              <a:rPr lang="en-US" sz="3600" b="1" dirty="0" smtClean="0"/>
              <a:t>S</a:t>
            </a:r>
            <a:r>
              <a:rPr lang="en-US" sz="3200" dirty="0" smtClean="0"/>
              <a:t>  </a:t>
            </a:r>
            <a:r>
              <a:rPr lang="en-US" sz="2800" dirty="0" smtClean="0"/>
              <a:t>1s</a:t>
            </a:r>
            <a:r>
              <a:rPr lang="en-US" sz="2800" dirty="0" smtClean="0">
                <a:latin typeface="Calibri"/>
              </a:rPr>
              <a:t>²2s²2p⁶3s²3p⁴                       </a:t>
            </a:r>
            <a:r>
              <a:rPr lang="en-US" sz="3600" b="1" dirty="0" smtClean="0">
                <a:latin typeface="Calibri"/>
              </a:rPr>
              <a:t>F </a:t>
            </a:r>
            <a:r>
              <a:rPr lang="en-US" sz="2800" dirty="0" smtClean="0">
                <a:latin typeface="Calibri"/>
              </a:rPr>
              <a:t>  1s²2s²2p⁵</a:t>
            </a:r>
          </a:p>
          <a:p>
            <a:r>
              <a:rPr lang="en-US" sz="2800" dirty="0" smtClean="0">
                <a:latin typeface="Calibri"/>
              </a:rPr>
              <a:t>  </a:t>
            </a:r>
            <a:r>
              <a:rPr lang="en-US" sz="3600" b="1" dirty="0" smtClean="0">
                <a:latin typeface="Calibri"/>
              </a:rPr>
              <a:t>As  </a:t>
            </a:r>
            <a:r>
              <a:rPr lang="en-US" sz="2800" dirty="0" smtClean="0">
                <a:latin typeface="Calibri"/>
              </a:rPr>
              <a:t>1s²2s²2p⁶3s²3p⁶4s²4p³        </a:t>
            </a:r>
            <a:r>
              <a:rPr lang="en-US" sz="3600" b="1" dirty="0" smtClean="0">
                <a:latin typeface="Calibri"/>
              </a:rPr>
              <a:t>Br </a:t>
            </a:r>
            <a:r>
              <a:rPr lang="en-US" sz="2800" dirty="0" smtClean="0">
                <a:latin typeface="Calibri"/>
              </a:rPr>
              <a:t> 1s²2s²2p⁶3s²3p⁶4s²4p⁵</a:t>
            </a:r>
          </a:p>
          <a:p>
            <a:endParaRPr lang="en-US" sz="2800" dirty="0" smtClean="0">
              <a:latin typeface="Calibri"/>
            </a:endParaRPr>
          </a:p>
          <a:p>
            <a:endParaRPr lang="ru-RU" sz="2800" dirty="0" smtClean="0"/>
          </a:p>
          <a:p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2272" y="3318570"/>
            <a:ext cx="91217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У какого из элементов ярче  выражены </a:t>
            </a:r>
          </a:p>
          <a:p>
            <a:r>
              <a:rPr lang="ru-RU" sz="3200" dirty="0" smtClean="0"/>
              <a:t>неметаллические  свойства и почему:</a:t>
            </a:r>
          </a:p>
          <a:p>
            <a:r>
              <a:rPr lang="ru-RU" sz="3200" dirty="0" smtClean="0"/>
              <a:t>      а)  </a:t>
            </a:r>
            <a:r>
              <a:rPr lang="en-US" sz="3200" b="1" dirty="0" smtClean="0"/>
              <a:t>As  -  N</a:t>
            </a:r>
            <a:r>
              <a:rPr lang="en-US" sz="3200" dirty="0" smtClean="0"/>
              <a:t>                          </a:t>
            </a:r>
            <a:r>
              <a:rPr lang="ru-RU" sz="3200" dirty="0" smtClean="0"/>
              <a:t>б</a:t>
            </a:r>
            <a:r>
              <a:rPr lang="en-US" sz="3200" dirty="0" smtClean="0"/>
              <a:t>)  </a:t>
            </a:r>
            <a:r>
              <a:rPr lang="en-US" sz="3200" b="1" dirty="0" err="1" smtClean="0"/>
              <a:t>Cl</a:t>
            </a:r>
            <a:r>
              <a:rPr lang="en-US" sz="3200" b="1" dirty="0" smtClean="0"/>
              <a:t>  -  S</a:t>
            </a:r>
            <a:endParaRPr lang="ru-RU" sz="3200" b="1" dirty="0" smtClean="0"/>
          </a:p>
          <a:p>
            <a:r>
              <a:rPr lang="ru-RU" sz="3200" dirty="0" smtClean="0"/>
              <a:t>а) </a:t>
            </a:r>
            <a:r>
              <a:rPr lang="en-US" sz="3200" b="1" dirty="0" smtClean="0"/>
              <a:t>N</a:t>
            </a:r>
            <a:r>
              <a:rPr lang="ru-RU" sz="3200" dirty="0" smtClean="0"/>
              <a:t> – меньше радиус атома  (больше  значение  </a:t>
            </a:r>
          </a:p>
          <a:p>
            <a:r>
              <a:rPr lang="ru-RU" sz="3200" dirty="0" smtClean="0"/>
              <a:t>    </a:t>
            </a:r>
            <a:r>
              <a:rPr lang="ru-RU" sz="3200" dirty="0" err="1" smtClean="0"/>
              <a:t>электроотрицательности</a:t>
            </a:r>
            <a:r>
              <a:rPr lang="ru-RU" sz="3200" dirty="0" smtClean="0"/>
              <a:t>)</a:t>
            </a:r>
          </a:p>
          <a:p>
            <a:r>
              <a:rPr lang="ru-RU" sz="3200" dirty="0" smtClean="0"/>
              <a:t>б) </a:t>
            </a:r>
            <a:r>
              <a:rPr lang="en-US" sz="3200" b="1" dirty="0" err="1" smtClean="0"/>
              <a:t>Cl</a:t>
            </a:r>
            <a:r>
              <a:rPr lang="en-US" sz="3200" dirty="0" smtClean="0"/>
              <a:t>  -</a:t>
            </a:r>
            <a:r>
              <a:rPr lang="ru-RU" sz="3200" dirty="0" smtClean="0"/>
              <a:t> меньше радиус атома, больше валентных</a:t>
            </a:r>
          </a:p>
          <a:p>
            <a:r>
              <a:rPr lang="ru-RU" sz="3200" dirty="0" smtClean="0"/>
              <a:t>            электронов ( больше значение  ЭО)</a:t>
            </a:r>
            <a:r>
              <a:rPr lang="en-US" sz="3200" dirty="0" smtClean="0"/>
              <a:t>  </a:t>
            </a:r>
            <a:endParaRPr lang="ru-RU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НАХОЖДЕНИЕ    НЕМЕТАЛЛОВ    В     ПРИРОДЕ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375051"/>
            <a:ext cx="91440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 свободном виде  могут  быть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газообразные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неметалличес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кие простые вещества —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2" tooltip="Фтор"/>
              </a:rPr>
              <a:t>фтор</a:t>
            </a:r>
            <a:r>
              <a:rPr lang="ru-RU" sz="32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 </a:t>
            </a:r>
            <a:r>
              <a:rPr lang="ru-RU" sz="3200" b="1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Хлор"/>
              </a:rPr>
              <a:t>хлор</a:t>
            </a:r>
            <a:r>
              <a:rPr lang="ru-RU" sz="32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lang="ru-RU" sz="3200" b="1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Кислород"/>
              </a:rPr>
              <a:t>кислород</a:t>
            </a:r>
            <a:r>
              <a:rPr lang="ru-RU" sz="32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lang="ru-RU" sz="3200" b="1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5" tooltip="Азот"/>
              </a:rPr>
              <a:t>азот</a:t>
            </a:r>
            <a:r>
              <a:rPr lang="ru-RU" sz="32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lang="ru-RU" sz="3200" b="1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6" tooltip="Водород"/>
              </a:rPr>
              <a:t>водород</a:t>
            </a:r>
            <a:r>
              <a:rPr lang="ru-RU" sz="32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en-US" sz="32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en-US" sz="3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7" tooltip="Инертные газы"/>
              </a:rPr>
              <a:t> инертные газы</a:t>
            </a:r>
            <a:r>
              <a:rPr lang="ru-RU" sz="32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твёрдые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—  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8" tooltip="Иод"/>
              </a:rPr>
              <a:t>иод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9" tooltip="Астат"/>
              </a:rPr>
              <a:t>астат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0" tooltip="Сера"/>
              </a:rPr>
              <a:t>сера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1" tooltip="Селен"/>
              </a:rPr>
              <a:t>селен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b="1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12" tooltip="Теллур"/>
              </a:rPr>
              <a:t>  теллур</a:t>
            </a:r>
            <a:r>
              <a:rPr lang="ru-RU" sz="32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3" tooltip="Фосфор"/>
              </a:rPr>
              <a:t>фосфор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4" tooltip="Мышьяк"/>
              </a:rPr>
              <a:t>мышьяк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5" tooltip="Углерод"/>
              </a:rPr>
              <a:t>углерод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6" tooltip="Кремний"/>
              </a:rPr>
              <a:t>кремний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7" tooltip="Бор (элемент)"/>
              </a:rPr>
              <a:t>бор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 комнатной температуре в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жидком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состоянии существует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8" tooltip="Бром"/>
              </a:rPr>
              <a:t>бром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4826674"/>
            <a:ext cx="672254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Распространёнными являются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Кислород"/>
              </a:rPr>
              <a:t>                        кислород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6" tooltip="Кремний"/>
              </a:rPr>
              <a:t>кремний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6" tooltip="Водород"/>
              </a:rPr>
              <a:t> водород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редкими —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4" tooltip="Мышьяк"/>
              </a:rPr>
              <a:t>мышьяк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1" tooltip="Селен"/>
              </a:rPr>
              <a:t>селен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8" tooltip="Иод"/>
              </a:rPr>
              <a:t>иод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 агрег сост неметалл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4217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451</TotalTime>
  <Words>1820</Words>
  <Application>Microsoft Office PowerPoint</Application>
  <PresentationFormat>Экран (4:3)</PresentationFormat>
  <Paragraphs>291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Трек</vt:lpstr>
      <vt:lpstr>Н Е М Е Т А Л Л Ы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ПОЛУЧЕНИЕ НЕМЕТАЛЛОВ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 Е М Е Т А Л Л Ы </dc:title>
  <dc:creator>RockNRolf</dc:creator>
  <cp:lastModifiedBy>RockNRolf</cp:lastModifiedBy>
  <cp:revision>52</cp:revision>
  <dcterms:created xsi:type="dcterms:W3CDTF">2012-09-08T19:36:19Z</dcterms:created>
  <dcterms:modified xsi:type="dcterms:W3CDTF">2012-09-19T20:08:08Z</dcterms:modified>
</cp:coreProperties>
</file>