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0" r:id="rId5"/>
    <p:sldId id="261" r:id="rId6"/>
    <p:sldId id="262" r:id="rId7"/>
    <p:sldId id="264" r:id="rId8"/>
    <p:sldId id="265" r:id="rId9"/>
    <p:sldId id="257" r:id="rId10"/>
    <p:sldId id="266" r:id="rId11"/>
    <p:sldId id="267" r:id="rId12"/>
    <p:sldId id="268" r:id="rId13"/>
    <p:sldId id="269" r:id="rId14"/>
    <p:sldId id="270" r:id="rId15"/>
    <p:sldId id="275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Рисунок1.jp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6350" y="-6350"/>
            <a:ext cx="9156700" cy="68707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357158" y="285728"/>
            <a:ext cx="8429684" cy="628654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Documents and Settings\Администратор\Рабочий стол\Рисунок1.jpg"/>
          <p:cNvPicPr>
            <a:picLocks noChangeAspect="1" noChangeArrowheads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-6350" y="-6350"/>
            <a:ext cx="9156700" cy="68707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hyperlink" Target="61%20&#1040;&#1079;&#1086;&#1090;&#1085;&#1072;&#1103;%20&#1082;&#1080;&#1089;&#1083;&#1086;&#1090;&#1072;/&#1086;&#1082;&#1080;&#1089;&#1083;&#1080;&#1090;&#1077;&#1083;&#1100;&#1085;&#1099;&#1077;%20&#1089;&#1074;-&#1074;&#1072;%20&#1072;&#1079;&#1086;&#1090;&#1085;&#1086;&#1081;%20&#1082;-&#1090;&#1099;(+&#1052;&#1077;).wm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61%20&#1040;&#1079;&#1086;&#1090;&#1085;&#1072;&#1103;%20&#1082;&#1080;&#1089;&#1083;&#1086;&#1090;&#1072;/&#1074;&#1079;&#1072;&#1080;&#1084;&#1086;&#1076;.%20&#1073;&#1077;&#1079;&#1074;&#1086;&#1076;&#1085;&#1086;&#1081;%20&#1072;&#1079;&#1086;&#1090;&#1085;&#1086;&#1081;%20&#1082;-&#1090;&#1099;%20&#1089;&#1086;%20&#1089;&#1082;&#1080;&#1087;&#1080;&#1076;&#1072;&#1088;&#1086;&#1084;.wmv" TargetMode="External"/><Relationship Id="rId2" Type="http://schemas.openxmlformats.org/officeDocument/2006/relationships/hyperlink" Target="61%20&#1040;&#1079;&#1086;&#1090;&#1085;&#1072;&#1103;%20&#1082;&#1080;&#1089;&#1083;&#1086;&#1090;&#1072;/&#1091;&#1075;&#1086;&#1083;&#1100;%20&#1089;%20&#1072;&#1079;&#1086;&#1090;&#1085;&#1086;&#1081;%20&#1082;&#1080;&#1089;&#1083;&#1086;&#1090;&#1086;&#1081;.wm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7" Type="http://schemas.openxmlformats.org/officeDocument/2006/relationships/image" Target="../media/image21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gif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5940152" cy="285293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  <a:effectLst/>
                <a:latin typeface="Comic Sans MS" pitchFamily="66" charset="0"/>
              </a:rPr>
              <a:t>Кислородные соединения </a:t>
            </a:r>
            <a:r>
              <a:rPr lang="ru-RU" dirty="0" smtClean="0">
                <a:solidFill>
                  <a:srgbClr val="FFFF00"/>
                </a:solidFill>
                <a:effectLst/>
                <a:latin typeface="Comic Sans MS" pitchFamily="66" charset="0"/>
              </a:rPr>
              <a:t>азота </a:t>
            </a:r>
            <a:r>
              <a:rPr lang="ru-RU" dirty="0" smtClean="0">
                <a:solidFill>
                  <a:srgbClr val="FFFF00"/>
                </a:solidFill>
                <a:effectLst/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effectLst/>
                <a:latin typeface="Comic Sans MS" pitchFamily="66" charset="0"/>
              </a:rPr>
            </a:br>
            <a:r>
              <a:rPr lang="ru-RU" dirty="0" smtClean="0">
                <a:solidFill>
                  <a:srgbClr val="FFFF00"/>
                </a:solidFill>
                <a:effectLst/>
                <a:latin typeface="Comic Sans MS" pitchFamily="66" charset="0"/>
              </a:rPr>
              <a:t>Азотная кислота</a:t>
            </a:r>
            <a:endParaRPr lang="ru-RU" dirty="0">
              <a:solidFill>
                <a:srgbClr val="FFFF00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6136" y="4437112"/>
            <a:ext cx="3347864" cy="223224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МБОУ СОШ №30</a:t>
            </a:r>
          </a:p>
          <a:p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г</a:t>
            </a: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.Ростов-на-Дону</a:t>
            </a: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3" descr="http://him.1september.ru/2008/01/31-1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6936" y="-12970"/>
            <a:ext cx="874846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79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-972616" y="274638"/>
            <a:ext cx="1116124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8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I. </a:t>
            </a:r>
            <a:r>
              <a:rPr lang="ru-RU" sz="38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Физические свойства</a:t>
            </a:r>
            <a:br>
              <a:rPr lang="ru-RU" sz="38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</a:br>
            <a:r>
              <a:rPr lang="ru-RU" sz="38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азотной кислоты</a:t>
            </a:r>
            <a:r>
              <a:rPr lang="ru-RU" sz="3800" b="1" i="1" dirty="0" smtClean="0">
                <a:solidFill>
                  <a:schemeClr val="hlink"/>
                </a:solidFill>
              </a:rPr>
              <a:t/>
            </a:r>
            <a:br>
              <a:rPr lang="ru-RU" sz="3800" b="1" i="1" dirty="0" smtClean="0">
                <a:solidFill>
                  <a:schemeClr val="hlink"/>
                </a:solidFill>
              </a:rPr>
            </a:br>
            <a:endParaRPr lang="ru-RU" sz="3800" b="1" i="1" dirty="0" smtClean="0">
              <a:solidFill>
                <a:schemeClr val="hlink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5805487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Comic Sans MS" pitchFamily="66" charset="0"/>
              </a:rPr>
              <a:t>Агрегатное состояние –  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жидкость</a:t>
            </a:r>
            <a:r>
              <a:rPr lang="ru-RU" dirty="0" smtClean="0">
                <a:latin typeface="Comic Sans MS" pitchFamily="66" charset="0"/>
              </a:rPr>
              <a:t>;   </a:t>
            </a:r>
          </a:p>
          <a:p>
            <a:pPr eaLnBrk="1" hangingPunct="1">
              <a:defRPr/>
            </a:pPr>
            <a:r>
              <a:rPr lang="ru-RU" dirty="0" smtClean="0">
                <a:latin typeface="Comic Sans MS" pitchFamily="66" charset="0"/>
              </a:rPr>
              <a:t>Цвет – 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отсутствует;</a:t>
            </a:r>
          </a:p>
          <a:p>
            <a:pPr eaLnBrk="1" hangingPunct="1">
              <a:defRPr/>
            </a:pPr>
            <a:r>
              <a:rPr lang="ru-RU" dirty="0" smtClean="0">
                <a:latin typeface="Comic Sans MS" pitchFamily="66" charset="0"/>
              </a:rPr>
              <a:t>Запах – 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едкий, кислотный; </a:t>
            </a:r>
          </a:p>
          <a:p>
            <a:pPr eaLnBrk="1" hangingPunct="1">
              <a:defRPr/>
            </a:pPr>
            <a:r>
              <a:rPr lang="ru-RU" dirty="0" smtClean="0">
                <a:latin typeface="Comic Sans MS" pitchFamily="66" charset="0"/>
              </a:rPr>
              <a:t>Растворимость в воде – 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хорошая;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«Дымит» </a:t>
            </a:r>
            <a:r>
              <a:rPr lang="ru-RU" dirty="0" smtClean="0">
                <a:latin typeface="Comic Sans MS" pitchFamily="66" charset="0"/>
              </a:rPr>
              <a:t>на воздухе;</a:t>
            </a:r>
          </a:p>
          <a:p>
            <a:pPr eaLnBrk="1" hangingPunct="1">
              <a:defRPr/>
            </a:pPr>
            <a:r>
              <a:rPr lang="ru-RU" dirty="0" smtClean="0">
                <a:latin typeface="Comic Sans MS" pitchFamily="66" charset="0"/>
              </a:rPr>
              <a:t>«Особые приметы»: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latin typeface="Comic Sans MS" pitchFamily="66" charset="0"/>
              </a:rPr>
              <a:t>   при хранении 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на свету разлагается</a:t>
            </a:r>
            <a:r>
              <a:rPr lang="ru-RU" dirty="0" smtClean="0">
                <a:latin typeface="Comic Sans MS" pitchFamily="66" charset="0"/>
              </a:rPr>
              <a:t>,  приобретая желтоватый оттенок: </a:t>
            </a:r>
            <a:endParaRPr lang="en-US" dirty="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Comic Sans MS" pitchFamily="66" charset="0"/>
              </a:rPr>
              <a:t>         4HNO</a:t>
            </a:r>
            <a:r>
              <a:rPr lang="en-US" baseline="-25000" dirty="0" smtClean="0">
                <a:latin typeface="Comic Sans MS" pitchFamily="66" charset="0"/>
              </a:rPr>
              <a:t>3</a:t>
            </a:r>
            <a:r>
              <a:rPr lang="en-US" dirty="0" smtClean="0">
                <a:latin typeface="Comic Sans MS" pitchFamily="66" charset="0"/>
              </a:rPr>
              <a:t>=4NO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￪</a:t>
            </a:r>
            <a:r>
              <a:rPr lang="en-US" dirty="0" smtClean="0">
                <a:latin typeface="Comic Sans MS" pitchFamily="66" charset="0"/>
              </a:rPr>
              <a:t> + O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￪</a:t>
            </a:r>
            <a:r>
              <a:rPr lang="en-US" dirty="0" smtClean="0">
                <a:latin typeface="Comic Sans MS" pitchFamily="66" charset="0"/>
              </a:rPr>
              <a:t> + 2H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O</a:t>
            </a:r>
            <a:endParaRPr lang="ru-RU" dirty="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       </a:t>
            </a:r>
            <a:endParaRPr lang="en-US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44" name="l3994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l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724400"/>
            <a:ext cx="16986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395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0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 nodeType="clickPar">
                      <p:stCondLst>
                        <p:cond delay="0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9" dur="1" fill="hold"/>
                                        <p:tgtEl>
                                          <p:spTgt spid="102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4"/>
                  </p:tgtEl>
                </p:cond>
              </p:nextCondLst>
            </p:seq>
            <p:audio>
              <p:cMediaNode vol="100000" showWhenStopped="0">
                <p:cTn id="110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4"/>
                </p:tgtEl>
              </p:cMediaNode>
            </p:audio>
          </p:childTnLst>
        </p:cTn>
      </p:par>
    </p:tnLst>
    <p:bldLst>
      <p:bldP spid="102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147050" cy="11255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II. </a:t>
            </a:r>
            <a:r>
              <a:rPr lang="ru-RU" sz="40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Характеристика </a:t>
            </a:r>
            <a:r>
              <a:rPr lang="en-US" sz="40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HNO</a:t>
            </a:r>
            <a:r>
              <a:rPr lang="en-US" sz="4000" b="1" i="1" baseline="-25000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3</a:t>
            </a:r>
            <a:endParaRPr lang="ru-RU" sz="4000" b="1" i="1" baseline="-25000" dirty="0" smtClean="0">
              <a:solidFill>
                <a:srgbClr val="C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 dirty="0" smtClean="0">
                <a:latin typeface="Comic Sans MS" pitchFamily="66" charset="0"/>
              </a:rPr>
              <a:t>По </a:t>
            </a:r>
            <a:r>
              <a:rPr lang="ru-RU" sz="2800" dirty="0" err="1" smtClean="0">
                <a:latin typeface="Comic Sans MS" pitchFamily="66" charset="0"/>
              </a:rPr>
              <a:t>основности</a:t>
            </a:r>
            <a:r>
              <a:rPr lang="ru-RU" sz="2800" dirty="0" smtClean="0">
                <a:latin typeface="Comic Sans MS" pitchFamily="66" charset="0"/>
              </a:rPr>
              <a:t>:  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   </a:t>
            </a:r>
            <a:r>
              <a:rPr lang="ru-RU" sz="2800" b="1" i="1" dirty="0" smtClean="0">
                <a:solidFill>
                  <a:srgbClr val="7030A0"/>
                </a:solidFill>
                <a:latin typeface="Comic Sans MS" pitchFamily="66" charset="0"/>
              </a:rPr>
              <a:t>одноосновная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2. По содержанию «О»:  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  </a:t>
            </a:r>
            <a:r>
              <a:rPr lang="ru-RU" sz="2800" i="1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ru-RU" sz="2800" b="1" i="1" dirty="0" smtClean="0">
                <a:solidFill>
                  <a:srgbClr val="7030A0"/>
                </a:solidFill>
                <a:latin typeface="Comic Sans MS" pitchFamily="66" charset="0"/>
              </a:rPr>
              <a:t>кислородсодержащая</a:t>
            </a:r>
            <a:r>
              <a:rPr lang="ru-RU" sz="2800" b="1" i="1" dirty="0" smtClean="0">
                <a:solidFill>
                  <a:schemeClr val="hlink"/>
                </a:solidFill>
                <a:latin typeface="Comic Sans MS" pitchFamily="66" charset="0"/>
              </a:rPr>
              <a:t>    </a:t>
            </a:r>
            <a:r>
              <a:rPr lang="ru-RU" sz="2800" i="1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ru-RU" sz="2800" dirty="0" smtClean="0">
                <a:latin typeface="Comic Sans MS" pitchFamily="66" charset="0"/>
              </a:rPr>
              <a:t>   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3. По растворимости в воде: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7030A0"/>
                </a:solidFill>
                <a:latin typeface="Comic Sans MS" pitchFamily="66" charset="0"/>
              </a:rPr>
              <a:t>    </a:t>
            </a:r>
            <a:r>
              <a:rPr lang="ru-RU" sz="2800" b="1" i="1" dirty="0" smtClean="0">
                <a:solidFill>
                  <a:srgbClr val="7030A0"/>
                </a:solidFill>
                <a:latin typeface="Comic Sans MS" pitchFamily="66" charset="0"/>
              </a:rPr>
              <a:t>растворимая</a:t>
            </a:r>
            <a:r>
              <a:rPr lang="ru-RU" sz="28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4. По стабильности: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  </a:t>
            </a:r>
            <a:r>
              <a:rPr lang="ru-RU" sz="2800" b="1" i="1" dirty="0" smtClean="0">
                <a:solidFill>
                  <a:srgbClr val="7030A0"/>
                </a:solidFill>
                <a:latin typeface="Comic Sans MS" pitchFamily="66" charset="0"/>
              </a:rPr>
              <a:t>нестабильная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5. По летучести:  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  </a:t>
            </a:r>
            <a:r>
              <a:rPr lang="ru-RU" sz="2800" b="1" i="1" dirty="0" smtClean="0">
                <a:solidFill>
                  <a:srgbClr val="7030A0"/>
                </a:solidFill>
                <a:latin typeface="Comic Sans MS" pitchFamily="66" charset="0"/>
              </a:rPr>
              <a:t>летучая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6. По степени диссоциации: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                                    </a:t>
            </a:r>
            <a:r>
              <a:rPr lang="ru-RU" sz="2800" b="1" i="1" dirty="0" smtClean="0">
                <a:solidFill>
                  <a:srgbClr val="7030A0"/>
                </a:solidFill>
                <a:latin typeface="Comic Sans MS" pitchFamily="66" charset="0"/>
              </a:rPr>
              <a:t>сильная</a:t>
            </a:r>
          </a:p>
        </p:txBody>
      </p:sp>
      <p:pic>
        <p:nvPicPr>
          <p:cNvPr id="5" name="Picture 4" descr="nauk7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301208"/>
            <a:ext cx="847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209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88633" y="116632"/>
            <a:ext cx="8229600" cy="77809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III. </a:t>
            </a:r>
            <a:r>
              <a:rPr lang="ru-RU" sz="32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Химические свойства </a:t>
            </a:r>
            <a:r>
              <a:rPr lang="en-US" sz="32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HNO</a:t>
            </a:r>
            <a:r>
              <a:rPr lang="en-US" sz="3200" b="1" i="1" baseline="-25000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3</a:t>
            </a:r>
            <a:endParaRPr lang="ru-RU" sz="3200" b="1" i="1" baseline="-25000" dirty="0" smtClean="0">
              <a:solidFill>
                <a:srgbClr val="C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712"/>
            <a:ext cx="9144000" cy="6021288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800" dirty="0" smtClean="0">
                <a:solidFill>
                  <a:srgbClr val="C00000"/>
                </a:solidFill>
                <a:latin typeface="Comic Sans MS" pitchFamily="66" charset="0"/>
              </a:rPr>
              <a:t>Свойства </a:t>
            </a:r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</a:rPr>
              <a:t>HNO</a:t>
            </a:r>
            <a:r>
              <a:rPr lang="en-US" sz="2800" baseline="-25000" dirty="0" smtClean="0">
                <a:solidFill>
                  <a:srgbClr val="C00000"/>
                </a:solidFill>
                <a:latin typeface="Comic Sans MS" pitchFamily="66" charset="0"/>
              </a:rPr>
              <a:t>3</a:t>
            </a:r>
            <a:r>
              <a:rPr lang="ru-RU" sz="2800" dirty="0" smtClean="0">
                <a:solidFill>
                  <a:srgbClr val="C00000"/>
                </a:solidFill>
                <a:latin typeface="Comic Sans MS" pitchFamily="66" charset="0"/>
              </a:rPr>
              <a:t> как электролита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Диссоциация:</a:t>
            </a:r>
            <a:r>
              <a:rPr lang="ru-RU" sz="2800" dirty="0" smtClean="0">
                <a:solidFill>
                  <a:srgbClr val="FF0066"/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latin typeface="Comic Sans MS" pitchFamily="66" charset="0"/>
              </a:rPr>
              <a:t>HNO</a:t>
            </a:r>
            <a:r>
              <a:rPr lang="ru-RU" sz="2800" baseline="-25000" dirty="0" smtClean="0">
                <a:solidFill>
                  <a:schemeClr val="hlink"/>
                </a:solidFill>
                <a:latin typeface="Comic Sans MS" pitchFamily="66" charset="0"/>
              </a:rPr>
              <a:t>3 </a:t>
            </a:r>
            <a:r>
              <a:rPr lang="ru-RU" sz="2800" dirty="0" smtClean="0">
                <a:solidFill>
                  <a:schemeClr val="hlink"/>
                </a:solidFill>
                <a:latin typeface="Comic Sans MS" pitchFamily="66" charset="0"/>
              </a:rPr>
              <a:t>= </a:t>
            </a:r>
            <a:r>
              <a:rPr lang="en-US" sz="2800" dirty="0" smtClean="0">
                <a:solidFill>
                  <a:schemeClr val="hlink"/>
                </a:solidFill>
                <a:latin typeface="Comic Sans MS" pitchFamily="66" charset="0"/>
              </a:rPr>
              <a:t>H</a:t>
            </a:r>
            <a:r>
              <a:rPr lang="ru-RU" sz="2800" baseline="30000" dirty="0" smtClean="0">
                <a:solidFill>
                  <a:schemeClr val="hlink"/>
                </a:solidFill>
                <a:latin typeface="Comic Sans MS" pitchFamily="66" charset="0"/>
              </a:rPr>
              <a:t>+</a:t>
            </a:r>
            <a:r>
              <a:rPr lang="ru-RU" sz="2800" dirty="0" smtClean="0">
                <a:solidFill>
                  <a:schemeClr val="hlink"/>
                </a:solidFill>
                <a:latin typeface="Comic Sans MS" pitchFamily="66" charset="0"/>
              </a:rPr>
              <a:t> + </a:t>
            </a:r>
            <a:r>
              <a:rPr lang="en-US" sz="2800" dirty="0" smtClean="0">
                <a:solidFill>
                  <a:schemeClr val="hlink"/>
                </a:solidFill>
                <a:latin typeface="Comic Sans MS" pitchFamily="66" charset="0"/>
              </a:rPr>
              <a:t>NO</a:t>
            </a:r>
            <a:r>
              <a:rPr lang="ru-RU" sz="2800" baseline="30000" dirty="0" smtClean="0">
                <a:solidFill>
                  <a:schemeClr val="hlink"/>
                </a:solidFill>
                <a:latin typeface="Comic Sans MS" pitchFamily="66" charset="0"/>
              </a:rPr>
              <a:t>3 –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aseline="30000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Взаимодействует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А) с оксидами металлов: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  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CuO + </a:t>
            </a:r>
            <a:r>
              <a:rPr lang="ru-RU" sz="2800" i="1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HNO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3 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= Cu(NO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3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)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 + H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O</a:t>
            </a:r>
            <a:endParaRPr lang="ru-RU" sz="2800" i="1" dirty="0" smtClean="0">
              <a:solidFill>
                <a:schemeClr val="hlink"/>
              </a:solidFill>
              <a:latin typeface="Comic Sans MS" pitchFamily="66" charset="0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  CuO + 2H</a:t>
            </a:r>
            <a:r>
              <a:rPr lang="en-US" sz="2800" i="1" baseline="30000" dirty="0" smtClean="0">
                <a:solidFill>
                  <a:schemeClr val="hlink"/>
                </a:solidFill>
                <a:latin typeface="Comic Sans MS" pitchFamily="66" charset="0"/>
              </a:rPr>
              <a:t>+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 = Cu</a:t>
            </a:r>
            <a:r>
              <a:rPr lang="en-US" sz="2800" i="1" baseline="30000" dirty="0" smtClean="0">
                <a:solidFill>
                  <a:schemeClr val="hlink"/>
                </a:solidFill>
                <a:latin typeface="Comic Sans MS" pitchFamily="66" charset="0"/>
              </a:rPr>
              <a:t>2+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 + H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O</a:t>
            </a:r>
            <a:endParaRPr lang="ru-RU" sz="2800" i="1" dirty="0" smtClean="0">
              <a:solidFill>
                <a:schemeClr val="hlink"/>
              </a:solidFill>
              <a:latin typeface="Comic Sans MS" pitchFamily="66" charset="0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Б) с основаниями: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Comic Sans MS" pitchFamily="66" charset="0"/>
              </a:rPr>
              <a:t>  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Cu(OH)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 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+ </a:t>
            </a:r>
            <a:r>
              <a:rPr lang="ru-RU" sz="2800" i="1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HNO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3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 = Cu(NO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3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)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 + </a:t>
            </a:r>
            <a:r>
              <a:rPr lang="ru-RU" sz="2800" i="1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H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O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  Cu(OH)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 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+ 2H</a:t>
            </a:r>
            <a:r>
              <a:rPr lang="en-US" sz="2800" i="1" baseline="30000" dirty="0" smtClean="0">
                <a:solidFill>
                  <a:schemeClr val="hlink"/>
                </a:solidFill>
                <a:latin typeface="Comic Sans MS" pitchFamily="66" charset="0"/>
              </a:rPr>
              <a:t>+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 = Cu</a:t>
            </a:r>
            <a:r>
              <a:rPr lang="en-US" sz="2800" i="1" baseline="30000" dirty="0" smtClean="0">
                <a:solidFill>
                  <a:schemeClr val="hlink"/>
                </a:solidFill>
                <a:latin typeface="Comic Sans MS" pitchFamily="66" charset="0"/>
              </a:rPr>
              <a:t>2+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 + 2H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O</a:t>
            </a:r>
            <a:endParaRPr lang="ru-RU" sz="2800" i="1" dirty="0" smtClean="0">
              <a:solidFill>
                <a:schemeClr val="hlink"/>
              </a:solidFill>
              <a:latin typeface="Comic Sans MS" pitchFamily="66" charset="0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В) с солями:</a:t>
            </a:r>
            <a:endParaRPr lang="en-US" sz="2800" dirty="0" smtClean="0">
              <a:latin typeface="Comic Sans MS" pitchFamily="66" charset="0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Comic Sans MS" pitchFamily="66" charset="0"/>
              </a:rPr>
              <a:t>   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Na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CO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3 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+ </a:t>
            </a:r>
            <a:r>
              <a:rPr lang="ru-RU" sz="2800" i="1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HNO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3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 = </a:t>
            </a:r>
            <a:r>
              <a:rPr lang="ru-RU" sz="2800" i="1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NaNO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3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 + CO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￪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 + H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O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   CO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3</a:t>
            </a:r>
            <a:r>
              <a:rPr lang="en-US" sz="2800" i="1" baseline="30000" dirty="0" smtClean="0">
                <a:solidFill>
                  <a:schemeClr val="hlink"/>
                </a:solidFill>
                <a:latin typeface="Comic Sans MS" pitchFamily="66" charset="0"/>
              </a:rPr>
              <a:t>2- 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+ 2H</a:t>
            </a:r>
            <a:r>
              <a:rPr lang="en-US" sz="2800" i="1" baseline="30000" dirty="0" smtClean="0">
                <a:solidFill>
                  <a:schemeClr val="hlink"/>
                </a:solidFill>
                <a:latin typeface="Comic Sans MS" pitchFamily="66" charset="0"/>
              </a:rPr>
              <a:t>+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 = CO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 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+ H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O</a:t>
            </a:r>
            <a:endParaRPr lang="ru-RU" sz="2800" i="1" dirty="0" smtClean="0">
              <a:solidFill>
                <a:schemeClr val="hlink"/>
              </a:solidFill>
              <a:latin typeface="Comic Sans MS" pitchFamily="66" charset="0"/>
            </a:endParaRPr>
          </a:p>
        </p:txBody>
      </p:sp>
      <p:pic>
        <p:nvPicPr>
          <p:cNvPr id="5" name="Picture 3" descr="j04394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84960"/>
            <a:ext cx="32766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421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800" decel="1000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800" decel="100000"/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47248" cy="41433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III. </a:t>
            </a:r>
            <a:r>
              <a:rPr lang="ru-RU" sz="28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Химические свойства </a:t>
            </a:r>
            <a:r>
              <a:rPr lang="en-US" sz="28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HNO</a:t>
            </a:r>
            <a:r>
              <a:rPr lang="en-US" sz="2800" b="1" i="1" baseline="-25000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3</a:t>
            </a:r>
            <a:endParaRPr lang="ru-RU" sz="2800" b="1" i="1" baseline="-25000" dirty="0" smtClean="0">
              <a:solidFill>
                <a:srgbClr val="C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765175"/>
            <a:ext cx="9324527" cy="597619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. Окислительные свойства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Comic Sans MS" pitchFamily="66" charset="0"/>
              </a:rPr>
              <a:t>   </a:t>
            </a:r>
            <a:r>
              <a:rPr lang="ru-RU" dirty="0" smtClean="0">
                <a:latin typeface="Comic Sans MS" pitchFamily="66" charset="0"/>
              </a:rPr>
              <a:t>  </a:t>
            </a:r>
            <a:r>
              <a:rPr lang="ru-RU" dirty="0" smtClean="0">
                <a:latin typeface="Comic Sans MS" pitchFamily="66" charset="0"/>
                <a:hlinkClick r:id="rId2" action="ppaction://hlinkfile"/>
              </a:rPr>
              <a:t>Взаимодействует с металлами:</a:t>
            </a:r>
            <a:endParaRPr lang="ru-RU" dirty="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Comic Sans MS" pitchFamily="66" charset="0"/>
              </a:rPr>
              <a:t>K </a:t>
            </a:r>
            <a:r>
              <a:rPr lang="en-US" b="1" dirty="0" err="1" smtClean="0">
                <a:latin typeface="Comic Sans MS" pitchFamily="66" charset="0"/>
              </a:rPr>
              <a:t>Ca</a:t>
            </a:r>
            <a:r>
              <a:rPr lang="en-US" b="1" dirty="0" smtClean="0">
                <a:latin typeface="Comic Sans MS" pitchFamily="66" charset="0"/>
              </a:rPr>
              <a:t> Na Mg Al Zn Cr Fe </a:t>
            </a:r>
            <a:r>
              <a:rPr lang="en-US" b="1" dirty="0" err="1" smtClean="0">
                <a:latin typeface="Comic Sans MS" pitchFamily="66" charset="0"/>
              </a:rPr>
              <a:t>Pb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FF0066"/>
                </a:solidFill>
                <a:latin typeface="Comic Sans MS" pitchFamily="66" charset="0"/>
              </a:rPr>
              <a:t>H</a:t>
            </a:r>
            <a:r>
              <a:rPr lang="en-US" b="1" baseline="-25000" dirty="0" smtClean="0">
                <a:solidFill>
                  <a:srgbClr val="FF0066"/>
                </a:solidFill>
                <a:latin typeface="Comic Sans MS" pitchFamily="66" charset="0"/>
              </a:rPr>
              <a:t>2</a:t>
            </a:r>
            <a:r>
              <a:rPr lang="en-US" b="1" dirty="0" smtClean="0">
                <a:latin typeface="Comic Sans MS" pitchFamily="66" charset="0"/>
              </a:rPr>
              <a:t> Cu Hg Ag Au</a:t>
            </a:r>
            <a:endParaRPr lang="ru-RU" b="1" dirty="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latin typeface="Comic Sans MS" pitchFamily="66" charset="0"/>
              </a:rPr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latin typeface="Comic Sans MS" pitchFamily="66" charset="0"/>
              </a:rPr>
              <a:t>     </a:t>
            </a:r>
            <a:r>
              <a:rPr lang="ru-RU" b="1" dirty="0" err="1" smtClean="0">
                <a:latin typeface="Comic Sans MS" pitchFamily="66" charset="0"/>
              </a:rPr>
              <a:t>Ме</a:t>
            </a:r>
            <a:r>
              <a:rPr lang="ru-RU" b="1" dirty="0" smtClean="0">
                <a:latin typeface="Comic Sans MS" pitchFamily="66" charset="0"/>
              </a:rPr>
              <a:t> + </a:t>
            </a:r>
            <a:r>
              <a:rPr lang="en-US" b="1" dirty="0" smtClean="0">
                <a:latin typeface="Comic Sans MS" pitchFamily="66" charset="0"/>
              </a:rPr>
              <a:t>HNO</a:t>
            </a:r>
            <a:r>
              <a:rPr lang="en-US" b="1" baseline="-25000" dirty="0" smtClean="0">
                <a:latin typeface="Comic Sans MS" pitchFamily="66" charset="0"/>
              </a:rPr>
              <a:t>3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  <a:cs typeface="Times New Roman" pitchFamily="18" charset="0"/>
              </a:rPr>
              <a:t>→</a:t>
            </a:r>
            <a:r>
              <a:rPr lang="en-US" b="1" dirty="0" smtClean="0">
                <a:latin typeface="Comic Sans MS" pitchFamily="66" charset="0"/>
              </a:rPr>
              <a:t> Me(NO</a:t>
            </a:r>
            <a:r>
              <a:rPr lang="en-US" b="1" baseline="-25000" dirty="0" smtClean="0">
                <a:latin typeface="Comic Sans MS" pitchFamily="66" charset="0"/>
              </a:rPr>
              <a:t>3</a:t>
            </a:r>
            <a:r>
              <a:rPr lang="en-US" b="1" dirty="0" smtClean="0">
                <a:latin typeface="Comic Sans MS" pitchFamily="66" charset="0"/>
              </a:rPr>
              <a:t>)</a:t>
            </a:r>
            <a:r>
              <a:rPr lang="en-US" b="1" baseline="-25000" dirty="0" smtClean="0">
                <a:latin typeface="Comic Sans MS" pitchFamily="66" charset="0"/>
              </a:rPr>
              <a:t>n </a:t>
            </a:r>
            <a:r>
              <a:rPr lang="en-US" b="1" dirty="0" smtClean="0">
                <a:latin typeface="Comic Sans MS" pitchFamily="66" charset="0"/>
              </a:rPr>
              <a:t>+ H</a:t>
            </a:r>
            <a:r>
              <a:rPr lang="en-US" b="1" baseline="-25000" dirty="0" smtClean="0">
                <a:latin typeface="Comic Sans MS" pitchFamily="66" charset="0"/>
              </a:rPr>
              <a:t>2</a:t>
            </a:r>
            <a:r>
              <a:rPr lang="en-US" b="1" dirty="0" smtClean="0">
                <a:latin typeface="Comic Sans MS" pitchFamily="66" charset="0"/>
              </a:rPr>
              <a:t>O + </a:t>
            </a:r>
            <a:r>
              <a:rPr lang="en-US" b="1" dirty="0" err="1" smtClean="0">
                <a:latin typeface="Comic Sans MS" pitchFamily="66" charset="0"/>
              </a:rPr>
              <a:t>N</a:t>
            </a:r>
            <a:r>
              <a:rPr lang="en-US" b="1" baseline="-25000" dirty="0" err="1" smtClean="0">
                <a:latin typeface="Comic Sans MS" pitchFamily="66" charset="0"/>
              </a:rPr>
              <a:t>x</a:t>
            </a:r>
            <a:r>
              <a:rPr lang="en-US" b="1" dirty="0" err="1" smtClean="0">
                <a:latin typeface="Comic Sans MS" pitchFamily="66" charset="0"/>
              </a:rPr>
              <a:t>O</a:t>
            </a:r>
            <a:r>
              <a:rPr lang="en-US" b="1" baseline="-25000" dirty="0" err="1" smtClean="0">
                <a:latin typeface="Comic Sans MS" pitchFamily="66" charset="0"/>
              </a:rPr>
              <a:t>y</a:t>
            </a:r>
            <a:endParaRPr lang="en-US" b="1" baseline="-25000" dirty="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aseline="-25000" dirty="0" smtClean="0">
                <a:latin typeface="Comic Sans MS" pitchFamily="66" charset="0"/>
              </a:rPr>
              <a:t>   </a:t>
            </a:r>
            <a:r>
              <a:rPr lang="ru-RU" baseline="-25000" dirty="0" smtClean="0">
                <a:latin typeface="Comic Sans MS" pitchFamily="66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aseline="-25000" dirty="0" smtClean="0">
                <a:latin typeface="Comic Sans MS" pitchFamily="66" charset="0"/>
              </a:rPr>
              <a:t>  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Cu + 4HNO</a:t>
            </a:r>
            <a:r>
              <a:rPr lang="en-US" i="1" baseline="-25000" dirty="0" smtClean="0">
                <a:solidFill>
                  <a:schemeClr val="hlink"/>
                </a:solidFill>
                <a:latin typeface="Comic Sans MS" pitchFamily="66" charset="0"/>
              </a:rPr>
              <a:t>3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(</a:t>
            </a:r>
            <a:r>
              <a:rPr lang="ru-RU" i="1" dirty="0" err="1" smtClean="0">
                <a:solidFill>
                  <a:schemeClr val="hlink"/>
                </a:solidFill>
                <a:latin typeface="Comic Sans MS" pitchFamily="66" charset="0"/>
              </a:rPr>
              <a:t>конц</a:t>
            </a:r>
            <a:r>
              <a:rPr lang="ru-RU" i="1" dirty="0" smtClean="0">
                <a:solidFill>
                  <a:schemeClr val="hlink"/>
                </a:solidFill>
                <a:latin typeface="Comic Sans MS" pitchFamily="66" charset="0"/>
              </a:rPr>
              <a:t>)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 = Cu(NO</a:t>
            </a:r>
            <a:r>
              <a:rPr lang="en-US" i="1" baseline="-25000" dirty="0" smtClean="0">
                <a:solidFill>
                  <a:schemeClr val="hlink"/>
                </a:solidFill>
                <a:latin typeface="Comic Sans MS" pitchFamily="66" charset="0"/>
              </a:rPr>
              <a:t>3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)</a:t>
            </a:r>
            <a:r>
              <a:rPr lang="en-US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 + 2H</a:t>
            </a:r>
            <a:r>
              <a:rPr lang="en-US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O + 2NO</a:t>
            </a:r>
            <a:r>
              <a:rPr lang="en-US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￪</a:t>
            </a:r>
            <a:endParaRPr lang="ru-RU" i="1" dirty="0" smtClean="0">
              <a:solidFill>
                <a:schemeClr val="hlink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i="1" dirty="0" smtClean="0">
                <a:solidFill>
                  <a:schemeClr val="hlink"/>
                </a:solidFill>
                <a:latin typeface="Comic Sans MS" pitchFamily="66" charset="0"/>
              </a:rPr>
              <a:t>3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Cu + </a:t>
            </a:r>
            <a:r>
              <a:rPr lang="ru-RU" i="1" dirty="0" smtClean="0">
                <a:solidFill>
                  <a:schemeClr val="hlink"/>
                </a:solidFill>
                <a:latin typeface="Comic Sans MS" pitchFamily="66" charset="0"/>
              </a:rPr>
              <a:t>8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HNO</a:t>
            </a:r>
            <a:r>
              <a:rPr lang="en-US" i="1" baseline="-25000" dirty="0" smtClean="0">
                <a:solidFill>
                  <a:schemeClr val="hlink"/>
                </a:solidFill>
                <a:latin typeface="Comic Sans MS" pitchFamily="66" charset="0"/>
              </a:rPr>
              <a:t>3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(</a:t>
            </a:r>
            <a:r>
              <a:rPr lang="ru-RU" i="1" dirty="0" err="1" smtClean="0">
                <a:solidFill>
                  <a:schemeClr val="hlink"/>
                </a:solidFill>
                <a:latin typeface="Comic Sans MS" pitchFamily="66" charset="0"/>
              </a:rPr>
              <a:t>разб</a:t>
            </a:r>
            <a:r>
              <a:rPr lang="ru-RU" i="1" dirty="0" smtClean="0">
                <a:solidFill>
                  <a:schemeClr val="hlink"/>
                </a:solidFill>
                <a:latin typeface="Comic Sans MS" pitchFamily="66" charset="0"/>
              </a:rPr>
              <a:t>)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 = </a:t>
            </a:r>
            <a:r>
              <a:rPr lang="ru-RU" i="1" dirty="0" smtClean="0">
                <a:solidFill>
                  <a:schemeClr val="hlink"/>
                </a:solidFill>
                <a:latin typeface="Comic Sans MS" pitchFamily="66" charset="0"/>
              </a:rPr>
              <a:t>3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Cu(NO</a:t>
            </a:r>
            <a:r>
              <a:rPr lang="en-US" i="1" baseline="-25000" dirty="0" smtClean="0">
                <a:solidFill>
                  <a:schemeClr val="hlink"/>
                </a:solidFill>
                <a:latin typeface="Comic Sans MS" pitchFamily="66" charset="0"/>
              </a:rPr>
              <a:t>3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)</a:t>
            </a:r>
            <a:r>
              <a:rPr lang="en-US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 + </a:t>
            </a:r>
            <a:r>
              <a:rPr lang="ru-RU" i="1" dirty="0" smtClean="0">
                <a:solidFill>
                  <a:schemeClr val="hlink"/>
                </a:solidFill>
                <a:latin typeface="Comic Sans MS" pitchFamily="66" charset="0"/>
              </a:rPr>
              <a:t>4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H</a:t>
            </a:r>
            <a:r>
              <a:rPr lang="en-US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O + 2NO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￪</a:t>
            </a:r>
            <a:endParaRPr lang="ru-RU" i="1" dirty="0" smtClean="0">
              <a:solidFill>
                <a:schemeClr val="hlink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i="1" dirty="0" smtClean="0">
                <a:solidFill>
                  <a:srgbClr val="FF0066"/>
                </a:solidFill>
                <a:latin typeface="Comic Sans MS" pitchFamily="66" charset="0"/>
              </a:rPr>
              <a:t>              </a:t>
            </a:r>
            <a:r>
              <a:rPr lang="en-US" i="1" dirty="0" smtClean="0">
                <a:solidFill>
                  <a:srgbClr val="FF0066"/>
                </a:solidFill>
                <a:latin typeface="Comic Sans MS" pitchFamily="66" charset="0"/>
              </a:rPr>
              <a:t>Me + HNO</a:t>
            </a:r>
            <a:r>
              <a:rPr lang="en-US" i="1" baseline="-25000" dirty="0" smtClean="0">
                <a:solidFill>
                  <a:srgbClr val="FF0066"/>
                </a:solidFill>
                <a:latin typeface="Comic Sans MS" pitchFamily="66" charset="0"/>
              </a:rPr>
              <a:t>3</a:t>
            </a:r>
            <a:r>
              <a:rPr lang="en-US" i="1" dirty="0" smtClean="0">
                <a:solidFill>
                  <a:srgbClr val="FF0066"/>
                </a:solidFill>
                <a:latin typeface="Comic Sans MS" pitchFamily="66" charset="0"/>
              </a:rPr>
              <a:t> = Me(NO</a:t>
            </a:r>
            <a:r>
              <a:rPr lang="en-US" i="1" baseline="-25000" dirty="0" smtClean="0">
                <a:solidFill>
                  <a:srgbClr val="FF0066"/>
                </a:solidFill>
                <a:latin typeface="Comic Sans MS" pitchFamily="66" charset="0"/>
              </a:rPr>
              <a:t>3</a:t>
            </a:r>
            <a:r>
              <a:rPr lang="en-US" i="1" dirty="0" smtClean="0">
                <a:solidFill>
                  <a:srgbClr val="FF0066"/>
                </a:solidFill>
                <a:latin typeface="Comic Sans MS" pitchFamily="66" charset="0"/>
              </a:rPr>
              <a:t>)</a:t>
            </a:r>
            <a:r>
              <a:rPr lang="en-US" i="1" baseline="-25000" dirty="0" smtClean="0">
                <a:solidFill>
                  <a:srgbClr val="FF0066"/>
                </a:solidFill>
                <a:latin typeface="Comic Sans MS" pitchFamily="66" charset="0"/>
              </a:rPr>
              <a:t>2</a:t>
            </a:r>
            <a:r>
              <a:rPr lang="en-US" i="1" dirty="0" smtClean="0">
                <a:solidFill>
                  <a:srgbClr val="FF0066"/>
                </a:solidFill>
                <a:latin typeface="Comic Sans MS" pitchFamily="66" charset="0"/>
              </a:rPr>
              <a:t> + H</a:t>
            </a:r>
            <a:r>
              <a:rPr lang="en-US" i="1" baseline="-25000" dirty="0" smtClean="0">
                <a:solidFill>
                  <a:srgbClr val="FF0066"/>
                </a:solidFill>
                <a:latin typeface="Comic Sans MS" pitchFamily="66" charset="0"/>
              </a:rPr>
              <a:t>2</a:t>
            </a:r>
            <a:r>
              <a:rPr lang="en-US" i="1" dirty="0" smtClean="0">
                <a:solidFill>
                  <a:srgbClr val="FF0066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￪</a:t>
            </a:r>
          </a:p>
        </p:txBody>
      </p:sp>
      <p:pic>
        <p:nvPicPr>
          <p:cNvPr id="39940" name="Picture 4" descr="J007613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75" y="476672"/>
            <a:ext cx="168507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7" name="Line 11"/>
          <p:cNvSpPr>
            <a:spLocks noChangeShapeType="1"/>
          </p:cNvSpPr>
          <p:nvPr/>
        </p:nvSpPr>
        <p:spPr bwMode="auto">
          <a:xfrm flipH="1">
            <a:off x="6300788" y="5299075"/>
            <a:ext cx="936625" cy="93503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6518275" y="5157788"/>
            <a:ext cx="719138" cy="100647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8" name="Picture 19" descr="7ic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173" y="3609616"/>
            <a:ext cx="720080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991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47" grpId="0" animBg="1"/>
      <p:bldP spid="399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47248" cy="41433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III. </a:t>
            </a:r>
            <a:r>
              <a:rPr lang="ru-RU" sz="28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Химические свойства </a:t>
            </a:r>
            <a:r>
              <a:rPr lang="en-US" sz="28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HNO</a:t>
            </a:r>
            <a:r>
              <a:rPr lang="en-US" sz="2800" b="1" i="1" baseline="-25000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3</a:t>
            </a:r>
            <a:endParaRPr lang="ru-RU" sz="2800" b="1" i="1" baseline="-25000" dirty="0" smtClean="0">
              <a:solidFill>
                <a:srgbClr val="C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765175"/>
            <a:ext cx="9324527" cy="597619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. Окислительные свойства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Comic Sans MS" pitchFamily="66" charset="0"/>
              </a:rPr>
              <a:t>   </a:t>
            </a:r>
            <a:r>
              <a:rPr lang="ru-RU" dirty="0" smtClean="0">
                <a:latin typeface="Comic Sans MS" pitchFamily="66" charset="0"/>
              </a:rPr>
              <a:t>  Взаимодействует с неметаллами: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(S, P, C)</a:t>
            </a:r>
            <a:endParaRPr lang="ru-RU" b="1" dirty="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latin typeface="Comic Sans MS" pitchFamily="66" charset="0"/>
              </a:rPr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latin typeface="Comic Sans MS" pitchFamily="66" charset="0"/>
              </a:rPr>
              <a:t>     </a:t>
            </a:r>
            <a:r>
              <a:rPr lang="en-US" b="1" dirty="0">
                <a:latin typeface="Comic Sans MS" pitchFamily="66" charset="0"/>
                <a:hlinkClick r:id="rId2" action="ppaction://hlinkfile"/>
              </a:rPr>
              <a:t>C</a:t>
            </a:r>
            <a:r>
              <a:rPr lang="ru-RU" b="1" dirty="0" smtClean="0">
                <a:latin typeface="Comic Sans MS" pitchFamily="66" charset="0"/>
                <a:hlinkClick r:id="rId2" action="ppaction://hlinkfile"/>
              </a:rPr>
              <a:t> + </a:t>
            </a:r>
            <a:r>
              <a:rPr lang="en-US" b="1" dirty="0" smtClean="0">
                <a:latin typeface="Comic Sans MS" pitchFamily="66" charset="0"/>
                <a:hlinkClick r:id="rId2" action="ppaction://hlinkfile"/>
              </a:rPr>
              <a:t>4HNO</a:t>
            </a:r>
            <a:r>
              <a:rPr lang="en-US" b="1" baseline="-25000" dirty="0" smtClean="0">
                <a:latin typeface="Comic Sans MS" pitchFamily="66" charset="0"/>
                <a:hlinkClick r:id="rId2" action="ppaction://hlinkfile"/>
              </a:rPr>
              <a:t>3</a:t>
            </a:r>
            <a:r>
              <a:rPr lang="en-US" b="1" dirty="0" smtClean="0">
                <a:latin typeface="Comic Sans MS" pitchFamily="66" charset="0"/>
                <a:hlinkClick r:id="rId2" action="ppaction://hlinkfile"/>
              </a:rPr>
              <a:t> </a:t>
            </a:r>
            <a:r>
              <a:rPr lang="en-US" b="1" dirty="0" smtClean="0">
                <a:latin typeface="Comic Sans MS" pitchFamily="66" charset="0"/>
                <a:cs typeface="Times New Roman" pitchFamily="18" charset="0"/>
                <a:hlinkClick r:id="rId2" action="ppaction://hlinkfile"/>
              </a:rPr>
              <a:t>→</a:t>
            </a:r>
            <a:r>
              <a:rPr lang="en-US" b="1" dirty="0" smtClean="0">
                <a:latin typeface="Comic Sans MS" pitchFamily="66" charset="0"/>
                <a:hlinkClick r:id="rId2" action="ppaction://hlinkfile"/>
              </a:rPr>
              <a:t> CO</a:t>
            </a:r>
            <a:r>
              <a:rPr lang="en-US" b="1" baseline="-25000" dirty="0" smtClean="0">
                <a:latin typeface="Comic Sans MS" pitchFamily="66" charset="0"/>
                <a:hlinkClick r:id="rId2" action="ppaction://hlinkfile"/>
              </a:rPr>
              <a:t>2 </a:t>
            </a:r>
            <a:r>
              <a:rPr lang="en-US" b="1" dirty="0" smtClean="0">
                <a:latin typeface="Comic Sans MS" pitchFamily="66" charset="0"/>
                <a:hlinkClick r:id="rId2" action="ppaction://hlinkfile"/>
              </a:rPr>
              <a:t>+ 2H</a:t>
            </a:r>
            <a:r>
              <a:rPr lang="en-US" b="1" baseline="-25000" dirty="0" smtClean="0">
                <a:latin typeface="Comic Sans MS" pitchFamily="66" charset="0"/>
                <a:hlinkClick r:id="rId2" action="ppaction://hlinkfile"/>
              </a:rPr>
              <a:t>2</a:t>
            </a:r>
            <a:r>
              <a:rPr lang="en-US" b="1" dirty="0" smtClean="0">
                <a:latin typeface="Comic Sans MS" pitchFamily="66" charset="0"/>
                <a:hlinkClick r:id="rId2" action="ppaction://hlinkfile"/>
              </a:rPr>
              <a:t>O + 4NO</a:t>
            </a:r>
            <a:r>
              <a:rPr lang="en-US" b="1" baseline="-25000" dirty="0" smtClean="0">
                <a:latin typeface="Comic Sans MS" pitchFamily="66" charset="0"/>
                <a:hlinkClick r:id="rId2" action="ppaction://hlinkfile"/>
              </a:rPr>
              <a:t>2</a:t>
            </a:r>
            <a:endParaRPr lang="en-US" b="1" baseline="-25000" dirty="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aseline="-25000" dirty="0" smtClean="0">
                <a:latin typeface="Comic Sans MS" pitchFamily="66" charset="0"/>
              </a:rPr>
              <a:t>   </a:t>
            </a:r>
            <a:r>
              <a:rPr lang="ru-RU" baseline="-25000" dirty="0" smtClean="0">
                <a:latin typeface="Comic Sans MS" pitchFamily="66" charset="0"/>
              </a:rPr>
              <a:t> </a:t>
            </a:r>
          </a:p>
          <a:p>
            <a:pPr algn="ctr">
              <a:buNone/>
              <a:defRPr/>
            </a:pPr>
            <a:r>
              <a:rPr lang="ru-RU" baseline="-25000" dirty="0" smtClean="0">
                <a:latin typeface="Comic Sans MS" pitchFamily="66" charset="0"/>
              </a:rPr>
              <a:t>    </a:t>
            </a:r>
            <a:r>
              <a:rPr lang="ru-RU" dirty="0" smtClean="0">
                <a:latin typeface="Comic Sans MS" pitchFamily="66" charset="0"/>
                <a:hlinkClick r:id="rId3" action="ppaction://hlinkfile"/>
              </a:rPr>
              <a:t>Взаимодействует </a:t>
            </a:r>
            <a:r>
              <a:rPr lang="ru-RU" dirty="0">
                <a:latin typeface="Comic Sans MS" pitchFamily="66" charset="0"/>
                <a:hlinkClick r:id="rId3" action="ppaction://hlinkfile"/>
              </a:rPr>
              <a:t>с </a:t>
            </a:r>
            <a:r>
              <a:rPr lang="ru-RU" dirty="0" smtClean="0">
                <a:latin typeface="Comic Sans MS" pitchFamily="66" charset="0"/>
                <a:hlinkClick r:id="rId3" action="ppaction://hlinkfile"/>
              </a:rPr>
              <a:t>органическими веществами (скипидар)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9" name="Picture 4" descr="J007613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013176"/>
            <a:ext cx="168507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962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878879"/>
              </p:ext>
            </p:extLst>
          </p:nvPr>
        </p:nvGraphicFramePr>
        <p:xfrm>
          <a:off x="457200" y="476250"/>
          <a:ext cx="8229600" cy="571278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98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omic Sans MS" pitchFamily="66" charset="0"/>
                        </a:rPr>
                        <a:t>Металл</a:t>
                      </a:r>
                      <a:endParaRPr lang="ru-RU" sz="2400" dirty="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7" marB="9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Comic Sans MS" pitchFamily="66" charset="0"/>
                        </a:rPr>
                        <a:t>Концентри</a:t>
                      </a:r>
                      <a:endParaRPr lang="ru-RU" sz="2400" dirty="0" smtClean="0">
                        <a:effectLst/>
                        <a:latin typeface="Comic Sans MS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Comic Sans MS" pitchFamily="66" charset="0"/>
                        </a:rPr>
                        <a:t>рованная</a:t>
                      </a:r>
                      <a:r>
                        <a:rPr lang="ru-RU" sz="2400" dirty="0" smtClean="0">
                          <a:effectLst/>
                          <a:latin typeface="Comic Sans MS" pitchFamily="66" charset="0"/>
                        </a:rPr>
                        <a:t> </a:t>
                      </a:r>
                      <a:endParaRPr lang="ru-RU" sz="2400" dirty="0">
                        <a:effectLst/>
                        <a:latin typeface="Comic Sans MS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omic Sans MS" pitchFamily="66" charset="0"/>
                        </a:rPr>
                        <a:t>(&gt; 60%)</a:t>
                      </a:r>
                      <a:endParaRPr lang="ru-RU" sz="2400" dirty="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7" marB="9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omic Sans MS" pitchFamily="66" charset="0"/>
                        </a:rPr>
                        <a:t>Разбавлен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Comic Sans MS" pitchFamily="66" charset="0"/>
                        </a:rPr>
                        <a:t>ная</a:t>
                      </a:r>
                      <a:r>
                        <a:rPr lang="ru-RU" sz="2400" dirty="0" smtClean="0">
                          <a:effectLst/>
                          <a:latin typeface="Comic Sans MS" pitchFamily="66" charset="0"/>
                        </a:rPr>
                        <a:t> </a:t>
                      </a:r>
                      <a:endParaRPr lang="ru-RU" sz="2400" dirty="0">
                        <a:effectLst/>
                        <a:latin typeface="Comic Sans MS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omic Sans MS" pitchFamily="66" charset="0"/>
                        </a:rPr>
                        <a:t>(5-60%)</a:t>
                      </a:r>
                      <a:endParaRPr lang="ru-RU" sz="2400" dirty="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7" marB="9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omic Sans MS" pitchFamily="66" charset="0"/>
                        </a:rPr>
                        <a:t>Очень разбавлен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Comic Sans MS" pitchFamily="66" charset="0"/>
                        </a:rPr>
                        <a:t>ная</a:t>
                      </a:r>
                      <a:r>
                        <a:rPr lang="ru-RU" sz="2400" dirty="0" smtClean="0">
                          <a:effectLst/>
                          <a:latin typeface="Comic Sans MS" pitchFamily="66" charset="0"/>
                        </a:rPr>
                        <a:t> (&lt;5 %)</a:t>
                      </a:r>
                      <a:endParaRPr lang="ru-RU" sz="2400" dirty="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7" marB="9527" anchor="ctr"/>
                </a:tc>
              </a:tr>
              <a:tr h="837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omic Sans MS" pitchFamily="66" charset="0"/>
                        </a:rPr>
                        <a:t> до Fe</a:t>
                      </a:r>
                      <a:endParaRPr lang="ru-RU" sz="240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7" marB="9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omic Sans MS" pitchFamily="66" charset="0"/>
                        </a:rPr>
                        <a:t>NO</a:t>
                      </a:r>
                      <a:endParaRPr lang="ru-RU" sz="2400" dirty="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7" marB="9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omic Sans MS" pitchFamily="66" charset="0"/>
                        </a:rPr>
                        <a:t>  NO, </a:t>
                      </a:r>
                      <a:endParaRPr lang="ru-RU" sz="2400" dirty="0" smtClean="0">
                        <a:effectLst/>
                        <a:latin typeface="Comic Sans MS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omic Sans MS" pitchFamily="66" charset="0"/>
                        </a:rPr>
                        <a:t>  </a:t>
                      </a:r>
                      <a:r>
                        <a:rPr lang="ru-RU" sz="2400" spc="600" dirty="0" smtClean="0">
                          <a:effectLst/>
                          <a:latin typeface="Comic Sans MS" pitchFamily="66" charset="0"/>
                        </a:rPr>
                        <a:t>N</a:t>
                      </a:r>
                      <a:r>
                        <a:rPr lang="ru-RU" sz="2400" spc="600" baseline="-25000" dirty="0" smtClean="0"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lang="ru-RU" sz="2400" spc="600" dirty="0" smtClean="0">
                          <a:effectLst/>
                          <a:latin typeface="Comic Sans MS" pitchFamily="66" charset="0"/>
                        </a:rPr>
                        <a:t>O</a:t>
                      </a:r>
                      <a:r>
                        <a:rPr lang="ru-RU" sz="2400" dirty="0">
                          <a:effectLst/>
                          <a:latin typeface="Comic Sans MS" pitchFamily="66" charset="0"/>
                        </a:rPr>
                        <a:t>,  </a:t>
                      </a:r>
                      <a:r>
                        <a:rPr lang="ru-RU" sz="2400" dirty="0" smtClean="0">
                          <a:effectLst/>
                          <a:latin typeface="Comic Sans MS" pitchFamily="66" charset="0"/>
                        </a:rPr>
                        <a:t>N</a:t>
                      </a:r>
                      <a:r>
                        <a:rPr lang="ru-RU" sz="2400" baseline="-25000" dirty="0" smtClean="0">
                          <a:effectLst/>
                          <a:latin typeface="Comic Sans MS" pitchFamily="66" charset="0"/>
                        </a:rPr>
                        <a:t>2</a:t>
                      </a:r>
                      <a:endParaRPr lang="ru-RU" sz="2400" dirty="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7" marB="9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omic Sans MS" pitchFamily="66" charset="0"/>
                        </a:rPr>
                        <a:t>NH</a:t>
                      </a:r>
                      <a:r>
                        <a:rPr lang="ru-RU" sz="2400" baseline="-25000" dirty="0" smtClean="0"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lang="ru-RU" sz="2400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ru-RU" sz="2400" dirty="0" smtClean="0">
                        <a:effectLst/>
                        <a:latin typeface="Comic Sans MS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ru-RU" sz="2400" dirty="0">
                          <a:effectLst/>
                          <a:latin typeface="Comic Sans MS" pitchFamily="66" charset="0"/>
                        </a:rPr>
                        <a:t>(</a:t>
                      </a:r>
                      <a:r>
                        <a:rPr lang="ru-RU" sz="2400" dirty="0" smtClean="0">
                          <a:effectLst/>
                          <a:latin typeface="Comic Sans MS" pitchFamily="66" charset="0"/>
                        </a:rPr>
                        <a:t>NH</a:t>
                      </a:r>
                      <a:r>
                        <a:rPr lang="ru-RU" sz="2400" baseline="-25000" dirty="0" smtClean="0"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lang="ru-RU" sz="2400" dirty="0" smtClean="0">
                          <a:effectLst/>
                          <a:latin typeface="Comic Sans MS" pitchFamily="66" charset="0"/>
                        </a:rPr>
                        <a:t>NO</a:t>
                      </a:r>
                      <a:r>
                        <a:rPr lang="ru-RU" sz="2400" baseline="-25000" dirty="0" smtClean="0"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lang="ru-RU" sz="2400" dirty="0" smtClean="0">
                          <a:effectLst/>
                          <a:latin typeface="Comic Sans MS" pitchFamily="66" charset="0"/>
                        </a:rPr>
                        <a:t>)</a:t>
                      </a:r>
                      <a:endParaRPr lang="ru-RU" sz="2400" dirty="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7" marB="9527" anchor="ctr"/>
                </a:tc>
              </a:tr>
              <a:tr h="837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omic Sans MS" pitchFamily="66" charset="0"/>
                        </a:rPr>
                        <a:t>Pb - Ag</a:t>
                      </a:r>
                      <a:endParaRPr lang="ru-RU" sz="240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7" marB="9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omic Sans MS" pitchFamily="66" charset="0"/>
                        </a:rPr>
                        <a:t>NO</a:t>
                      </a:r>
                      <a:r>
                        <a:rPr lang="ru-RU" sz="2400" baseline="-25000" dirty="0" smtClean="0">
                          <a:effectLst/>
                          <a:latin typeface="Comic Sans MS" pitchFamily="66" charset="0"/>
                        </a:rPr>
                        <a:t> 2</a:t>
                      </a:r>
                      <a:endParaRPr lang="ru-RU" sz="2400" dirty="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7" marB="9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omic Sans MS" pitchFamily="66" charset="0"/>
                        </a:rPr>
                        <a:t>NO</a:t>
                      </a:r>
                      <a:endParaRPr lang="ru-RU" sz="240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7" marB="9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omic Sans MS" pitchFamily="66" charset="0"/>
                        </a:rPr>
                        <a:t>NO</a:t>
                      </a:r>
                      <a:endParaRPr lang="ru-RU" sz="2400" dirty="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7" marB="9527" anchor="ctr"/>
                </a:tc>
              </a:tr>
              <a:tr h="2517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omic Sans MS" pitchFamily="66" charset="0"/>
                        </a:rPr>
                        <a:t>не действует</a:t>
                      </a:r>
                      <a:endParaRPr lang="ru-RU" sz="240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7" marB="9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omic Sans MS" pitchFamily="66" charset="0"/>
                        </a:rPr>
                        <a:t>Fe, Cr, Al, Au,</a:t>
                      </a:r>
                      <a:endParaRPr lang="ru-RU" sz="2400">
                        <a:effectLst/>
                        <a:latin typeface="Comic Sans MS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omic Sans MS" pitchFamily="66" charset="0"/>
                        </a:rPr>
                        <a:t>Pt</a:t>
                      </a:r>
                      <a:r>
                        <a:rPr lang="ru-RU" sz="2400">
                          <a:effectLst/>
                          <a:latin typeface="Comic Sans MS" pitchFamily="66" charset="0"/>
                        </a:rPr>
                        <a:t>, </a:t>
                      </a:r>
                      <a:r>
                        <a:rPr lang="en-US" sz="2400">
                          <a:effectLst/>
                          <a:latin typeface="Comic Sans MS" pitchFamily="66" charset="0"/>
                        </a:rPr>
                        <a:t>Ir</a:t>
                      </a:r>
                      <a:r>
                        <a:rPr lang="ru-RU" sz="2400">
                          <a:effectLst/>
                          <a:latin typeface="Comic Sans MS" pitchFamily="66" charset="0"/>
                        </a:rPr>
                        <a:t>, </a:t>
                      </a:r>
                      <a:r>
                        <a:rPr lang="en-US" sz="2400">
                          <a:effectLst/>
                          <a:latin typeface="Comic Sans MS" pitchFamily="66" charset="0"/>
                        </a:rPr>
                        <a:t>Ta</a:t>
                      </a:r>
                      <a:r>
                        <a:rPr lang="ru-RU" sz="2400">
                          <a:effectLst/>
                          <a:latin typeface="Comic Sans MS" pitchFamily="66" charset="0"/>
                        </a:rPr>
                        <a:t> (на холоде)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omic Sans MS" pitchFamily="66" charset="0"/>
                        </a:rPr>
                        <a:t>с </a:t>
                      </a:r>
                      <a:r>
                        <a:rPr lang="en-US" sz="2400">
                          <a:effectLst/>
                          <a:latin typeface="Comic Sans MS" pitchFamily="66" charset="0"/>
                        </a:rPr>
                        <a:t>Al</a:t>
                      </a:r>
                      <a:r>
                        <a:rPr lang="ru-RU" sz="2400">
                          <a:effectLst/>
                          <a:latin typeface="Comic Sans MS" pitchFamily="66" charset="0"/>
                        </a:rPr>
                        <a:t> при </a:t>
                      </a:r>
                      <a:r>
                        <a:rPr lang="en-US" sz="2400">
                          <a:effectLst/>
                          <a:latin typeface="Comic Sans MS" pitchFamily="66" charset="0"/>
                        </a:rPr>
                        <a:t> t</a:t>
                      </a:r>
                      <a:r>
                        <a:rPr lang="en-US" sz="2400" baseline="30000">
                          <a:effectLst/>
                          <a:latin typeface="Comic Sans MS" pitchFamily="66" charset="0"/>
                        </a:rPr>
                        <a:t>0 </a:t>
                      </a:r>
                      <a:r>
                        <a:rPr lang="ru-RU" sz="2400">
                          <a:effectLst/>
                          <a:latin typeface="Comic Sans MS" pitchFamily="66" charset="0"/>
                        </a:rPr>
                        <a:t>→</a:t>
                      </a:r>
                      <a:r>
                        <a:rPr lang="en-US" sz="2400">
                          <a:effectLst/>
                          <a:latin typeface="Comic Sans MS" pitchFamily="66" charset="0"/>
                        </a:rPr>
                        <a:t> NO</a:t>
                      </a:r>
                      <a:endParaRPr lang="ru-RU" sz="240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7" marB="9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omic Sans MS" pitchFamily="66" charset="0"/>
                        </a:rPr>
                        <a:t>Fe, Cr, Al, Au,</a:t>
                      </a:r>
                      <a:endParaRPr lang="ru-RU" sz="2400">
                        <a:effectLst/>
                        <a:latin typeface="Comic Sans MS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omic Sans MS" pitchFamily="66" charset="0"/>
                        </a:rPr>
                        <a:t>Pt</a:t>
                      </a:r>
                      <a:r>
                        <a:rPr lang="ru-RU" sz="2400">
                          <a:effectLst/>
                          <a:latin typeface="Comic Sans MS" pitchFamily="66" charset="0"/>
                        </a:rPr>
                        <a:t>, </a:t>
                      </a:r>
                      <a:r>
                        <a:rPr lang="en-US" sz="2400">
                          <a:effectLst/>
                          <a:latin typeface="Comic Sans MS" pitchFamily="66" charset="0"/>
                        </a:rPr>
                        <a:t>Ir</a:t>
                      </a:r>
                      <a:r>
                        <a:rPr lang="ru-RU" sz="2400">
                          <a:effectLst/>
                          <a:latin typeface="Comic Sans MS" pitchFamily="66" charset="0"/>
                        </a:rPr>
                        <a:t>, </a:t>
                      </a:r>
                      <a:r>
                        <a:rPr lang="en-US" sz="2400">
                          <a:effectLst/>
                          <a:latin typeface="Comic Sans MS" pitchFamily="66" charset="0"/>
                        </a:rPr>
                        <a:t>Ta</a:t>
                      </a:r>
                      <a:endParaRPr lang="ru-RU" sz="240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7" marB="9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ru-RU" sz="2400" dirty="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7" marB="9527" anchor="ctr"/>
                </a:tc>
              </a:tr>
            </a:tbl>
          </a:graphicData>
        </a:graphic>
      </p:graphicFrame>
      <p:sp>
        <p:nvSpPr>
          <p:cNvPr id="16413" name="Rectangle 1"/>
          <p:cNvSpPr>
            <a:spLocks noChangeArrowheads="1"/>
          </p:cNvSpPr>
          <p:nvPr/>
        </p:nvSpPr>
        <p:spPr bwMode="auto">
          <a:xfrm>
            <a:off x="457200" y="30257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200" b="1">
                <a:cs typeface="Times New Roman" pitchFamily="18" charset="0"/>
              </a:rPr>
              <a:t>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8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IV</a:t>
            </a:r>
            <a:r>
              <a:rPr lang="ru-RU" sz="38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. Применение азотной кислоты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                         </a:t>
            </a:r>
            <a:r>
              <a:rPr lang="en-US" sz="4000" b="1" i="1" dirty="0" smtClean="0">
                <a:solidFill>
                  <a:srgbClr val="C00000"/>
                </a:solidFill>
                <a:latin typeface="Comic Sans MS" pitchFamily="66" charset="0"/>
              </a:rPr>
              <a:t>HNO</a:t>
            </a:r>
            <a:r>
              <a:rPr lang="en-US" sz="4000" b="1" i="1" baseline="-25000" dirty="0" smtClean="0">
                <a:solidFill>
                  <a:srgbClr val="C00000"/>
                </a:solidFill>
                <a:latin typeface="Comic Sans MS" pitchFamily="66" charset="0"/>
              </a:rPr>
              <a:t>3</a:t>
            </a:r>
            <a:endParaRPr lang="ru-RU" sz="4000" b="1" i="1" baseline="-250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35846" name="Picture 6" descr="j033697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484313"/>
            <a:ext cx="100806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7" name="Picture 7" descr="j028372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916113"/>
            <a:ext cx="1584325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8" name="Picture 8" descr="j030971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16113"/>
            <a:ext cx="14795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9" name="Picture 9" descr="j025447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508500"/>
            <a:ext cx="144145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0" name="Picture 10" descr="j0223789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508500"/>
            <a:ext cx="11525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1" name="Picture 11" descr="j0254454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797425"/>
            <a:ext cx="1239837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8" name="Line 12"/>
          <p:cNvSpPr>
            <a:spLocks noChangeShapeType="1"/>
          </p:cNvSpPr>
          <p:nvPr/>
        </p:nvSpPr>
        <p:spPr bwMode="auto">
          <a:xfrm flipV="1">
            <a:off x="4500563" y="26368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9" name="Line 13"/>
          <p:cNvSpPr>
            <a:spLocks noChangeShapeType="1"/>
          </p:cNvSpPr>
          <p:nvPr/>
        </p:nvSpPr>
        <p:spPr bwMode="auto">
          <a:xfrm flipV="1">
            <a:off x="5292725" y="2924175"/>
            <a:ext cx="10795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0" name="Line 14"/>
          <p:cNvSpPr>
            <a:spLocks noChangeShapeType="1"/>
          </p:cNvSpPr>
          <p:nvPr/>
        </p:nvSpPr>
        <p:spPr bwMode="auto">
          <a:xfrm>
            <a:off x="5292725" y="4149725"/>
            <a:ext cx="1150938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1" name="Line 15"/>
          <p:cNvSpPr>
            <a:spLocks noChangeShapeType="1"/>
          </p:cNvSpPr>
          <p:nvPr/>
        </p:nvSpPr>
        <p:spPr bwMode="auto">
          <a:xfrm>
            <a:off x="4500563" y="41497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2" name="Line 16"/>
          <p:cNvSpPr>
            <a:spLocks noChangeShapeType="1"/>
          </p:cNvSpPr>
          <p:nvPr/>
        </p:nvSpPr>
        <p:spPr bwMode="auto">
          <a:xfrm flipH="1">
            <a:off x="2411413" y="4076700"/>
            <a:ext cx="158432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3" name="Line 17"/>
          <p:cNvSpPr>
            <a:spLocks noChangeShapeType="1"/>
          </p:cNvSpPr>
          <p:nvPr/>
        </p:nvSpPr>
        <p:spPr bwMode="auto">
          <a:xfrm flipH="1" flipV="1">
            <a:off x="2484438" y="2708275"/>
            <a:ext cx="151130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99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6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Вопросы на закрепление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280" cy="5257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Comic Sans MS" pitchFamily="66" charset="0"/>
              </a:rPr>
              <a:t>I.</a:t>
            </a:r>
            <a:r>
              <a:rPr lang="ru-RU" dirty="0" smtClean="0">
                <a:latin typeface="Comic Sans MS" pitchFamily="66" charset="0"/>
              </a:rPr>
              <a:t> Назовите вещества, с которыми может реагировать азотная кислота как электролит:</a:t>
            </a:r>
            <a:endParaRPr lang="en-US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SO</a:t>
            </a:r>
            <a:r>
              <a:rPr lang="en-US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ru-RU" i="1" baseline="-25000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ru-RU" i="1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H</a:t>
            </a:r>
            <a:r>
              <a:rPr lang="en-US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ru-RU" i="1" baseline="-25000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Comic Sans MS" pitchFamily="66" charset="0"/>
              </a:rPr>
              <a:t>ZnO</a:t>
            </a:r>
            <a:r>
              <a:rPr lang="ru-RU" i="1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Comic Sans MS" pitchFamily="66" charset="0"/>
              </a:rPr>
              <a:t>Ca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(OH)</a:t>
            </a:r>
            <a:r>
              <a:rPr lang="en-US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ru-RU" i="1" baseline="-25000" dirty="0" smtClean="0">
                <a:solidFill>
                  <a:schemeClr val="hlink"/>
                </a:solidFill>
                <a:latin typeface="Comic Sans MS" pitchFamily="66" charset="0"/>
              </a:rPr>
              <a:t>  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Comic Sans MS" pitchFamily="66" charset="0"/>
              </a:rPr>
              <a:t>HCl</a:t>
            </a:r>
            <a:r>
              <a:rPr lang="ru-RU" i="1" dirty="0" smtClean="0">
                <a:solidFill>
                  <a:schemeClr val="hlink"/>
                </a:solidFill>
                <a:latin typeface="Comic Sans MS" pitchFamily="66" charset="0"/>
              </a:rPr>
              <a:t>  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 Na</a:t>
            </a:r>
            <a:r>
              <a:rPr lang="en-US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SiO</a:t>
            </a:r>
            <a:r>
              <a:rPr lang="en-US" i="1" baseline="-25000" dirty="0" smtClean="0">
                <a:solidFill>
                  <a:schemeClr val="hlink"/>
                </a:solidFill>
                <a:latin typeface="Comic Sans MS" pitchFamily="66" charset="0"/>
              </a:rPr>
              <a:t>3</a:t>
            </a:r>
            <a:r>
              <a:rPr lang="ru-RU" i="1" baseline="-25000" dirty="0" smtClean="0">
                <a:solidFill>
                  <a:schemeClr val="hlink"/>
                </a:solidFill>
                <a:latin typeface="Comic Sans MS" pitchFamily="66" charset="0"/>
              </a:rPr>
              <a:t>  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 Ag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Comic Sans MS" pitchFamily="66" charset="0"/>
              </a:rPr>
              <a:t>II.</a:t>
            </a:r>
            <a:r>
              <a:rPr lang="ru-RU" dirty="0" smtClean="0">
                <a:latin typeface="Comic Sans MS" pitchFamily="66" charset="0"/>
              </a:rPr>
              <a:t> Азотную кислоту применяют для определения примесей в золотых изделиях. Объясните, чем в ряде случаев обуславливается появление бурого газа и голубого раствора при обработке золота кислотой?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Comic Sans MS" pitchFamily="66" charset="0"/>
              </a:rPr>
              <a:t> </a:t>
            </a:r>
            <a:endParaRPr lang="ru-RU" dirty="0" smtClean="0">
              <a:latin typeface="Comic Sans MS" pitchFamily="66" charset="0"/>
            </a:endParaRPr>
          </a:p>
        </p:txBody>
      </p:sp>
      <p:pic>
        <p:nvPicPr>
          <p:cNvPr id="19460" name="Picture 4" descr="j02970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813"/>
            <a:ext cx="1258888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121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93181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Домашнее задание</a:t>
            </a:r>
            <a:endParaRPr lang="ru-RU" sz="3200" dirty="0">
              <a:solidFill>
                <a:srgbClr val="C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endParaRPr lang="ru-RU" sz="4000" dirty="0" smtClean="0">
              <a:latin typeface="Comic Sans MS" pitchFamily="66" charset="0"/>
            </a:endParaRPr>
          </a:p>
          <a:p>
            <a:pPr algn="ctr"/>
            <a:endParaRPr lang="ru-RU" sz="4000" dirty="0" smtClean="0">
              <a:latin typeface="Comic Sans MS" pitchFamily="66" charset="0"/>
            </a:endParaRPr>
          </a:p>
          <a:p>
            <a:pPr algn="ctr"/>
            <a:endParaRPr lang="ru-RU" sz="4000" dirty="0">
              <a:latin typeface="Comic Sans MS" pitchFamily="66" charset="0"/>
            </a:endParaRPr>
          </a:p>
          <a:p>
            <a:pPr algn="ctr"/>
            <a:r>
              <a:rPr lang="ru-RU" sz="4000" dirty="0" smtClean="0">
                <a:latin typeface="Comic Sans MS" pitchFamily="66" charset="0"/>
              </a:rPr>
              <a:t>§ 27, </a:t>
            </a:r>
          </a:p>
          <a:p>
            <a:pPr algn="ctr"/>
            <a:r>
              <a:rPr lang="ru-RU" sz="4000" dirty="0" smtClean="0">
                <a:latin typeface="Comic Sans MS" pitchFamily="66" charset="0"/>
              </a:rPr>
              <a:t>упр. 5,6</a:t>
            </a:r>
            <a:endParaRPr lang="ru-RU" sz="4000" dirty="0">
              <a:latin typeface="Comic Sans MS" pitchFamily="66" charset="0"/>
            </a:endParaRPr>
          </a:p>
        </p:txBody>
      </p:sp>
      <p:pic>
        <p:nvPicPr>
          <p:cNvPr id="5" name="Picture 7" descr="dbdee13c60c9204fee7ec8d256b5f9fa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268760"/>
            <a:ext cx="3207518" cy="387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59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229200"/>
            <a:ext cx="7772400" cy="936104"/>
          </a:xfrm>
        </p:spPr>
        <p:txBody>
          <a:bodyPr/>
          <a:lstStyle/>
          <a:p>
            <a:pPr algn="ctr"/>
            <a:r>
              <a:rPr lang="ru-RU" dirty="0" smtClean="0">
                <a:effectLst/>
                <a:latin typeface="Comic Sans MS" pitchFamily="66" charset="0"/>
              </a:rPr>
              <a:t>Проверка знаний</a:t>
            </a:r>
            <a:endParaRPr lang="ru-RU" dirty="0">
              <a:effectLst/>
              <a:latin typeface="Comic Sans MS" pitchFamily="66" charset="0"/>
            </a:endParaRPr>
          </a:p>
        </p:txBody>
      </p:sp>
      <p:pic>
        <p:nvPicPr>
          <p:cNvPr id="4" name="Picture 4" descr="human13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052736"/>
            <a:ext cx="3744416" cy="3144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000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effectLst/>
                <a:latin typeface="Comic Sans MS" pitchFamily="66" charset="0"/>
              </a:rPr>
              <a:t>1.Определите, о каком веществе идёт речь</a:t>
            </a:r>
            <a:endParaRPr lang="ru-RU" sz="2800" b="1" i="1" dirty="0">
              <a:effectLst/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83410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 </a:t>
            </a:r>
            <a:r>
              <a:rPr lang="ru-RU" dirty="0">
                <a:solidFill>
                  <a:srgbClr val="FF0000"/>
                </a:solidFill>
              </a:rPr>
              <a:t>вариант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700808"/>
            <a:ext cx="4040188" cy="442535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dirty="0">
                <a:latin typeface="Comic Sans MS" pitchFamily="66" charset="0"/>
              </a:rPr>
              <a:t>Бесцветный газ, плохо  	 растворим в воде, легко соединяется с кислородом воздуха, образуя бурый газ.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041775" cy="83410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II </a:t>
            </a:r>
            <a:r>
              <a:rPr lang="ru-RU" dirty="0">
                <a:solidFill>
                  <a:srgbClr val="FF0000"/>
                </a:solidFill>
              </a:rPr>
              <a:t>вариант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700808"/>
            <a:ext cx="4041775" cy="44253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latin typeface="Comic Sans MS" pitchFamily="66" charset="0"/>
              </a:rPr>
              <a:t>Бесцветный газ с характерным резким запахом, хорошо растворим в воде, легче воздуха.</a:t>
            </a:r>
          </a:p>
        </p:txBody>
      </p:sp>
      <p:pic>
        <p:nvPicPr>
          <p:cNvPr id="7" name="Picture 4" descr="album_84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856768"/>
            <a:ext cx="1512168" cy="1765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163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476673"/>
            <a:ext cx="3885828" cy="5760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ru-RU" dirty="0" smtClean="0">
                <a:solidFill>
                  <a:srgbClr val="FF0000"/>
                </a:solidFill>
              </a:rPr>
              <a:t>вариант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356992"/>
            <a:ext cx="4040188" cy="27363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ru-RU" sz="3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ru-RU" sz="4400" dirty="0">
                <a:latin typeface="Comic Sans MS" pitchFamily="66" charset="0"/>
              </a:rPr>
              <a:t> </a:t>
            </a:r>
            <a:r>
              <a:rPr lang="en-US" sz="4400" b="1" dirty="0">
                <a:latin typeface="Comic Sans MS" pitchFamily="66" charset="0"/>
              </a:rPr>
              <a:t>NO – </a:t>
            </a:r>
            <a:r>
              <a:rPr lang="ru-RU" sz="4400" b="1" dirty="0">
                <a:latin typeface="Comic Sans MS" pitchFamily="66" charset="0"/>
              </a:rPr>
              <a:t>оксид азота (</a:t>
            </a:r>
            <a:r>
              <a:rPr lang="en-US" sz="4400" b="1" dirty="0">
                <a:latin typeface="Comic Sans MS" pitchFamily="66" charset="0"/>
              </a:rPr>
              <a:t>II</a:t>
            </a:r>
            <a:r>
              <a:rPr lang="ru-RU" sz="4400" b="1" dirty="0">
                <a:latin typeface="Comic Sans MS" pitchFamily="66" charset="0"/>
              </a:rPr>
              <a:t>)</a:t>
            </a:r>
            <a:endParaRPr lang="ru-RU" sz="4400" dirty="0">
              <a:latin typeface="Comic Sans MS" pitchFamily="66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476673"/>
            <a:ext cx="4041775" cy="57606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II </a:t>
            </a:r>
            <a:r>
              <a:rPr lang="ru-RU" dirty="0" smtClean="0">
                <a:solidFill>
                  <a:srgbClr val="FF0000"/>
                </a:solidFill>
              </a:rPr>
              <a:t>вариант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283969" y="1052736"/>
            <a:ext cx="4402832" cy="5073427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>
                <a:latin typeface="Comic Sans MS" pitchFamily="66" charset="0"/>
              </a:rPr>
              <a:t>NH</a:t>
            </a:r>
            <a:r>
              <a:rPr lang="en-US" sz="4400" b="1" baseline="-25000" dirty="0">
                <a:latin typeface="Comic Sans MS" pitchFamily="66" charset="0"/>
              </a:rPr>
              <a:t>3</a:t>
            </a:r>
            <a:r>
              <a:rPr lang="en-US" sz="4400" b="1" dirty="0">
                <a:latin typeface="Comic Sans MS" pitchFamily="66" charset="0"/>
              </a:rPr>
              <a:t> </a:t>
            </a:r>
            <a:r>
              <a:rPr lang="en-US" sz="4400" b="1" dirty="0" smtClean="0">
                <a:latin typeface="Comic Sans MS" pitchFamily="66" charset="0"/>
              </a:rPr>
              <a:t>-</a:t>
            </a:r>
            <a:r>
              <a:rPr lang="ru-RU" sz="4400" b="1" dirty="0" smtClean="0">
                <a:latin typeface="Comic Sans MS" pitchFamily="66" charset="0"/>
              </a:rPr>
              <a:t> аммиак</a:t>
            </a:r>
            <a:endParaRPr lang="ru-RU" sz="4400" b="1" dirty="0">
              <a:latin typeface="Comic Sans MS" pitchFamily="66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Picture 9" descr="C:\Documents and Settings\Администратор\Рабочий стол\Электронка картинки\BBHELP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429000"/>
            <a:ext cx="1696392" cy="2085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2285926" cy="228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936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effectLst/>
                <a:latin typeface="Comic Sans MS" pitchFamily="66" charset="0"/>
              </a:rPr>
              <a:t>2. Расположите </a:t>
            </a:r>
            <a:r>
              <a:rPr lang="ru-RU" sz="2800" b="1" i="1" dirty="0">
                <a:effectLst/>
                <a:latin typeface="Comic Sans MS" pitchFamily="66" charset="0"/>
              </a:rPr>
              <a:t>соединения азота в порядке возрастания степеней </a:t>
            </a:r>
            <a:r>
              <a:rPr lang="ru-RU" sz="2800" b="1" i="1" dirty="0" smtClean="0">
                <a:effectLst/>
                <a:latin typeface="Comic Sans MS" pitchFamily="66" charset="0"/>
              </a:rPr>
              <a:t>окисления</a:t>
            </a:r>
            <a:endParaRPr lang="ru-RU" sz="2800" b="1" i="1" dirty="0">
              <a:effectLst/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2815"/>
            <a:ext cx="4040188" cy="40205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 </a:t>
            </a:r>
            <a:r>
              <a:rPr lang="ru-RU" dirty="0">
                <a:solidFill>
                  <a:srgbClr val="FF0000"/>
                </a:solidFill>
              </a:rPr>
              <a:t>вариант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 dirty="0">
                <a:latin typeface="Comic Sans MS" pitchFamily="66" charset="0"/>
              </a:rPr>
              <a:t>N</a:t>
            </a:r>
            <a:r>
              <a:rPr lang="en-US" sz="5400" baseline="-25000" dirty="0">
                <a:latin typeface="Comic Sans MS" pitchFamily="66" charset="0"/>
              </a:rPr>
              <a:t>2</a:t>
            </a:r>
            <a:r>
              <a:rPr lang="en-US" sz="5400" dirty="0">
                <a:latin typeface="Comic Sans MS" pitchFamily="66" charset="0"/>
              </a:rPr>
              <a:t>, NH</a:t>
            </a:r>
            <a:r>
              <a:rPr lang="en-US" sz="5400" baseline="-25000" dirty="0">
                <a:latin typeface="Comic Sans MS" pitchFamily="66" charset="0"/>
              </a:rPr>
              <a:t>3</a:t>
            </a:r>
            <a:r>
              <a:rPr lang="en-US" sz="5400" dirty="0">
                <a:latin typeface="Comic Sans MS" pitchFamily="66" charset="0"/>
              </a:rPr>
              <a:t>, KNO</a:t>
            </a:r>
            <a:r>
              <a:rPr lang="en-US" sz="5400" baseline="-25000" dirty="0">
                <a:latin typeface="Comic Sans MS" pitchFamily="66" charset="0"/>
              </a:rPr>
              <a:t>3</a:t>
            </a:r>
            <a:r>
              <a:rPr lang="en-US" sz="5400" dirty="0">
                <a:latin typeface="Comic Sans MS" pitchFamily="66" charset="0"/>
              </a:rPr>
              <a:t>, NO, </a:t>
            </a:r>
            <a:r>
              <a:rPr lang="en-US" sz="5400" dirty="0" smtClean="0">
                <a:latin typeface="Comic Sans MS" pitchFamily="66" charset="0"/>
              </a:rPr>
              <a:t>HNO</a:t>
            </a:r>
            <a:r>
              <a:rPr lang="en-US" sz="5400" baseline="-25000" dirty="0" smtClean="0">
                <a:latin typeface="Comic Sans MS" pitchFamily="66" charset="0"/>
              </a:rPr>
              <a:t>2</a:t>
            </a:r>
            <a:endParaRPr lang="en-US" sz="5400" dirty="0">
              <a:latin typeface="Comic Sans MS" pitchFamily="66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8024" y="1412776"/>
            <a:ext cx="3898776" cy="762098"/>
          </a:xfrm>
        </p:spPr>
        <p:txBody>
          <a:bodyPr>
            <a:normAutofit fontScale="92500" lnSpcReduction="10000"/>
          </a:bodyPr>
          <a:lstStyle/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II </a:t>
            </a:r>
            <a:r>
              <a:rPr lang="ru-RU" dirty="0">
                <a:solidFill>
                  <a:srgbClr val="FF0000"/>
                </a:solidFill>
              </a:rPr>
              <a:t>вариант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 dirty="0">
                <a:latin typeface="Comic Sans MS" pitchFamily="66" charset="0"/>
              </a:rPr>
              <a:t>NO</a:t>
            </a:r>
            <a:r>
              <a:rPr lang="en-US" sz="5400" baseline="-25000" dirty="0">
                <a:latin typeface="Comic Sans MS" pitchFamily="66" charset="0"/>
              </a:rPr>
              <a:t>2</a:t>
            </a:r>
            <a:r>
              <a:rPr lang="en-US" sz="5400" dirty="0">
                <a:latin typeface="Comic Sans MS" pitchFamily="66" charset="0"/>
              </a:rPr>
              <a:t>, N</a:t>
            </a:r>
            <a:r>
              <a:rPr lang="en-US" sz="5400" baseline="-25000" dirty="0">
                <a:latin typeface="Comic Sans MS" pitchFamily="66" charset="0"/>
              </a:rPr>
              <a:t>2</a:t>
            </a:r>
            <a:r>
              <a:rPr lang="en-US" sz="5400" dirty="0">
                <a:latin typeface="Comic Sans MS" pitchFamily="66" charset="0"/>
              </a:rPr>
              <a:t>O, HNO</a:t>
            </a:r>
            <a:r>
              <a:rPr lang="en-US" sz="5400" baseline="-25000" dirty="0">
                <a:latin typeface="Comic Sans MS" pitchFamily="66" charset="0"/>
              </a:rPr>
              <a:t>3</a:t>
            </a:r>
            <a:r>
              <a:rPr lang="en-US" sz="5400" dirty="0">
                <a:latin typeface="Comic Sans MS" pitchFamily="66" charset="0"/>
              </a:rPr>
              <a:t>, NH</a:t>
            </a:r>
            <a:r>
              <a:rPr lang="en-US" sz="5400" baseline="-25000" dirty="0">
                <a:latin typeface="Comic Sans MS" pitchFamily="66" charset="0"/>
              </a:rPr>
              <a:t>4</a:t>
            </a:r>
            <a:r>
              <a:rPr lang="en-US" sz="5400" dirty="0">
                <a:latin typeface="Comic Sans MS" pitchFamily="66" charset="0"/>
              </a:rPr>
              <a:t>Cl, N</a:t>
            </a:r>
            <a:r>
              <a:rPr lang="en-US" sz="5400" baseline="-25000" dirty="0">
                <a:latin typeface="Comic Sans MS" pitchFamily="66" charset="0"/>
              </a:rPr>
              <a:t>2</a:t>
            </a:r>
            <a:r>
              <a:rPr lang="en-US" sz="5400" dirty="0">
                <a:latin typeface="Comic Sans MS" pitchFamily="66" charset="0"/>
              </a:rPr>
              <a:t>O</a:t>
            </a:r>
            <a:r>
              <a:rPr lang="en-US" sz="5400" baseline="-25000" dirty="0">
                <a:latin typeface="Comic Sans MS" pitchFamily="66" charset="0"/>
              </a:rPr>
              <a:t>3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Picture 6" descr="C:\Documents and Settings\Администратор\Рабочий стол\Электронка картинки\00004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352" y="4581128"/>
            <a:ext cx="1549896" cy="1549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247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effectLst/>
                <a:latin typeface="Comic Sans MS" pitchFamily="66" charset="0"/>
              </a:rPr>
              <a:t>2. Расположите </a:t>
            </a:r>
            <a:r>
              <a:rPr lang="ru-RU" sz="2800" b="1" i="1" dirty="0">
                <a:effectLst/>
                <a:latin typeface="Comic Sans MS" pitchFamily="66" charset="0"/>
              </a:rPr>
              <a:t>соединения азота в порядке возрастания степеней </a:t>
            </a:r>
            <a:r>
              <a:rPr lang="ru-RU" sz="2800" b="1" i="1" dirty="0" smtClean="0">
                <a:effectLst/>
                <a:latin typeface="Comic Sans MS" pitchFamily="66" charset="0"/>
              </a:rPr>
              <a:t>окисления (ответы)</a:t>
            </a:r>
            <a:endParaRPr lang="ru-RU" sz="2800" b="1" i="1" dirty="0">
              <a:effectLst/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2815"/>
            <a:ext cx="4040188" cy="40205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 </a:t>
            </a:r>
            <a:r>
              <a:rPr lang="ru-RU" dirty="0">
                <a:solidFill>
                  <a:srgbClr val="FF0000"/>
                </a:solidFill>
              </a:rPr>
              <a:t>вариант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3568" y="2174875"/>
            <a:ext cx="4176464" cy="3951288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4400" baseline="-25000" dirty="0" smtClean="0">
                <a:latin typeface="Comic Sans MS" pitchFamily="66" charset="0"/>
              </a:rPr>
              <a:t> </a:t>
            </a:r>
            <a:r>
              <a:rPr lang="en-US" sz="4400" baseline="-25000" dirty="0" smtClean="0">
                <a:latin typeface="Comic Sans MS" pitchFamily="66" charset="0"/>
              </a:rPr>
              <a:t>-</a:t>
            </a:r>
            <a:r>
              <a:rPr lang="en-US" sz="4400" baseline="-25000" dirty="0">
                <a:latin typeface="Comic Sans MS" pitchFamily="66" charset="0"/>
              </a:rPr>
              <a:t>3         </a:t>
            </a:r>
            <a:r>
              <a:rPr lang="ru-RU" sz="4400" baseline="-25000" dirty="0" smtClean="0">
                <a:latin typeface="Comic Sans MS" pitchFamily="66" charset="0"/>
              </a:rPr>
              <a:t> </a:t>
            </a:r>
            <a:r>
              <a:rPr lang="en-US" sz="4400" baseline="-25000" dirty="0" smtClean="0">
                <a:latin typeface="Comic Sans MS" pitchFamily="66" charset="0"/>
              </a:rPr>
              <a:t>0     </a:t>
            </a:r>
            <a:r>
              <a:rPr lang="ru-RU" sz="4400" baseline="-25000" dirty="0" smtClean="0">
                <a:latin typeface="Comic Sans MS" pitchFamily="66" charset="0"/>
              </a:rPr>
              <a:t> +2 </a:t>
            </a:r>
          </a:p>
          <a:p>
            <a:pPr>
              <a:buNone/>
              <a:defRPr/>
            </a:pPr>
            <a:r>
              <a:rPr lang="en-US" sz="4400" dirty="0" smtClean="0">
                <a:latin typeface="Comic Sans MS" pitchFamily="66" charset="0"/>
              </a:rPr>
              <a:t>NH</a:t>
            </a:r>
            <a:r>
              <a:rPr lang="en-US" sz="4400" baseline="-25000" dirty="0" smtClean="0">
                <a:latin typeface="Comic Sans MS" pitchFamily="66" charset="0"/>
              </a:rPr>
              <a:t>3</a:t>
            </a:r>
            <a:r>
              <a:rPr lang="en-US" sz="4400" dirty="0">
                <a:latin typeface="Comic Sans MS" pitchFamily="66" charset="0"/>
              </a:rPr>
              <a:t>, N</a:t>
            </a:r>
            <a:r>
              <a:rPr lang="en-US" sz="4400" baseline="-25000" dirty="0">
                <a:latin typeface="Comic Sans MS" pitchFamily="66" charset="0"/>
              </a:rPr>
              <a:t>2</a:t>
            </a:r>
            <a:r>
              <a:rPr lang="en-US" sz="4400" dirty="0">
                <a:latin typeface="Comic Sans MS" pitchFamily="66" charset="0"/>
              </a:rPr>
              <a:t>, </a:t>
            </a:r>
            <a:r>
              <a:rPr lang="en-US" sz="4400" dirty="0" smtClean="0">
                <a:latin typeface="Comic Sans MS" pitchFamily="66" charset="0"/>
              </a:rPr>
              <a:t>NO, </a:t>
            </a:r>
            <a:endParaRPr lang="ru-RU" sz="4400" dirty="0" smtClean="0">
              <a:latin typeface="Comic Sans MS" pitchFamily="66" charset="0"/>
            </a:endParaRPr>
          </a:p>
          <a:p>
            <a:pPr>
              <a:buNone/>
              <a:defRPr/>
            </a:pPr>
            <a:r>
              <a:rPr lang="ru-RU" sz="4400" baseline="-25000" dirty="0" smtClean="0">
                <a:latin typeface="Comic Sans MS" pitchFamily="66" charset="0"/>
              </a:rPr>
              <a:t>     </a:t>
            </a:r>
            <a:r>
              <a:rPr lang="en-US" sz="4400" baseline="-25000" dirty="0" smtClean="0">
                <a:latin typeface="Comic Sans MS" pitchFamily="66" charset="0"/>
              </a:rPr>
              <a:t>+</a:t>
            </a:r>
            <a:r>
              <a:rPr lang="en-US" sz="4400" baseline="-25000" dirty="0">
                <a:latin typeface="Comic Sans MS" pitchFamily="66" charset="0"/>
              </a:rPr>
              <a:t>3         </a:t>
            </a:r>
            <a:r>
              <a:rPr lang="ru-RU" sz="4400" baseline="-25000" dirty="0">
                <a:latin typeface="Comic Sans MS" pitchFamily="66" charset="0"/>
              </a:rPr>
              <a:t>   </a:t>
            </a:r>
            <a:r>
              <a:rPr lang="en-US" sz="4400" baseline="-25000" dirty="0" smtClean="0">
                <a:latin typeface="Comic Sans MS" pitchFamily="66" charset="0"/>
              </a:rPr>
              <a:t>+5</a:t>
            </a:r>
            <a:endParaRPr lang="ru-RU" sz="4400" dirty="0">
              <a:latin typeface="Comic Sans MS" pitchFamily="66" charset="0"/>
            </a:endParaRPr>
          </a:p>
          <a:p>
            <a:pPr>
              <a:buNone/>
              <a:defRPr/>
            </a:pPr>
            <a:r>
              <a:rPr lang="en-US" sz="4400" dirty="0" smtClean="0">
                <a:latin typeface="Comic Sans MS" pitchFamily="66" charset="0"/>
              </a:rPr>
              <a:t>HNO</a:t>
            </a:r>
            <a:r>
              <a:rPr lang="en-US" sz="4400" baseline="-25000" dirty="0" smtClean="0">
                <a:latin typeface="Comic Sans MS" pitchFamily="66" charset="0"/>
              </a:rPr>
              <a:t>2</a:t>
            </a:r>
            <a:r>
              <a:rPr lang="en-US" sz="4400" dirty="0">
                <a:latin typeface="Comic Sans MS" pitchFamily="66" charset="0"/>
              </a:rPr>
              <a:t>, </a:t>
            </a:r>
            <a:r>
              <a:rPr lang="en-US" sz="4400" dirty="0" smtClean="0">
                <a:latin typeface="Comic Sans MS" pitchFamily="66" charset="0"/>
              </a:rPr>
              <a:t>KNO</a:t>
            </a:r>
            <a:r>
              <a:rPr lang="en-US" sz="4400" baseline="-25000" dirty="0" smtClean="0">
                <a:latin typeface="Comic Sans MS" pitchFamily="66" charset="0"/>
              </a:rPr>
              <a:t>3</a:t>
            </a:r>
            <a:r>
              <a:rPr lang="ru-RU" sz="4400" baseline="-25000" dirty="0" smtClean="0">
                <a:latin typeface="Comic Sans MS" pitchFamily="66" charset="0"/>
              </a:rPr>
              <a:t>                        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8024" y="1412776"/>
            <a:ext cx="3898776" cy="762098"/>
          </a:xfrm>
        </p:spPr>
        <p:txBody>
          <a:bodyPr>
            <a:normAutofit fontScale="92500" lnSpcReduction="10000"/>
          </a:bodyPr>
          <a:lstStyle/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II </a:t>
            </a:r>
            <a:r>
              <a:rPr lang="ru-RU" dirty="0">
                <a:solidFill>
                  <a:srgbClr val="FF0000"/>
                </a:solidFill>
              </a:rPr>
              <a:t>вариант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499992" y="1700808"/>
            <a:ext cx="4896544" cy="4425355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  <a:defRPr/>
            </a:pPr>
            <a:r>
              <a:rPr lang="en-US" sz="7200" baseline="-25000" dirty="0">
                <a:latin typeface="Comic Sans MS" pitchFamily="66" charset="0"/>
              </a:rPr>
              <a:t>-3</a:t>
            </a:r>
            <a:r>
              <a:rPr lang="ru-RU" sz="7200" baseline="-25000" dirty="0">
                <a:latin typeface="Comic Sans MS" pitchFamily="66" charset="0"/>
              </a:rPr>
              <a:t> </a:t>
            </a:r>
            <a:r>
              <a:rPr lang="ru-RU" sz="7200" baseline="-25000" dirty="0" smtClean="0">
                <a:latin typeface="Comic Sans MS" pitchFamily="66" charset="0"/>
              </a:rPr>
              <a:t>       +1</a:t>
            </a:r>
            <a:endParaRPr lang="ru-RU" sz="6700" dirty="0">
              <a:latin typeface="Comic Sans MS" pitchFamily="66" charset="0"/>
            </a:endParaRPr>
          </a:p>
          <a:p>
            <a:pPr algn="ctr">
              <a:buNone/>
              <a:defRPr/>
            </a:pPr>
            <a:r>
              <a:rPr lang="en-US" sz="8000" dirty="0" smtClean="0">
                <a:latin typeface="Comic Sans MS" pitchFamily="66" charset="0"/>
              </a:rPr>
              <a:t>NH</a:t>
            </a:r>
            <a:r>
              <a:rPr lang="en-US" sz="8000" baseline="-25000" dirty="0" smtClean="0">
                <a:latin typeface="Comic Sans MS" pitchFamily="66" charset="0"/>
              </a:rPr>
              <a:t>4</a:t>
            </a:r>
            <a:r>
              <a:rPr lang="en-US" sz="8000" dirty="0" smtClean="0">
                <a:latin typeface="Comic Sans MS" pitchFamily="66" charset="0"/>
              </a:rPr>
              <a:t>Cl</a:t>
            </a:r>
            <a:r>
              <a:rPr lang="en-US" sz="8000" dirty="0">
                <a:latin typeface="Comic Sans MS" pitchFamily="66" charset="0"/>
              </a:rPr>
              <a:t>, N</a:t>
            </a:r>
            <a:r>
              <a:rPr lang="en-US" sz="8000" baseline="-25000" dirty="0">
                <a:latin typeface="Comic Sans MS" pitchFamily="66" charset="0"/>
              </a:rPr>
              <a:t>2</a:t>
            </a:r>
            <a:r>
              <a:rPr lang="en-US" sz="8000" dirty="0">
                <a:latin typeface="Comic Sans MS" pitchFamily="66" charset="0"/>
              </a:rPr>
              <a:t>O, </a:t>
            </a:r>
            <a:endParaRPr lang="ru-RU" sz="8000" dirty="0">
              <a:latin typeface="Comic Sans MS" pitchFamily="66" charset="0"/>
            </a:endParaRPr>
          </a:p>
          <a:p>
            <a:pPr algn="ctr">
              <a:buNone/>
              <a:defRPr/>
            </a:pPr>
            <a:r>
              <a:rPr lang="en-US" sz="8000" baseline="-25000" dirty="0" smtClean="0">
                <a:latin typeface="Comic Sans MS" pitchFamily="66" charset="0"/>
              </a:rPr>
              <a:t>+</a:t>
            </a:r>
            <a:r>
              <a:rPr lang="ru-RU" sz="8000" baseline="-25000" dirty="0">
                <a:latin typeface="Comic Sans MS" pitchFamily="66" charset="0"/>
              </a:rPr>
              <a:t>3</a:t>
            </a:r>
            <a:r>
              <a:rPr lang="en-US" sz="8000" baseline="-25000" dirty="0" smtClean="0">
                <a:latin typeface="Comic Sans MS" pitchFamily="66" charset="0"/>
              </a:rPr>
              <a:t>   </a:t>
            </a:r>
            <a:r>
              <a:rPr lang="ru-RU" sz="8000" baseline="-25000" dirty="0" smtClean="0">
                <a:latin typeface="Comic Sans MS" pitchFamily="66" charset="0"/>
              </a:rPr>
              <a:t> </a:t>
            </a:r>
            <a:r>
              <a:rPr lang="en-US" sz="8000" baseline="-25000" dirty="0" smtClean="0">
                <a:latin typeface="Comic Sans MS" pitchFamily="66" charset="0"/>
              </a:rPr>
              <a:t>+</a:t>
            </a:r>
            <a:r>
              <a:rPr lang="ru-RU" sz="8000" baseline="-25000" dirty="0">
                <a:latin typeface="Comic Sans MS" pitchFamily="66" charset="0"/>
              </a:rPr>
              <a:t>4</a:t>
            </a:r>
            <a:endParaRPr lang="ru-RU" sz="8000" dirty="0">
              <a:latin typeface="Comic Sans MS" pitchFamily="66" charset="0"/>
            </a:endParaRPr>
          </a:p>
          <a:p>
            <a:pPr algn="ctr">
              <a:buNone/>
              <a:defRPr/>
            </a:pPr>
            <a:r>
              <a:rPr lang="en-US" sz="8000" dirty="0" smtClean="0">
                <a:latin typeface="Comic Sans MS" pitchFamily="66" charset="0"/>
              </a:rPr>
              <a:t>N</a:t>
            </a:r>
            <a:r>
              <a:rPr lang="en-US" sz="8000" baseline="-25000" dirty="0" smtClean="0">
                <a:latin typeface="Comic Sans MS" pitchFamily="66" charset="0"/>
              </a:rPr>
              <a:t>2</a:t>
            </a:r>
            <a:r>
              <a:rPr lang="en-US" sz="8000" dirty="0" smtClean="0">
                <a:latin typeface="Comic Sans MS" pitchFamily="66" charset="0"/>
              </a:rPr>
              <a:t>O</a:t>
            </a:r>
            <a:r>
              <a:rPr lang="en-US" sz="8000" baseline="-25000" dirty="0" smtClean="0">
                <a:latin typeface="Comic Sans MS" pitchFamily="66" charset="0"/>
              </a:rPr>
              <a:t>3</a:t>
            </a:r>
            <a:r>
              <a:rPr lang="en-US" sz="8000" dirty="0">
                <a:latin typeface="Comic Sans MS" pitchFamily="66" charset="0"/>
              </a:rPr>
              <a:t>, NO</a:t>
            </a:r>
            <a:r>
              <a:rPr lang="en-US" sz="8000" baseline="-25000" dirty="0">
                <a:latin typeface="Comic Sans MS" pitchFamily="66" charset="0"/>
              </a:rPr>
              <a:t>2</a:t>
            </a:r>
            <a:r>
              <a:rPr lang="en-US" sz="8000" dirty="0">
                <a:latin typeface="Comic Sans MS" pitchFamily="66" charset="0"/>
              </a:rPr>
              <a:t>, </a:t>
            </a:r>
            <a:endParaRPr lang="ru-RU" sz="8000" dirty="0" smtClean="0">
              <a:latin typeface="Comic Sans MS" pitchFamily="66" charset="0"/>
            </a:endParaRPr>
          </a:p>
          <a:p>
            <a:pPr algn="ctr">
              <a:buNone/>
              <a:defRPr/>
            </a:pPr>
            <a:r>
              <a:rPr lang="en-US" sz="8000" baseline="-25000" dirty="0">
                <a:latin typeface="Comic Sans MS" pitchFamily="66" charset="0"/>
              </a:rPr>
              <a:t>+5</a:t>
            </a:r>
            <a:endParaRPr lang="ru-RU" sz="8000" dirty="0" smtClean="0">
              <a:latin typeface="Comic Sans MS" pitchFamily="66" charset="0"/>
            </a:endParaRPr>
          </a:p>
          <a:p>
            <a:pPr algn="ctr">
              <a:buNone/>
              <a:defRPr/>
            </a:pPr>
            <a:r>
              <a:rPr lang="en-US" sz="8000" dirty="0" smtClean="0">
                <a:latin typeface="Comic Sans MS" pitchFamily="66" charset="0"/>
              </a:rPr>
              <a:t>HNO</a:t>
            </a:r>
            <a:r>
              <a:rPr lang="en-US" sz="8000" baseline="-25000" dirty="0" smtClean="0">
                <a:latin typeface="Comic Sans MS" pitchFamily="66" charset="0"/>
              </a:rPr>
              <a:t>3</a:t>
            </a:r>
            <a:endParaRPr lang="ru-RU" sz="8000" dirty="0" smtClean="0">
              <a:latin typeface="Comic Sans MS" pitchFamily="66" charset="0"/>
            </a:endParaRPr>
          </a:p>
        </p:txBody>
      </p:sp>
      <p:pic>
        <p:nvPicPr>
          <p:cNvPr id="8" name="Picture 10" descr="C:\Documents and Settings\Администратор\Рабочий стол\Электронка картинки\EXCLAIM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293096"/>
            <a:ext cx="933822" cy="2023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643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effectLst/>
                <a:latin typeface="Comic Sans MS" pitchFamily="66" charset="0"/>
              </a:rPr>
              <a:t>3. Составьте </a:t>
            </a:r>
            <a:r>
              <a:rPr lang="ru-RU" sz="2800" b="1" i="1" dirty="0">
                <a:effectLst/>
                <a:latin typeface="Comic Sans MS" pitchFamily="66" charset="0"/>
              </a:rPr>
              <a:t>уравнения реакций по схеме. Назовите вещество </a:t>
            </a:r>
            <a:r>
              <a:rPr lang="ru-RU" sz="2800" b="1" i="1" dirty="0" smtClean="0">
                <a:effectLst/>
                <a:latin typeface="Comic Sans MS" pitchFamily="66" charset="0"/>
              </a:rPr>
              <a:t>Х</a:t>
            </a:r>
            <a:endParaRPr lang="ru-RU" sz="2800" b="1" i="1" dirty="0">
              <a:effectLst/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556792"/>
            <a:ext cx="7992888" cy="50405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I </a:t>
            </a:r>
            <a:r>
              <a:rPr lang="ru-RU" sz="2800" dirty="0">
                <a:solidFill>
                  <a:srgbClr val="FF0000"/>
                </a:solidFill>
              </a:rPr>
              <a:t>вариант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507288" cy="1686173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i="1" dirty="0">
                <a:latin typeface="Comic Sans MS" pitchFamily="66" charset="0"/>
              </a:rPr>
              <a:t>N</a:t>
            </a:r>
            <a:r>
              <a:rPr lang="en-US" sz="4400" i="1" baseline="-25000" dirty="0">
                <a:latin typeface="Comic Sans MS" pitchFamily="66" charset="0"/>
              </a:rPr>
              <a:t>2</a:t>
            </a:r>
            <a:r>
              <a:rPr lang="en-US" sz="4400" i="1" dirty="0">
                <a:latin typeface="Comic Sans MS" pitchFamily="66" charset="0"/>
              </a:rPr>
              <a:t>  </a:t>
            </a:r>
            <a:r>
              <a:rPr lang="en-US" sz="4400" i="1" dirty="0">
                <a:latin typeface="Comic Sans MS" pitchFamily="66" charset="0"/>
                <a:cs typeface="Times New Roman" pitchFamily="18" charset="0"/>
              </a:rPr>
              <a:t>→</a:t>
            </a:r>
            <a:r>
              <a:rPr lang="en-US" sz="4400" i="1" dirty="0">
                <a:latin typeface="Comic Sans MS" pitchFamily="66" charset="0"/>
              </a:rPr>
              <a:t>  X  </a:t>
            </a:r>
            <a:r>
              <a:rPr lang="en-US" sz="4400" i="1" dirty="0">
                <a:latin typeface="Comic Sans MS" pitchFamily="66" charset="0"/>
                <a:cs typeface="Times New Roman" pitchFamily="18" charset="0"/>
              </a:rPr>
              <a:t>→</a:t>
            </a:r>
            <a:r>
              <a:rPr lang="en-US" sz="4400" i="1" dirty="0">
                <a:latin typeface="Comic Sans MS" pitchFamily="66" charset="0"/>
              </a:rPr>
              <a:t>  NH</a:t>
            </a:r>
            <a:r>
              <a:rPr lang="en-US" sz="4400" i="1" baseline="-25000" dirty="0">
                <a:latin typeface="Comic Sans MS" pitchFamily="66" charset="0"/>
              </a:rPr>
              <a:t>4</a:t>
            </a:r>
            <a:r>
              <a:rPr lang="en-US" sz="4400" i="1" dirty="0">
                <a:latin typeface="Comic Sans MS" pitchFamily="66" charset="0"/>
              </a:rPr>
              <a:t>Cl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95536" y="3356992"/>
            <a:ext cx="8506271" cy="576064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en-US" sz="11200" dirty="0" smtClean="0">
                <a:solidFill>
                  <a:srgbClr val="FF0000"/>
                </a:solidFill>
              </a:rPr>
              <a:t>II </a:t>
            </a:r>
            <a:r>
              <a:rPr lang="ru-RU" sz="11200" dirty="0">
                <a:solidFill>
                  <a:srgbClr val="FF0000"/>
                </a:solidFill>
              </a:rPr>
              <a:t>вариант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83568" y="4221087"/>
            <a:ext cx="8003233" cy="1905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i="1" dirty="0">
                <a:latin typeface="Comic Sans MS" pitchFamily="66" charset="0"/>
              </a:rPr>
              <a:t>NO</a:t>
            </a:r>
            <a:r>
              <a:rPr lang="en-US" sz="4400" i="1" baseline="-25000" dirty="0">
                <a:latin typeface="Comic Sans MS" pitchFamily="66" charset="0"/>
              </a:rPr>
              <a:t>2</a:t>
            </a:r>
            <a:r>
              <a:rPr lang="en-US" sz="4400" i="1" dirty="0">
                <a:latin typeface="Comic Sans MS" pitchFamily="66" charset="0"/>
              </a:rPr>
              <a:t> </a:t>
            </a:r>
            <a:r>
              <a:rPr lang="en-US" sz="4400" i="1" dirty="0">
                <a:latin typeface="Comic Sans MS" pitchFamily="66" charset="0"/>
                <a:cs typeface="Times New Roman" pitchFamily="18" charset="0"/>
              </a:rPr>
              <a:t>→</a:t>
            </a:r>
            <a:r>
              <a:rPr lang="en-US" sz="4400" i="1" dirty="0">
                <a:latin typeface="Comic Sans MS" pitchFamily="66" charset="0"/>
              </a:rPr>
              <a:t>  X  </a:t>
            </a:r>
            <a:r>
              <a:rPr lang="en-US" sz="4400" i="1" dirty="0">
                <a:latin typeface="Comic Sans MS" pitchFamily="66" charset="0"/>
                <a:cs typeface="Times New Roman" pitchFamily="18" charset="0"/>
              </a:rPr>
              <a:t>→</a:t>
            </a:r>
            <a:r>
              <a:rPr lang="en-US" sz="4400" i="1" dirty="0">
                <a:latin typeface="Comic Sans MS" pitchFamily="66" charset="0"/>
              </a:rPr>
              <a:t>  NH</a:t>
            </a:r>
            <a:r>
              <a:rPr lang="en-US" sz="4400" i="1" baseline="-25000" dirty="0">
                <a:latin typeface="Comic Sans MS" pitchFamily="66" charset="0"/>
              </a:rPr>
              <a:t>4</a:t>
            </a:r>
            <a:r>
              <a:rPr lang="en-US" sz="4400" i="1" dirty="0">
                <a:latin typeface="Comic Sans MS" pitchFamily="66" charset="0"/>
              </a:rPr>
              <a:t>NO</a:t>
            </a:r>
            <a:r>
              <a:rPr lang="en-US" sz="4400" i="1" baseline="-25000" dirty="0">
                <a:latin typeface="Comic Sans MS" pitchFamily="66" charset="0"/>
              </a:rPr>
              <a:t>3</a:t>
            </a:r>
            <a:endParaRPr lang="ru-RU" sz="4400" dirty="0">
              <a:latin typeface="Comic Sans MS" pitchFamily="66" charset="0"/>
            </a:endParaRPr>
          </a:p>
        </p:txBody>
      </p:sp>
      <p:pic>
        <p:nvPicPr>
          <p:cNvPr id="7" name="Picture 16" descr="f1f83cfccf7fae8472e807aeb43f755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373216"/>
            <a:ext cx="333375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877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effectLst/>
                <a:latin typeface="Comic Sans MS" pitchFamily="66" charset="0"/>
              </a:rPr>
              <a:t>3. Составьте </a:t>
            </a:r>
            <a:r>
              <a:rPr lang="ru-RU" sz="2800" b="1" i="1" dirty="0">
                <a:effectLst/>
                <a:latin typeface="Comic Sans MS" pitchFamily="66" charset="0"/>
              </a:rPr>
              <a:t>уравнения реакций по схеме. Назовите вещество </a:t>
            </a:r>
            <a:r>
              <a:rPr lang="ru-RU" sz="2800" b="1" i="1" dirty="0" smtClean="0">
                <a:effectLst/>
                <a:latin typeface="Comic Sans MS" pitchFamily="66" charset="0"/>
              </a:rPr>
              <a:t>Х (ответы)</a:t>
            </a:r>
            <a:endParaRPr lang="ru-RU" sz="2800" b="1" i="1" dirty="0">
              <a:effectLst/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196752"/>
            <a:ext cx="7992888" cy="576064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I </a:t>
            </a:r>
            <a:r>
              <a:rPr lang="ru-RU" sz="2800" dirty="0">
                <a:solidFill>
                  <a:srgbClr val="FF0000"/>
                </a:solidFill>
              </a:rPr>
              <a:t>вариант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700809"/>
            <a:ext cx="8507288" cy="1872208"/>
          </a:xfrm>
        </p:spPr>
        <p:txBody>
          <a:bodyPr>
            <a:normAutofit/>
          </a:bodyPr>
          <a:lstStyle/>
          <a:p>
            <a:pPr marL="609600" indent="-609600" algn="ctr">
              <a:buNone/>
              <a:defRPr/>
            </a:pPr>
            <a:r>
              <a:rPr lang="en-US" sz="2800" b="1" dirty="0">
                <a:latin typeface="Comic Sans MS" pitchFamily="66" charset="0"/>
              </a:rPr>
              <a:t>X – </a:t>
            </a:r>
            <a:r>
              <a:rPr lang="en-US" sz="2800" b="1" i="1" dirty="0">
                <a:latin typeface="Comic Sans MS" pitchFamily="66" charset="0"/>
              </a:rPr>
              <a:t>NH</a:t>
            </a:r>
            <a:r>
              <a:rPr lang="en-US" sz="2800" b="1" i="1" baseline="-25000" dirty="0">
                <a:latin typeface="Comic Sans MS" pitchFamily="66" charset="0"/>
              </a:rPr>
              <a:t>3</a:t>
            </a:r>
            <a:r>
              <a:rPr lang="en-US" sz="2800" b="1" i="1" dirty="0">
                <a:latin typeface="Comic Sans MS" pitchFamily="66" charset="0"/>
              </a:rPr>
              <a:t> (</a:t>
            </a:r>
            <a:r>
              <a:rPr lang="ru-RU" sz="2800" b="1" i="1" dirty="0">
                <a:latin typeface="Comic Sans MS" pitchFamily="66" charset="0"/>
              </a:rPr>
              <a:t>аммиак</a:t>
            </a:r>
            <a:r>
              <a:rPr lang="en-US" sz="2800" b="1" i="1" dirty="0">
                <a:latin typeface="Comic Sans MS" pitchFamily="66" charset="0"/>
              </a:rPr>
              <a:t>)</a:t>
            </a:r>
          </a:p>
          <a:p>
            <a:pPr marL="609600" indent="-609600" algn="ctr">
              <a:buNone/>
              <a:defRPr/>
            </a:pPr>
            <a:r>
              <a:rPr lang="ru-RU" sz="2800" i="1" dirty="0">
                <a:latin typeface="Comic Sans MS" pitchFamily="66" charset="0"/>
              </a:rPr>
              <a:t>1.</a:t>
            </a:r>
            <a:r>
              <a:rPr lang="ru-RU" sz="2800" i="1" dirty="0">
                <a:solidFill>
                  <a:schemeClr val="hlink"/>
                </a:solidFill>
                <a:latin typeface="Comic Sans MS" pitchFamily="66" charset="0"/>
              </a:rPr>
              <a:t>  </a:t>
            </a:r>
            <a:r>
              <a:rPr lang="en-US" sz="2800" i="1" dirty="0">
                <a:latin typeface="Comic Sans MS" pitchFamily="66" charset="0"/>
              </a:rPr>
              <a:t>N</a:t>
            </a:r>
            <a:r>
              <a:rPr lang="en-US" sz="2800" i="1" baseline="-25000" dirty="0">
                <a:latin typeface="Comic Sans MS" pitchFamily="66" charset="0"/>
              </a:rPr>
              <a:t>2</a:t>
            </a:r>
            <a:r>
              <a:rPr lang="en-US" sz="2800" i="1" dirty="0">
                <a:latin typeface="Comic Sans MS" pitchFamily="66" charset="0"/>
              </a:rPr>
              <a:t> + 3H</a:t>
            </a:r>
            <a:r>
              <a:rPr lang="en-US" sz="2800" i="1" baseline="-25000" dirty="0">
                <a:latin typeface="Comic Sans MS" pitchFamily="66" charset="0"/>
              </a:rPr>
              <a:t>2</a:t>
            </a:r>
            <a:r>
              <a:rPr lang="en-US" sz="2800" i="1" dirty="0">
                <a:latin typeface="Comic Sans MS" pitchFamily="66" charset="0"/>
              </a:rPr>
              <a:t>=2NH</a:t>
            </a:r>
            <a:r>
              <a:rPr lang="en-US" sz="2800" i="1" baseline="-25000" dirty="0">
                <a:latin typeface="Comic Sans MS" pitchFamily="66" charset="0"/>
              </a:rPr>
              <a:t>3</a:t>
            </a:r>
          </a:p>
          <a:p>
            <a:pPr marL="609600" indent="-609600" algn="ctr">
              <a:buNone/>
              <a:defRPr/>
            </a:pPr>
            <a:r>
              <a:rPr lang="ru-RU" sz="2800" i="1" dirty="0">
                <a:latin typeface="Comic Sans MS" pitchFamily="66" charset="0"/>
              </a:rPr>
              <a:t>2.</a:t>
            </a:r>
            <a:r>
              <a:rPr lang="ru-RU" sz="2800" i="1" dirty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US" sz="2800" i="1" dirty="0">
                <a:latin typeface="Comic Sans MS" pitchFamily="66" charset="0"/>
              </a:rPr>
              <a:t>NH</a:t>
            </a:r>
            <a:r>
              <a:rPr lang="en-US" sz="2800" i="1" baseline="-25000" dirty="0">
                <a:latin typeface="Comic Sans MS" pitchFamily="66" charset="0"/>
              </a:rPr>
              <a:t>3</a:t>
            </a:r>
            <a:r>
              <a:rPr lang="en-US" sz="2800" i="1" dirty="0">
                <a:latin typeface="Comic Sans MS" pitchFamily="66" charset="0"/>
              </a:rPr>
              <a:t> + </a:t>
            </a:r>
            <a:r>
              <a:rPr lang="en-US" sz="2800" i="1" dirty="0" err="1">
                <a:latin typeface="Comic Sans MS" pitchFamily="66" charset="0"/>
              </a:rPr>
              <a:t>HCl</a:t>
            </a:r>
            <a:r>
              <a:rPr lang="en-US" sz="2800" i="1" dirty="0">
                <a:latin typeface="Comic Sans MS" pitchFamily="66" charset="0"/>
              </a:rPr>
              <a:t> = NH</a:t>
            </a:r>
            <a:r>
              <a:rPr lang="en-US" sz="2800" i="1" baseline="-25000" dirty="0">
                <a:latin typeface="Comic Sans MS" pitchFamily="66" charset="0"/>
              </a:rPr>
              <a:t>4</a:t>
            </a:r>
            <a:r>
              <a:rPr lang="en-US" sz="2800" i="1" dirty="0">
                <a:latin typeface="Comic Sans MS" pitchFamily="66" charset="0"/>
              </a:rPr>
              <a:t>Cl</a:t>
            </a:r>
            <a:endParaRPr lang="ru-RU" sz="2800" i="1" dirty="0">
              <a:latin typeface="Comic Sans MS" pitchFamily="66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95536" y="3212976"/>
            <a:ext cx="8506271" cy="792088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en-US" sz="11200" dirty="0" smtClean="0">
                <a:solidFill>
                  <a:srgbClr val="FF0000"/>
                </a:solidFill>
              </a:rPr>
              <a:t>II </a:t>
            </a:r>
            <a:r>
              <a:rPr lang="ru-RU" sz="11200" dirty="0">
                <a:solidFill>
                  <a:srgbClr val="FF0000"/>
                </a:solidFill>
              </a:rPr>
              <a:t>вариант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83568" y="3861049"/>
            <a:ext cx="8003233" cy="2265114"/>
          </a:xfrm>
        </p:spPr>
        <p:txBody>
          <a:bodyPr>
            <a:normAutofit/>
          </a:bodyPr>
          <a:lstStyle/>
          <a:p>
            <a:pPr marL="609600" indent="-609600" algn="ctr">
              <a:buNone/>
              <a:defRPr/>
            </a:pPr>
            <a:r>
              <a:rPr lang="en-US" sz="4400" dirty="0"/>
              <a:t> </a:t>
            </a:r>
            <a:r>
              <a:rPr lang="en-US" sz="3000" b="1" dirty="0">
                <a:latin typeface="Comic Sans MS" pitchFamily="66" charset="0"/>
              </a:rPr>
              <a:t>X – </a:t>
            </a:r>
            <a:r>
              <a:rPr lang="en-US" sz="3000" b="1" i="1" dirty="0">
                <a:latin typeface="Comic Sans MS" pitchFamily="66" charset="0"/>
              </a:rPr>
              <a:t>HNO</a:t>
            </a:r>
            <a:r>
              <a:rPr lang="en-US" sz="3000" b="1" i="1" baseline="-25000" dirty="0">
                <a:latin typeface="Comic Sans MS" pitchFamily="66" charset="0"/>
              </a:rPr>
              <a:t>3</a:t>
            </a:r>
            <a:r>
              <a:rPr lang="en-US" sz="3000" b="1" i="1" dirty="0">
                <a:latin typeface="Comic Sans MS" pitchFamily="66" charset="0"/>
              </a:rPr>
              <a:t> (</a:t>
            </a:r>
            <a:r>
              <a:rPr lang="ru-RU" sz="3000" b="1" i="1" dirty="0">
                <a:latin typeface="Comic Sans MS" pitchFamily="66" charset="0"/>
              </a:rPr>
              <a:t>азотная кислота</a:t>
            </a:r>
            <a:r>
              <a:rPr lang="en-US" sz="3000" b="1" i="1" dirty="0">
                <a:latin typeface="Comic Sans MS" pitchFamily="66" charset="0"/>
              </a:rPr>
              <a:t>)</a:t>
            </a:r>
          </a:p>
          <a:p>
            <a:pPr marL="609600" indent="-609600" algn="ctr">
              <a:buNone/>
              <a:defRPr/>
            </a:pPr>
            <a:r>
              <a:rPr lang="ru-RU" sz="3000" i="1" dirty="0">
                <a:latin typeface="Comic Sans MS" pitchFamily="66" charset="0"/>
              </a:rPr>
              <a:t>1.</a:t>
            </a:r>
            <a:r>
              <a:rPr lang="en-US" sz="3000" i="1" dirty="0">
                <a:latin typeface="Comic Sans MS" pitchFamily="66" charset="0"/>
              </a:rPr>
              <a:t>4NO</a:t>
            </a:r>
            <a:r>
              <a:rPr lang="en-US" sz="3000" i="1" baseline="-25000" dirty="0">
                <a:latin typeface="Comic Sans MS" pitchFamily="66" charset="0"/>
              </a:rPr>
              <a:t>2</a:t>
            </a:r>
            <a:r>
              <a:rPr lang="en-US" sz="3000" i="1" dirty="0">
                <a:latin typeface="Comic Sans MS" pitchFamily="66" charset="0"/>
              </a:rPr>
              <a:t>+2H</a:t>
            </a:r>
            <a:r>
              <a:rPr lang="en-US" sz="3000" i="1" baseline="-25000" dirty="0">
                <a:latin typeface="Comic Sans MS" pitchFamily="66" charset="0"/>
              </a:rPr>
              <a:t>2</a:t>
            </a:r>
            <a:r>
              <a:rPr lang="en-US" sz="3000" i="1" dirty="0">
                <a:latin typeface="Comic Sans MS" pitchFamily="66" charset="0"/>
              </a:rPr>
              <a:t>O+O</a:t>
            </a:r>
            <a:r>
              <a:rPr lang="en-US" sz="3000" i="1" baseline="-25000" dirty="0">
                <a:latin typeface="Comic Sans MS" pitchFamily="66" charset="0"/>
              </a:rPr>
              <a:t>2</a:t>
            </a:r>
            <a:r>
              <a:rPr lang="en-US" sz="3000" i="1" dirty="0">
                <a:latin typeface="Comic Sans MS" pitchFamily="66" charset="0"/>
              </a:rPr>
              <a:t>=4HNO</a:t>
            </a:r>
            <a:r>
              <a:rPr lang="en-US" sz="3000" i="1" baseline="-25000" dirty="0">
                <a:latin typeface="Comic Sans MS" pitchFamily="66" charset="0"/>
              </a:rPr>
              <a:t>3</a:t>
            </a:r>
            <a:endParaRPr lang="ru-RU" sz="3000" i="1" baseline="-25000" dirty="0">
              <a:latin typeface="Comic Sans MS" pitchFamily="66" charset="0"/>
            </a:endParaRPr>
          </a:p>
          <a:p>
            <a:pPr marL="609600" indent="-609600" algn="ctr">
              <a:buNone/>
              <a:defRPr/>
            </a:pPr>
            <a:r>
              <a:rPr lang="ru-RU" sz="3000" i="1" dirty="0">
                <a:latin typeface="Comic Sans MS" pitchFamily="66" charset="0"/>
              </a:rPr>
              <a:t>2.</a:t>
            </a:r>
            <a:r>
              <a:rPr lang="ru-RU" sz="3000" i="1" dirty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US" sz="3000" i="1" dirty="0">
                <a:latin typeface="Comic Sans MS" pitchFamily="66" charset="0"/>
              </a:rPr>
              <a:t>HNO</a:t>
            </a:r>
            <a:r>
              <a:rPr lang="en-US" sz="3000" i="1" baseline="-25000" dirty="0">
                <a:latin typeface="Comic Sans MS" pitchFamily="66" charset="0"/>
              </a:rPr>
              <a:t>3</a:t>
            </a:r>
            <a:r>
              <a:rPr lang="en-US" sz="3000" i="1" dirty="0">
                <a:latin typeface="Comic Sans MS" pitchFamily="66" charset="0"/>
              </a:rPr>
              <a:t> + NH</a:t>
            </a:r>
            <a:r>
              <a:rPr lang="en-US" sz="3000" i="1" baseline="-25000" dirty="0">
                <a:latin typeface="Comic Sans MS" pitchFamily="66" charset="0"/>
              </a:rPr>
              <a:t>3</a:t>
            </a:r>
            <a:r>
              <a:rPr lang="en-US" sz="3000" i="1" dirty="0">
                <a:latin typeface="Comic Sans MS" pitchFamily="66" charset="0"/>
              </a:rPr>
              <a:t>=NH</a:t>
            </a:r>
            <a:r>
              <a:rPr lang="en-US" sz="3000" i="1" baseline="-25000" dirty="0">
                <a:latin typeface="Comic Sans MS" pitchFamily="66" charset="0"/>
              </a:rPr>
              <a:t>4</a:t>
            </a:r>
            <a:r>
              <a:rPr lang="en-US" sz="3000" i="1" dirty="0">
                <a:latin typeface="Comic Sans MS" pitchFamily="66" charset="0"/>
              </a:rPr>
              <a:t>NO</a:t>
            </a:r>
            <a:r>
              <a:rPr lang="en-US" sz="3000" i="1" baseline="-25000" dirty="0">
                <a:latin typeface="Comic Sans MS" pitchFamily="66" charset="0"/>
              </a:rPr>
              <a:t>3</a:t>
            </a:r>
            <a:endParaRPr lang="ru-RU" sz="3000" dirty="0">
              <a:latin typeface="Comic Sans MS" pitchFamily="66" charset="0"/>
            </a:endParaRPr>
          </a:p>
        </p:txBody>
      </p:sp>
      <p:pic>
        <p:nvPicPr>
          <p:cNvPr id="7" name="Picture 16" descr="f1f83cfccf7fae8472e807aeb43f755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801264"/>
            <a:ext cx="333375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161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effectLst/>
                <a:latin typeface="Comic Sans MS" pitchFamily="66" charset="0"/>
              </a:rPr>
              <a:t>Кислородные соединения азота. </a:t>
            </a:r>
            <a:br>
              <a:rPr lang="ru-RU" sz="3200" dirty="0">
                <a:effectLst/>
                <a:latin typeface="Comic Sans MS" pitchFamily="66" charset="0"/>
              </a:rPr>
            </a:br>
            <a:r>
              <a:rPr lang="ru-RU" sz="3200" dirty="0">
                <a:effectLst/>
                <a:latin typeface="Comic Sans MS" pitchFamily="66" charset="0"/>
              </a:rPr>
              <a:t>Азотная кислота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Comic Sans MS" pitchFamily="66" charset="0"/>
              </a:rPr>
              <a:t>План изучения:</a:t>
            </a:r>
          </a:p>
          <a:p>
            <a:pPr marL="609600" indent="-609600" algn="ctr">
              <a:buNone/>
              <a:defRPr/>
            </a:pPr>
            <a:r>
              <a:rPr lang="en-US" sz="3600" dirty="0">
                <a:solidFill>
                  <a:srgbClr val="C00000"/>
                </a:solidFill>
                <a:latin typeface="Comic Sans MS" pitchFamily="66" charset="0"/>
              </a:rPr>
              <a:t>I.  </a:t>
            </a:r>
            <a:r>
              <a:rPr lang="ru-RU" sz="3600" dirty="0">
                <a:solidFill>
                  <a:srgbClr val="C00000"/>
                </a:solidFill>
                <a:latin typeface="Comic Sans MS" pitchFamily="66" charset="0"/>
              </a:rPr>
              <a:t>Оксиды азота. Физические свойства азотной </a:t>
            </a:r>
            <a:r>
              <a:rPr lang="en-US" sz="3600" dirty="0">
                <a:solidFill>
                  <a:srgbClr val="C00000"/>
                </a:solidFill>
                <a:latin typeface="Comic Sans MS" pitchFamily="66" charset="0"/>
              </a:rPr>
              <a:t>    </a:t>
            </a:r>
            <a:r>
              <a:rPr lang="ru-RU" sz="3600" dirty="0">
                <a:solidFill>
                  <a:srgbClr val="C00000"/>
                </a:solidFill>
                <a:latin typeface="Comic Sans MS" pitchFamily="66" charset="0"/>
              </a:rPr>
              <a:t>кислоты;</a:t>
            </a:r>
          </a:p>
          <a:p>
            <a:pPr marL="609600" indent="-609600" algn="ctr">
              <a:buNone/>
              <a:defRPr/>
            </a:pPr>
            <a:r>
              <a:rPr lang="en-US" sz="3600" dirty="0">
                <a:solidFill>
                  <a:srgbClr val="C00000"/>
                </a:solidFill>
                <a:latin typeface="Comic Sans MS" pitchFamily="66" charset="0"/>
              </a:rPr>
              <a:t>II.  </a:t>
            </a:r>
            <a:r>
              <a:rPr lang="ru-RU" sz="3600" dirty="0">
                <a:solidFill>
                  <a:srgbClr val="C00000"/>
                </a:solidFill>
                <a:latin typeface="Comic Sans MS" pitchFamily="66" charset="0"/>
              </a:rPr>
              <a:t>Характеристика кислоты;</a:t>
            </a:r>
            <a:endParaRPr lang="en-US" sz="3600" dirty="0">
              <a:solidFill>
                <a:srgbClr val="C00000"/>
              </a:solidFill>
              <a:latin typeface="Comic Sans MS" pitchFamily="66" charset="0"/>
            </a:endParaRPr>
          </a:p>
          <a:p>
            <a:pPr marL="609600" indent="-609600" algn="ctr">
              <a:buNone/>
              <a:defRPr/>
            </a:pPr>
            <a:r>
              <a:rPr lang="en-US" sz="3600" dirty="0">
                <a:solidFill>
                  <a:srgbClr val="C00000"/>
                </a:solidFill>
                <a:latin typeface="Comic Sans MS" pitchFamily="66" charset="0"/>
              </a:rPr>
              <a:t>III. </a:t>
            </a:r>
            <a:r>
              <a:rPr lang="ru-RU" sz="3600" dirty="0">
                <a:solidFill>
                  <a:srgbClr val="C00000"/>
                </a:solidFill>
                <a:latin typeface="Comic Sans MS" pitchFamily="66" charset="0"/>
              </a:rPr>
              <a:t>Химические свойства ;</a:t>
            </a:r>
          </a:p>
          <a:p>
            <a:pPr marL="609600" indent="-609600" algn="ctr">
              <a:buNone/>
              <a:defRPr/>
            </a:pPr>
            <a:r>
              <a:rPr lang="en-US" sz="3600" dirty="0">
                <a:solidFill>
                  <a:srgbClr val="C00000"/>
                </a:solidFill>
                <a:latin typeface="Comic Sans MS" pitchFamily="66" charset="0"/>
              </a:rPr>
              <a:t>IV. </a:t>
            </a:r>
            <a:r>
              <a:rPr lang="ru-RU" sz="3600" dirty="0">
                <a:solidFill>
                  <a:srgbClr val="C00000"/>
                </a:solidFill>
                <a:latin typeface="Comic Sans MS" pitchFamily="66" charset="0"/>
              </a:rPr>
              <a:t>Применение азотной кислоты.</a:t>
            </a:r>
          </a:p>
          <a:p>
            <a:pPr marL="0" indent="0" algn="ctr">
              <a:buNone/>
            </a:pPr>
            <a:endParaRPr lang="ru-RU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712</Words>
  <Application>Microsoft Office PowerPoint</Application>
  <PresentationFormat>Экран (4:3)</PresentationFormat>
  <Paragraphs>157</Paragraphs>
  <Slides>19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Кислородные соединения азота  Азотная кислота</vt:lpstr>
      <vt:lpstr>Проверка знаний</vt:lpstr>
      <vt:lpstr>1.Определите, о каком веществе идёт речь</vt:lpstr>
      <vt:lpstr>Презентация PowerPoint</vt:lpstr>
      <vt:lpstr>2. Расположите соединения азота в порядке возрастания степеней окисления</vt:lpstr>
      <vt:lpstr>2. Расположите соединения азота в порядке возрастания степеней окисления (ответы)</vt:lpstr>
      <vt:lpstr>3. Составьте уравнения реакций по схеме. Назовите вещество Х</vt:lpstr>
      <vt:lpstr>3. Составьте уравнения реакций по схеме. Назовите вещество Х (ответы)</vt:lpstr>
      <vt:lpstr>Кислородные соединения азота.  Азотная кислота</vt:lpstr>
      <vt:lpstr>Презентация PowerPoint</vt:lpstr>
      <vt:lpstr>I. Физические свойства азотной кислоты </vt:lpstr>
      <vt:lpstr>II. Характеристика HNO3</vt:lpstr>
      <vt:lpstr>III. Химические свойства HNO3</vt:lpstr>
      <vt:lpstr>III. Химические свойства HNO3</vt:lpstr>
      <vt:lpstr>III. Химические свойства HNO3</vt:lpstr>
      <vt:lpstr>Презентация PowerPoint</vt:lpstr>
      <vt:lpstr>IV. Применение азотной кислоты</vt:lpstr>
      <vt:lpstr>Вопросы на закрепление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Елена Станиславовна</cp:lastModifiedBy>
  <cp:revision>15</cp:revision>
  <dcterms:modified xsi:type="dcterms:W3CDTF">2013-02-03T14:15:55Z</dcterms:modified>
</cp:coreProperties>
</file>