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notesMasterIdLst>
    <p:notesMasterId r:id="rId29"/>
  </p:notesMasterIdLst>
  <p:sldIdLst>
    <p:sldId id="314" r:id="rId2"/>
    <p:sldId id="315" r:id="rId3"/>
    <p:sldId id="279" r:id="rId4"/>
    <p:sldId id="292" r:id="rId5"/>
    <p:sldId id="303" r:id="rId6"/>
    <p:sldId id="304" r:id="rId7"/>
    <p:sldId id="305" r:id="rId8"/>
    <p:sldId id="328" r:id="rId9"/>
    <p:sldId id="280" r:id="rId10"/>
    <p:sldId id="324" r:id="rId11"/>
    <p:sldId id="329" r:id="rId12"/>
    <p:sldId id="330" r:id="rId13"/>
    <p:sldId id="331" r:id="rId14"/>
    <p:sldId id="317" r:id="rId15"/>
    <p:sldId id="318" r:id="rId16"/>
    <p:sldId id="319" r:id="rId17"/>
    <p:sldId id="278" r:id="rId18"/>
    <p:sldId id="332" r:id="rId19"/>
    <p:sldId id="325" r:id="rId20"/>
    <p:sldId id="334" r:id="rId21"/>
    <p:sldId id="335" r:id="rId22"/>
    <p:sldId id="326" r:id="rId23"/>
    <p:sldId id="277" r:id="rId24"/>
    <p:sldId id="333" r:id="rId25"/>
    <p:sldId id="321" r:id="rId26"/>
    <p:sldId id="322" r:id="rId27"/>
    <p:sldId id="316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7897D"/>
    <a:srgbClr val="E9948B"/>
    <a:srgbClr val="6B0B0B"/>
    <a:srgbClr val="FA0000"/>
    <a:srgbClr val="F20EE2"/>
    <a:srgbClr val="8A8FF6"/>
    <a:srgbClr val="8F0F0F"/>
    <a:srgbClr val="FF5050"/>
    <a:srgbClr val="E084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72469" autoAdjust="0"/>
  </p:normalViewPr>
  <p:slideViewPr>
    <p:cSldViewPr>
      <p:cViewPr varScale="1">
        <p:scale>
          <a:sx n="48" d="100"/>
          <a:sy n="48" d="100"/>
        </p:scale>
        <p:origin x="-193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AC759F-7B20-4705-8D2E-58B6FE7B3BE4}" type="datetimeFigureOut">
              <a:rPr lang="ru-RU" smtClean="0"/>
              <a:pPr/>
              <a:t>04.04.2013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1BB716-6520-4568-94B0-77CBF66FD9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6301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Учреждение ордена явилось одним из важных деяний Петра 1,</a:t>
            </a:r>
            <a:r>
              <a:rPr lang="ru-RU" baseline="0" dirty="0" smtClean="0"/>
              <a:t> предпринятым для укрепления репутации и престижа своей супруги.</a:t>
            </a:r>
            <a:r>
              <a:rPr lang="ru-RU" dirty="0" smtClean="0"/>
              <a:t> В 1713 году</a:t>
            </a:r>
            <a:r>
              <a:rPr lang="ru-RU" baseline="0" dirty="0" smtClean="0"/>
              <a:t> </a:t>
            </a:r>
            <a:r>
              <a:rPr lang="ru-RU" dirty="0" smtClean="0"/>
              <a:t>Пётр I</a:t>
            </a:r>
            <a:r>
              <a:rPr lang="ru-RU" baseline="0" dirty="0" smtClean="0"/>
              <a:t> </a:t>
            </a:r>
            <a:r>
              <a:rPr lang="ru-RU" dirty="0" smtClean="0"/>
              <a:t>в честь достойного поведения своей супруги Екатерины Алексеевны</a:t>
            </a:r>
            <a:r>
              <a:rPr lang="ru-RU" baseline="0" dirty="0" smtClean="0"/>
              <a:t> </a:t>
            </a:r>
            <a:r>
              <a:rPr lang="ru-RU" dirty="0" smtClean="0"/>
              <a:t>во время неудачного для него </a:t>
            </a:r>
            <a:r>
              <a:rPr lang="ru-RU" dirty="0" err="1" smtClean="0"/>
              <a:t>Прутского</a:t>
            </a:r>
            <a:r>
              <a:rPr lang="ru-RU" dirty="0" smtClean="0"/>
              <a:t> похода</a:t>
            </a:r>
            <a:r>
              <a:rPr lang="ru-RU" baseline="0" dirty="0" smtClean="0"/>
              <a:t> </a:t>
            </a:r>
            <a:r>
              <a:rPr lang="ru-RU" dirty="0" smtClean="0"/>
              <a:t>1711 года учредил орден по имени мученицы Святой Екатерины. Первоначально он назывался орденом Освобождения и предназначался только Екатерине. В том походе русская армия была окружена турецким войском, и Екатерина по легенде пожертвовала все свои драгоценности на подкуп турецкого командующего </a:t>
            </a:r>
            <a:r>
              <a:rPr lang="ru-RU" dirty="0" err="1" smtClean="0"/>
              <a:t>Мехмед-паши</a:t>
            </a:r>
            <a:r>
              <a:rPr lang="ru-RU" dirty="0" smtClean="0"/>
              <a:t>, в результате чего русские смогли заключить перемирие и вырваться.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1BB716-6520-4568-94B0-77CBF66FD96F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Орден имел две степени – большого креста и меньшего креста, или кавалерственного. Награжденные им и именовались либо дамами большого креста, либо кавалерственными дамами. Лента ордена: Красная с серебряной каймой, носилась через правое плечо (для  1-й степени).</a:t>
            </a:r>
          </a:p>
          <a:p>
            <a:r>
              <a:rPr lang="ru-RU" dirty="0" smtClean="0"/>
              <a:t>Кавалерственные дамы носили знаки ордена на банте из орденской ленты с вышитым на нем девизом  ордена. Звезда</a:t>
            </a:r>
            <a:r>
              <a:rPr lang="ru-RU" baseline="0" dirty="0" smtClean="0"/>
              <a:t> ордена: Серебряная, восьмиконечная носилась на левой стороне груди. В центральном медальоне звезды на красном поле серебряный, на таком же полукружии-колесе, крест, в углах которого те же буквы, что и на знаке: </a:t>
            </a:r>
            <a:r>
              <a:rPr lang="en-US" baseline="0" dirty="0" smtClean="0"/>
              <a:t>D.S.F.R (</a:t>
            </a:r>
            <a:r>
              <a:rPr lang="ru-RU" baseline="0" dirty="0" smtClean="0"/>
              <a:t>Господи, спаси царя)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1BB716-6520-4568-94B0-77CBF66FD96F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1BB716-6520-4568-94B0-77CBF66FD96F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Знак</a:t>
            </a:r>
            <a:r>
              <a:rPr lang="ru-RU" baseline="0" dirty="0" smtClean="0"/>
              <a:t> ордена: овальный золотой медальон с расходящимися от него в 4 стороны лучами. На лицевой стороне изображена сидящая св.Екатерина, держащая в руке белый крест, на центр которого наложен маленький бриллиантовый крестик, а в углах латинские буквы: </a:t>
            </a:r>
            <a:r>
              <a:rPr lang="en-US" baseline="0" dirty="0" smtClean="0"/>
              <a:t>D.S.F.R. </a:t>
            </a:r>
            <a:r>
              <a:rPr lang="ru-RU" baseline="0" dirty="0" smtClean="0"/>
              <a:t>(Господи! Спаси царя). На оборотной стороне медальона изображена истребляющая змей чета орлов у подножия руин башни, на которой находится гнездо с птенцами. Там же, на белой эмалевой ленте, надпись: «</a:t>
            </a:r>
            <a:r>
              <a:rPr lang="en-US" baseline="0" dirty="0" err="1" smtClean="0"/>
              <a:t>Aequant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munia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comparis</a:t>
            </a:r>
            <a:r>
              <a:rPr lang="ru-RU" baseline="0" dirty="0" smtClean="0"/>
              <a:t>» (Трудами сравнивается с супругом)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1BB716-6520-4568-94B0-77CBF66FD96F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4960C2-753D-4733-A0F2-9416ACD2A6D7}" type="datetimeFigureOut">
              <a:rPr lang="ru-RU" smtClean="0"/>
              <a:pPr/>
              <a:t>04.04.2013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DA2EFA-17DC-4C82-9FF0-33B9F3967B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4960C2-753D-4733-A0F2-9416ACD2A6D7}" type="datetimeFigureOut">
              <a:rPr lang="ru-RU" smtClean="0"/>
              <a:pPr/>
              <a:t>04.04.2013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DA2EFA-17DC-4C82-9FF0-33B9F3967B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4960C2-753D-4733-A0F2-9416ACD2A6D7}" type="datetimeFigureOut">
              <a:rPr lang="ru-RU" smtClean="0"/>
              <a:pPr/>
              <a:t>04.04.2013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DA2EFA-17DC-4C82-9FF0-33B9F3967B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ru-RU" noProof="0" smtClean="0"/>
              <a:t>Вставка клипа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fld id="{9B4960C2-753D-4733-A0F2-9416ACD2A6D7}" type="datetimeFigureOut">
              <a:rPr lang="ru-RU" smtClean="0"/>
              <a:pPr/>
              <a:t>04.04.2013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4290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937375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fld id="{46DA2EFA-17DC-4C82-9FF0-33B9F3967B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4960C2-753D-4733-A0F2-9416ACD2A6D7}" type="datetimeFigureOut">
              <a:rPr lang="ru-RU" smtClean="0"/>
              <a:pPr/>
              <a:t>04.04.2013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DA2EFA-17DC-4C82-9FF0-33B9F3967B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4960C2-753D-4733-A0F2-9416ACD2A6D7}" type="datetimeFigureOut">
              <a:rPr lang="ru-RU" smtClean="0"/>
              <a:pPr/>
              <a:t>04.04.2013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DA2EFA-17DC-4C82-9FF0-33B9F3967B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4960C2-753D-4733-A0F2-9416ACD2A6D7}" type="datetimeFigureOut">
              <a:rPr lang="ru-RU" smtClean="0"/>
              <a:pPr/>
              <a:t>04.04.2013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DA2EFA-17DC-4C82-9FF0-33B9F3967B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4960C2-753D-4733-A0F2-9416ACD2A6D7}" type="datetimeFigureOut">
              <a:rPr lang="ru-RU" smtClean="0"/>
              <a:pPr/>
              <a:t>04.04.2013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DA2EFA-17DC-4C82-9FF0-33B9F3967B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4960C2-753D-4733-A0F2-9416ACD2A6D7}" type="datetimeFigureOut">
              <a:rPr lang="ru-RU" smtClean="0"/>
              <a:pPr/>
              <a:t>04.04.2013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DA2EFA-17DC-4C82-9FF0-33B9F3967B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4960C2-753D-4733-A0F2-9416ACD2A6D7}" type="datetimeFigureOut">
              <a:rPr lang="ru-RU" smtClean="0"/>
              <a:pPr/>
              <a:t>04.04.2013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DA2EFA-17DC-4C82-9FF0-33B9F3967B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4960C2-753D-4733-A0F2-9416ACD2A6D7}" type="datetimeFigureOut">
              <a:rPr lang="ru-RU" smtClean="0"/>
              <a:pPr/>
              <a:t>04.04.2013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DA2EFA-17DC-4C82-9FF0-33B9F3967B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4960C2-753D-4733-A0F2-9416ACD2A6D7}" type="datetimeFigureOut">
              <a:rPr lang="ru-RU" smtClean="0"/>
              <a:pPr/>
              <a:t>04.04.2013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DA2EFA-17DC-4C82-9FF0-33B9F3967B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A6A6"/>
            </a:gs>
            <a:gs pos="100000">
              <a:srgbClr val="990033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charset="0"/>
              </a:defRPr>
            </a:lvl1pPr>
          </a:lstStyle>
          <a:p>
            <a:fld id="{9B4960C2-753D-4733-A0F2-9416ACD2A6D7}" type="datetimeFigureOut">
              <a:rPr lang="ru-RU" smtClean="0"/>
              <a:pPr/>
              <a:t>04.04.2013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charset="0"/>
              </a:defRPr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charset="0"/>
              </a:defRPr>
            </a:lvl1pPr>
          </a:lstStyle>
          <a:p>
            <a:fld id="{46DA2EFA-17DC-4C82-9FF0-33B9F3967BB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//commons.wikimedia.org/wiki/File:Moireband.jpg?uselang=ru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nezhna.com/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//upload.wikimedia.org/wikipedia/commons/a/a4/Antropov_Archbishop_Gavriil.jpg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text=%D1%84%D0%BE%D1%82%D0%BE%20%D0%B7%D0%B2%D0%B5%D0%B7%D0%B4%D0%B0%20%D0%BE%D1%80%D0%B4%D0%B5%D0%BD%D0%B0%20%D1%81%D0%B2%D1%8F%D1%82%D0%BE%D0%B9%20%D0%B5%D0%BA%D0%B0%D1%82%D0%B5%D1%80%D0%B8%D0%BD%D1%8B&amp;noreask=1&amp;img_url=www.spbgu.ru/forums/uploads/post-175-1171615396.jpg&amp;pos=6&amp;rpt=simage&amp;lr=213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//commons.wikimedia.org/wiki/File:Order_of_St_Ekaterin_Badge.jpg?uselang=ru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//upload.wikimedia.org/wikipedia/commons/e/e1/StEkaterinaRF1.pn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hyperlink" Target="//upload.wikimedia.org/wikipedia/commons/9/90/StEkaterinaRF2.pn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days.pravoslavie.ru/name/2491.htm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//upload.wikimedia.org/wikipedia/commons/6/6b/Katharinenkloster_Sinai_BW_2.jpg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likirussia.ru/images/och/7b16a357c9bd64d1bf28f87e92fa4b2a.jp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hyperlink" Target="http://likirussia.ru/images/och/6aefddded09f6149965b2001f4dca12a.jpg" TargetMode="Externa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60648"/>
            <a:ext cx="91440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7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ОРДЕНА</a:t>
            </a:r>
          </a:p>
          <a:p>
            <a:pPr algn="ctr"/>
            <a:r>
              <a:rPr lang="ru-RU" sz="7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РОССИЙСКОЙ </a:t>
            </a:r>
            <a:r>
              <a:rPr lang="ru-RU" sz="10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ИМПЕРИИ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92080" y="1268760"/>
            <a:ext cx="36004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МУА́Р (из франц. </a:t>
            </a:r>
            <a:r>
              <a:rPr lang="ru-RU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moire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́ — "волнообразный, с разводами") — рисунок, текстура, узор с волнообразными градациями тона 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22" name="Picture 2" descr="http://upload.wikimedia.org/wikipedia/commons/thumb/2/2e/Moireband.jpg/200px-Moireband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24744"/>
            <a:ext cx="4829279" cy="4032448"/>
          </a:xfrm>
          <a:prstGeom prst="rect">
            <a:avLst/>
          </a:prstGeom>
          <a:noFill/>
          <a:ln w="76200">
            <a:solidFill>
              <a:srgbClr val="FFFF66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4" name="Прямоугольник 3"/>
          <p:cNvSpPr/>
          <p:nvPr/>
        </p:nvSpPr>
        <p:spPr>
          <a:xfrm>
            <a:off x="467544" y="5661248"/>
            <a:ext cx="46805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bg1"/>
                </a:solidFill>
              </a:rPr>
              <a:t>Изображение  муаровой  ленты</a:t>
            </a:r>
            <a:endParaRPr lang="ru-RU" sz="24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jhlty.narod.ru/img/ore.jpg"/>
          <p:cNvPicPr>
            <a:picLocks noChangeAspect="1" noChangeArrowheads="1"/>
          </p:cNvPicPr>
          <p:nvPr/>
        </p:nvPicPr>
        <p:blipFill>
          <a:blip r:embed="rId2" cstate="print"/>
          <a:srcRect l="4648" t="5198" r="5483" b="6436"/>
          <a:stretch>
            <a:fillRect/>
          </a:stretch>
        </p:blipFill>
        <p:spPr bwMode="auto">
          <a:xfrm>
            <a:off x="395536" y="404664"/>
            <a:ext cx="3881655" cy="5688632"/>
          </a:xfrm>
          <a:prstGeom prst="rect">
            <a:avLst/>
          </a:prstGeom>
          <a:noFill/>
          <a:ln w="76200">
            <a:solidFill>
              <a:srgbClr val="FFFF66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3" name="Прямоугольник 2"/>
          <p:cNvSpPr/>
          <p:nvPr/>
        </p:nvSpPr>
        <p:spPr>
          <a:xfrm>
            <a:off x="4427984" y="548680"/>
            <a:ext cx="4716016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Шитая жемчугом звезда, принадлежавшая императрице Екатерине II.</a:t>
            </a:r>
          </a:p>
          <a:p>
            <a:pPr algn="ctr"/>
            <a:endParaRPr lang="ru-RU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Знак, лента с бантом, звезда ордена Св. Екатерины. Конец XVIII в. Оружейная палата Московского Кремля. 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Полукружие (украшение) к орденской шляпе (золото, серебро, бриллианты, рубины). Конец XVII в. Алмазный фонд Московского Кремля.</a:t>
            </a:r>
            <a:b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medalirus.ru/upload/awards/Ekat_sot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20688"/>
            <a:ext cx="5162550" cy="5362575"/>
          </a:xfrm>
          <a:prstGeom prst="rect">
            <a:avLst/>
          </a:prstGeom>
          <a:noFill/>
          <a:ln w="76200">
            <a:solidFill>
              <a:srgbClr val="FFFF66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3" name="Прямоугольник 2"/>
          <p:cNvSpPr/>
          <p:nvPr/>
        </p:nvSpPr>
        <p:spPr>
          <a:xfrm>
            <a:off x="5652120" y="1484784"/>
            <a:ext cx="349188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Знак ордена 2 </a:t>
            </a:r>
            <a:r>
              <a:rPr lang="ru-RU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стерени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Эдуард 1901 - 1908 гг. 98 х 55,5 мм. Медальон, аверс . Изображение взято из Интернет каталога аукциона АД  </a:t>
            </a:r>
            <a:r>
              <a:rPr lang="ru-RU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Sothebys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 ноября 2008 г. 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medalirus.ru/upload/awards/sekater__bant_a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124744"/>
            <a:ext cx="4605629" cy="3709541"/>
          </a:xfrm>
          <a:prstGeom prst="rect">
            <a:avLst/>
          </a:prstGeom>
          <a:noFill/>
          <a:ln w="76200">
            <a:solidFill>
              <a:srgbClr val="FFFF66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3" name="Прямоугольник 2"/>
          <p:cNvSpPr/>
          <p:nvPr/>
        </p:nvSpPr>
        <p:spPr>
          <a:xfrm>
            <a:off x="0" y="5157192"/>
            <a:ext cx="88924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Бант ордена Святой великомученицы Екатерины. Середина XIX в. 125х95 мм. Муар, серебряное шитье. Изображение взято из Интернет - каталога 3 аукциона АД "</a:t>
            </a:r>
            <a:r>
              <a:rPr lang="ru-RU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Кабинетъ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".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www.oldru.com/symbol_1/img1/pic_2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20688"/>
            <a:ext cx="4580568" cy="5772378"/>
          </a:xfrm>
          <a:prstGeom prst="rect">
            <a:avLst/>
          </a:prstGeom>
          <a:noFill/>
          <a:ln w="76200">
            <a:solidFill>
              <a:srgbClr val="FFFF66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5" name="Прямоугольник 4"/>
          <p:cNvSpPr/>
          <p:nvPr/>
        </p:nvSpPr>
        <p:spPr>
          <a:xfrm>
            <a:off x="5004048" y="260648"/>
            <a:ext cx="4139952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Орден стал высшей наградой для дам, </a:t>
            </a:r>
          </a:p>
          <a:p>
            <a:pPr algn="ctr"/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также для поощрения</a:t>
            </a:r>
          </a:p>
          <a:p>
            <a:pPr algn="ctr"/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заслуг их мужей. </a:t>
            </a:r>
          </a:p>
          <a:p>
            <a:pPr algn="ctr"/>
            <a:endParaRPr lang="ru-RU" sz="2400" b="1" dirty="0" smtClean="0">
              <a:solidFill>
                <a:schemeClr val="bg1"/>
              </a:solidFill>
            </a:endParaRPr>
          </a:p>
          <a:p>
            <a:pPr algn="ctr"/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220072" y="2852936"/>
            <a:ext cx="3923928" cy="3672408"/>
          </a:xfrm>
          <a:prstGeom prst="roundRect">
            <a:avLst/>
          </a:prstGeom>
          <a:noFill/>
          <a:ln w="76200">
            <a:solidFill>
              <a:srgbClr val="FFFF66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chemeClr val="bg1"/>
                </a:solidFill>
              </a:rPr>
              <a:t>Екатерина  Романовна </a:t>
            </a:r>
            <a:r>
              <a:rPr lang="ru-RU" sz="3600" b="1" dirty="0" smtClean="0">
                <a:solidFill>
                  <a:schemeClr val="bg1"/>
                </a:solidFill>
              </a:rPr>
              <a:t>Дашкова –</a:t>
            </a:r>
          </a:p>
          <a:p>
            <a:pPr algn="ctr"/>
            <a:r>
              <a:rPr lang="ru-RU" sz="2200" b="1" dirty="0" smtClean="0">
                <a:solidFill>
                  <a:schemeClr val="bg1"/>
                </a:solidFill>
              </a:rPr>
              <a:t> </a:t>
            </a: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подруга и сподвижница императрицы</a:t>
            </a:r>
          </a:p>
          <a:p>
            <a:pPr algn="ctr"/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Екатерины II, первая женщиной в мире, которая управляла Академией наук. </a:t>
            </a:r>
            <a:endParaRPr lang="ru-RU" sz="2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Великая княгиня Екатерина Алексеевна (будущая Екатерина II) в 16 ле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2138" y="260648"/>
            <a:ext cx="3961869" cy="4824536"/>
          </a:xfrm>
          <a:prstGeom prst="ellipse">
            <a:avLst/>
          </a:prstGeom>
          <a:noFill/>
          <a:ln w="76200">
            <a:solidFill>
              <a:srgbClr val="FFFF66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4" name="Прямоугольник 3"/>
          <p:cNvSpPr/>
          <p:nvPr/>
        </p:nvSpPr>
        <p:spPr>
          <a:xfrm>
            <a:off x="4716016" y="1268760"/>
            <a:ext cx="396044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1797 году Павел I законодательно закрепил обычай, по которому каждая родившаяся великая княжна получала орден Святой Екатерины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1520" y="5201816"/>
            <a:ext cx="4896544" cy="1656184"/>
          </a:xfrm>
          <a:prstGeom prst="roundRect">
            <a:avLst/>
          </a:prstGeom>
          <a:noFill/>
          <a:ln w="76200">
            <a:solidFill>
              <a:srgbClr val="FFFF66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Великая княгиня 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Екатерина Алексеевна 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(будущая Екатерина II) 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16 лет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Anna_vorontsova (663x700, 125Kb)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404664"/>
            <a:ext cx="3868475" cy="4084363"/>
          </a:xfrm>
          <a:prstGeom prst="rect">
            <a:avLst/>
          </a:prstGeom>
          <a:noFill/>
          <a:ln w="76200">
            <a:solidFill>
              <a:srgbClr val="FFFF66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4" name="Прямоугольник 3"/>
          <p:cNvSpPr/>
          <p:nvPr/>
        </p:nvSpPr>
        <p:spPr>
          <a:xfrm>
            <a:off x="5508104" y="4293096"/>
            <a:ext cx="36358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СТАТС-ДАМА - в России старшая придворная дама в свите императрицы или великой княгини.</a:t>
            </a:r>
            <a:endParaRPr lang="ru-RU" sz="2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148064" y="548680"/>
            <a:ext cx="381642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Орденом могли быть награждены только лица дворянского происхождения.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23528" y="4725144"/>
            <a:ext cx="4608512" cy="1872208"/>
          </a:xfrm>
          <a:prstGeom prst="roundRect">
            <a:avLst/>
          </a:prstGeom>
          <a:noFill/>
          <a:ln w="76200">
            <a:solidFill>
              <a:srgbClr val="FFFF66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Статс-дама графиня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Анна Карловна Воронцова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платье ордена 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Св. Екатерины. 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1763 г.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Picture 3" descr="Монограмма от русской императрицы Екатерины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C8B348">
                <a:tint val="45000"/>
                <a:satMod val="400000"/>
              </a:srgbClr>
            </a:duotone>
            <a:lum bright="30000"/>
          </a:blip>
          <a:srcRect/>
          <a:stretch>
            <a:fillRect/>
          </a:stretch>
        </p:blipFill>
        <p:spPr bwMode="auto">
          <a:xfrm>
            <a:off x="0" y="260648"/>
            <a:ext cx="4681256" cy="453650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788024" y="240804"/>
            <a:ext cx="4355976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Моногра́мма</a:t>
            </a: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(греч.</a:t>
            </a:r>
            <a:r>
              <a:rPr lang="el-G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μόνος</a:t>
            </a: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— один, </a:t>
            </a:r>
            <a:r>
              <a:rPr lang="el-G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γραμμα</a:t>
            </a: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— буква) — знак, составленный из соединённых между собой, поставленных рядом или переплетённых одна с другой начальных букв имени и фамилии  или же из сокращения целого имени.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23528" y="4941168"/>
            <a:ext cx="4104456" cy="1512168"/>
          </a:xfrm>
          <a:prstGeom prst="roundRect">
            <a:avLst/>
          </a:prstGeom>
          <a:noFill/>
          <a:ln w="76200">
            <a:solidFill>
              <a:srgbClr val="FFFF66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Изображение монограммы Екатерины 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I</a:t>
            </a:r>
            <a:endParaRPr lang="ru-RU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(супруга Петра 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I)</a:t>
            </a:r>
            <a:endParaRPr lang="en-US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687467"/>
            <a:ext cx="914400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 1917 г. орден Св. Великомученицы Екатерины был единственным женским орденом в России и единственным полностью подходившим под понятие западноевропейского ордена Х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IV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XVIII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вв. Происходило скорее не награждение, а прием в ограниченный круг лиц, близких государю или его супруге, с выдачей орденских знаков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60648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НАГРАЖДЕНИЕ МУЖЧИН</a:t>
            </a:r>
            <a:endParaRPr lang="ru-RU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2420888"/>
            <a:ext cx="91440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Широко известен случай награждения</a:t>
            </a:r>
          </a:p>
          <a:p>
            <a:pPr algn="ctr"/>
            <a:r>
              <a:rPr lang="ru-RU" sz="3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5 февраля 1727 года сына сподвижника Петра </a:t>
            </a:r>
            <a:r>
              <a:rPr lang="en-US" sz="3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ru-RU" sz="3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А.Д.Меншикова, </a:t>
            </a:r>
          </a:p>
          <a:p>
            <a:pPr algn="ctr"/>
            <a:r>
              <a:rPr lang="ru-RU" sz="3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Александра Александровича Меншикова –</a:t>
            </a:r>
          </a:p>
          <a:p>
            <a:pPr algn="ctr"/>
            <a:r>
              <a:rPr lang="ru-RU" sz="3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 за то, что назывался при дворе «</a:t>
            </a:r>
            <a:r>
              <a:rPr lang="en-US" sz="3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Demoiselle</a:t>
            </a:r>
            <a:r>
              <a:rPr lang="ru-RU" sz="3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</a:t>
            </a:r>
            <a:endParaRPr lang="ru-RU" sz="3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60648"/>
            <a:ext cx="9144000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ОРДЕН </a:t>
            </a:r>
          </a:p>
          <a:p>
            <a:pPr algn="ctr"/>
            <a:r>
              <a:rPr lang="ru-RU" sz="10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СВЯТОЙ </a:t>
            </a:r>
          </a:p>
          <a:p>
            <a:pPr algn="ctr"/>
            <a:r>
              <a:rPr lang="ru-RU" sz="10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ЕКАТЕРИНЫ</a:t>
            </a:r>
            <a:endParaRPr lang="ru-RU" sz="10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5517232"/>
            <a:ext cx="89644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ВЫСШАЯ 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ЖЕНСКАЯ  НАГРАДА</a:t>
            </a:r>
            <a:endParaRPr lang="ru-RU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РОССИЙСКОЙ </a:t>
            </a:r>
            <a:r>
              <a:rPr lang="ru-RU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ИМПЕРИИ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://dic.academic.ru/pictures/wiki/files/98/betskoy_ivan_ivanovic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902" y="836712"/>
            <a:ext cx="4221619" cy="5221709"/>
          </a:xfrm>
          <a:prstGeom prst="rect">
            <a:avLst/>
          </a:prstGeom>
          <a:noFill/>
          <a:ln w="76200">
            <a:solidFill>
              <a:srgbClr val="FFFF66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3" name="Прямоугольник 2"/>
          <p:cNvSpPr/>
          <p:nvPr/>
        </p:nvSpPr>
        <p:spPr>
          <a:xfrm>
            <a:off x="4716016" y="836712"/>
            <a:ext cx="417646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Иван Иванович Бецкой (1704-1795) – личный секретарь императрицы Екатерины 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</a:t>
            </a: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президент Императорской Академии искусств, государственный деятель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File:Antropov Archbishop Gavriil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750819"/>
            <a:ext cx="3888432" cy="5126453"/>
          </a:xfrm>
          <a:prstGeom prst="rect">
            <a:avLst/>
          </a:prstGeom>
          <a:noFill/>
          <a:ln w="76200">
            <a:solidFill>
              <a:srgbClr val="FFFF66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3" name="Прямоугольник 2"/>
          <p:cNvSpPr/>
          <p:nvPr/>
        </p:nvSpPr>
        <p:spPr>
          <a:xfrm>
            <a:off x="179512" y="1772816"/>
            <a:ext cx="4572000" cy="403187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Звезда ордена </a:t>
            </a:r>
          </a:p>
          <a:p>
            <a:pPr algn="ctr"/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Св. Екатерины вручалась и еще одному мужчине - санкт-петербургскому митрополиту Гаврииле (Петрову) </a:t>
            </a:r>
          </a:p>
          <a:p>
            <a:pPr algn="ctr"/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1780-е годы.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323528" y="5589240"/>
            <a:ext cx="8568952" cy="1058416"/>
          </a:xfrm>
          <a:prstGeom prst="roundRect">
            <a:avLst/>
          </a:prstGeom>
          <a:noFill/>
          <a:ln w="76200">
            <a:solidFill>
              <a:srgbClr val="FFFF66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ОРДЕНСКИЕ ОДЕЯНИЯ КАВАЛЕРСТВЕННЫХ ДАМ И ОФИЦАИЛОВ СВ.ЕКАТЕРИНЫ. РАВЛОВСКИЙ СТАТУТ 1797 Г.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88640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ОРДЕНСКИЙ КОСТЮМ</a:t>
            </a:r>
            <a:endParaRPr lang="ru-RU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519" y="1196751"/>
            <a:ext cx="2986970" cy="4148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www.oldru.com/symbol_1/img1/pic_256.jpg"/>
          <p:cNvPicPr>
            <a:picLocks noChangeAspect="1" noChangeArrowheads="1"/>
          </p:cNvPicPr>
          <p:nvPr/>
        </p:nvPicPr>
        <p:blipFill>
          <a:blip r:embed="rId3" cstate="print"/>
          <a:srcRect l="1626" t="1984" r="52852" b="8726"/>
          <a:stretch>
            <a:fillRect/>
          </a:stretch>
        </p:blipFill>
        <p:spPr bwMode="auto">
          <a:xfrm>
            <a:off x="1187624" y="188640"/>
            <a:ext cx="2374664" cy="3816424"/>
          </a:xfrm>
          <a:prstGeom prst="rect">
            <a:avLst/>
          </a:prstGeom>
          <a:noFill/>
          <a:ln w="76200">
            <a:solidFill>
              <a:srgbClr val="FFFF99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3" name="Прямоугольник 2"/>
          <p:cNvSpPr/>
          <p:nvPr/>
        </p:nvSpPr>
        <p:spPr>
          <a:xfrm>
            <a:off x="395536" y="4077072"/>
            <a:ext cx="399593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Кавалерственная дама Большого Креста ордена Св. Екатерины великомученицы. Наряд по старинной форме ордена</a:t>
            </a:r>
            <a:endParaRPr lang="ru-RU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http://www.oldru.com/symbol_1/img1/pic_256.jpg"/>
          <p:cNvPicPr>
            <a:picLocks noChangeAspect="1" noChangeArrowheads="1"/>
          </p:cNvPicPr>
          <p:nvPr/>
        </p:nvPicPr>
        <p:blipFill>
          <a:blip r:embed="rId3" cstate="print"/>
          <a:srcRect l="52025" r="827" b="8726"/>
          <a:stretch>
            <a:fillRect/>
          </a:stretch>
        </p:blipFill>
        <p:spPr bwMode="auto">
          <a:xfrm>
            <a:off x="5724128" y="260648"/>
            <a:ext cx="2387222" cy="3786629"/>
          </a:xfrm>
          <a:prstGeom prst="rect">
            <a:avLst/>
          </a:prstGeom>
          <a:noFill/>
          <a:ln w="76200">
            <a:solidFill>
              <a:srgbClr val="FFFF99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5" name="Прямоугольник 4"/>
          <p:cNvSpPr/>
          <p:nvPr/>
        </p:nvSpPr>
        <p:spPr>
          <a:xfrm>
            <a:off x="4644008" y="4077072"/>
            <a:ext cx="428396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Кавалерственная дама Большого Креста ордена Св. Екатерины великомученицы. Наряд с цепью и по цветам ордена. Мантия для великих княгинь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39552" y="5733256"/>
            <a:ext cx="7920880" cy="914400"/>
          </a:xfrm>
          <a:prstGeom prst="roundRect">
            <a:avLst/>
          </a:prstGeom>
          <a:noFill/>
          <a:ln w="76200">
            <a:solidFill>
              <a:srgbClr val="FFFF66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ПРОЕКТЫ ОРДЕНСКИХ КОСТЮМОВ 1855 Г.</a:t>
            </a:r>
          </a:p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БЫЛИ УТВЕРЖДЕНЫ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Далматик и шляпа герольда ордена св. Екатерины. Росс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97581"/>
            <a:ext cx="4320480" cy="5902295"/>
          </a:xfrm>
          <a:prstGeom prst="rect">
            <a:avLst/>
          </a:prstGeom>
          <a:noFill/>
          <a:ln w="76200">
            <a:solidFill>
              <a:srgbClr val="FFFF66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5" name="Прямоугольник 4"/>
          <p:cNvSpPr/>
          <p:nvPr/>
        </p:nvSpPr>
        <p:spPr>
          <a:xfrm>
            <a:off x="5148064" y="1556792"/>
            <a:ext cx="367240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Далматик  (облачение) и шляпа герольда (распорядителя) ордена Св. Екатерины.</a:t>
            </a:r>
            <a:b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XVIII-XIX вв.</a:t>
            </a:r>
            <a:b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500" name="Picture 12" descr="http://s53.radikal.ru/i142/1102/26/b23131f206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412776"/>
            <a:ext cx="2489473" cy="2489473"/>
          </a:xfrm>
          <a:prstGeom prst="ellipse">
            <a:avLst/>
          </a:prstGeom>
          <a:noFill/>
          <a:ln w="76200">
            <a:solidFill>
              <a:srgbClr val="FFFF66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63504" name="Picture 16" descr="http://im4-tub-ru.yandex.net/i?id=221247562-54-72&amp;n=2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1412776"/>
            <a:ext cx="2448272" cy="2451336"/>
          </a:xfrm>
          <a:prstGeom prst="ellipse">
            <a:avLst/>
          </a:prstGeom>
          <a:noFill/>
          <a:ln w="76200">
            <a:solidFill>
              <a:srgbClr val="FFFF66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63506" name="Picture 18" descr="http://www.radziwill.by/wp-content/uploads/2009/06/31042602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7864" y="2348880"/>
            <a:ext cx="2492046" cy="2380903"/>
          </a:xfrm>
          <a:prstGeom prst="ellipse">
            <a:avLst/>
          </a:prstGeom>
          <a:noFill/>
          <a:ln w="76200">
            <a:solidFill>
              <a:srgbClr val="FFFF66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БРИЛЛИАНТОВЫЕ </a:t>
            </a:r>
          </a:p>
          <a:p>
            <a:pPr algn="ctr"/>
            <a:r>
              <a:rPr lang="ru-RU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ЗНАКИ ОРДЕНА</a:t>
            </a:r>
            <a:endParaRPr lang="ru-RU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51520" y="5085184"/>
            <a:ext cx="8496944" cy="1440160"/>
          </a:xfrm>
          <a:prstGeom prst="roundRect">
            <a:avLst/>
          </a:prstGeom>
          <a:noFill/>
          <a:ln w="76200">
            <a:solidFill>
              <a:srgbClr val="FFFF66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указу императора Александра II (1856) кресты I степени украшались бриллиантами, 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 степени — алмазами. 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635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63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5000" fill="hold"/>
                                        <p:tgtEl>
                                          <p:spTgt spid="635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0" fill="hold"/>
                                        <p:tgtEl>
                                          <p:spTgt spid="635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35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3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3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Всего за два столетия орденом были награждены 734 дамы, из них более 310 удостоились 1-й степени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 descr="Order of St Ekaterin Badge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2204864"/>
            <a:ext cx="6351251" cy="3143869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611560" y="5589240"/>
            <a:ext cx="7920880" cy="1052736"/>
          </a:xfrm>
          <a:prstGeom prst="roundRect">
            <a:avLst/>
          </a:prstGeom>
          <a:noFill/>
          <a:ln w="76200">
            <a:solidFill>
              <a:srgbClr val="FFFF66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Знак к ордену Святой Екатерины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(лицевая и обратная стороны)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le:StEkaterinaRF1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3762" t="1316" r="4064"/>
          <a:stretch>
            <a:fillRect/>
          </a:stretch>
        </p:blipFill>
        <p:spPr bwMode="auto">
          <a:xfrm>
            <a:off x="1475656" y="404664"/>
            <a:ext cx="2540442" cy="3888432"/>
          </a:xfrm>
          <a:prstGeom prst="rect">
            <a:avLst/>
          </a:prstGeom>
          <a:noFill/>
        </p:spPr>
      </p:pic>
      <p:pic>
        <p:nvPicPr>
          <p:cNvPr id="1028" name="Picture 4" descr="File:StEkaterinaRF2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1268760"/>
            <a:ext cx="2827915" cy="2670809"/>
          </a:xfrm>
          <a:prstGeom prst="ellipse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323528" y="4509120"/>
            <a:ext cx="8568952" cy="1944216"/>
          </a:xfrm>
          <a:prstGeom prst="roundRect">
            <a:avLst/>
          </a:prstGeom>
          <a:noFill/>
          <a:ln w="76200">
            <a:solidFill>
              <a:srgbClr val="FFFF66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Указом Президента Российской Федерации 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Д. А. Медведева от 3 мая 2012 года был учрежден сходный с историческим новый орден «Орден Святой великомученицы Екатерины»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7" descr="екатерины"/>
          <p:cNvSpPr>
            <a:spLocks noChangeArrowheads="1"/>
          </p:cNvSpPr>
          <p:nvPr/>
        </p:nvSpPr>
        <p:spPr bwMode="auto">
          <a:xfrm>
            <a:off x="611560" y="1340768"/>
            <a:ext cx="3240360" cy="5112568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76200">
            <a:solidFill>
              <a:srgbClr val="FFFF66"/>
            </a:solidFill>
            <a:round/>
            <a:headEnd/>
            <a:tailEnd/>
          </a:ln>
          <a:effectLst>
            <a:prstShdw prst="shdw17" dist="17961" dir="2700000">
              <a:srgbClr val="FFFFFF">
                <a:gamma/>
                <a:shade val="60000"/>
                <a:invGamma/>
              </a:srgbClr>
            </a:prst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none" anchor="ctr"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283968" y="1196752"/>
            <a:ext cx="4572000" cy="48320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Орден Святой великомученицы Екатерины (или орден Освобождения) — учрежден Петром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для награждения великих княгинь и дам высшего света, формально второй по старшинству в иерархии наград с 1714 до 1917 года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88640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УЧРЕЖДЕН  В  1714  ГОДУ</a:t>
            </a:r>
            <a:endParaRPr lang="ru-RU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Девиз ордена:</a:t>
            </a:r>
          </a:p>
          <a:p>
            <a:pPr algn="r"/>
            <a:r>
              <a:rPr lang="ru-RU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«ЗА  ЛЮБОВЬ И ОТЕЧЕСТВО»</a:t>
            </a:r>
          </a:p>
        </p:txBody>
      </p:sp>
      <p:pic>
        <p:nvPicPr>
          <p:cNvPr id="3" name="Picture 2" descr="http://medalirus.ru/upload/awards/Ekat_sot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00093" y="1628801"/>
            <a:ext cx="3466104" cy="3600399"/>
          </a:xfrm>
          <a:prstGeom prst="rect">
            <a:avLst/>
          </a:prstGeom>
          <a:noFill/>
          <a:ln w="76200">
            <a:solidFill>
              <a:srgbClr val="FFFF66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5" name="Скругленный прямоугольник 4"/>
          <p:cNvSpPr/>
          <p:nvPr/>
        </p:nvSpPr>
        <p:spPr>
          <a:xfrm>
            <a:off x="467544" y="5445224"/>
            <a:ext cx="8280920" cy="1196752"/>
          </a:xfrm>
          <a:prstGeom prst="roundRect">
            <a:avLst/>
          </a:prstGeom>
          <a:noFill/>
          <a:ln w="76200">
            <a:solidFill>
              <a:srgbClr val="FFFF66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Бант ордена Святой великомученицы Екатерины. Середина XIX в. 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pload.wikimedia.org/wikipedia/commons/3/34/Catherine_I_of_Russia_by_Nattier.jpg?uselang=r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32656"/>
            <a:ext cx="3574820" cy="4680520"/>
          </a:xfrm>
          <a:prstGeom prst="rect">
            <a:avLst/>
          </a:prstGeom>
          <a:gradFill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lin ang="5400000" scaled="0"/>
          </a:gradFill>
          <a:ln w="76200">
            <a:solidFill>
              <a:srgbClr val="FFFF66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4" name="Прямоугольник 3"/>
          <p:cNvSpPr/>
          <p:nvPr/>
        </p:nvSpPr>
        <p:spPr>
          <a:xfrm>
            <a:off x="3923928" y="620688"/>
            <a:ext cx="489654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Петр I торжественно наградил орденом свою жену Екатерину Алексеевну в день ее именин, 24 ноября 1714 года, и до 1726 года она оставалась единственной обладательницей этой награды.</a:t>
            </a:r>
          </a:p>
          <a:p>
            <a:pPr algn="ctr"/>
            <a:endParaRPr lang="ru-RU" sz="24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 Позднее орденом св. Екатерины стали награждать придворных дам за благотворительные дела.</a:t>
            </a:r>
          </a:p>
          <a:p>
            <a:pPr algn="ctr"/>
            <a:endParaRPr lang="ru-RU" sz="24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 По статуту 1797 года великие княжны получали его при крещении, а княжны императорского дома - при достижении совершеннолетия.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95536" y="5301208"/>
            <a:ext cx="3600400" cy="1224136"/>
          </a:xfrm>
          <a:prstGeom prst="roundRect">
            <a:avLst/>
          </a:prstGeom>
          <a:noFill/>
          <a:ln w="76200">
            <a:solidFill>
              <a:srgbClr val="FFFF66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Екатерина I с орденом в честь самой себя 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в 1717 г.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Екатерина великомученица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764704"/>
            <a:ext cx="3884912" cy="5265693"/>
          </a:xfrm>
          <a:prstGeom prst="rect">
            <a:avLst/>
          </a:prstGeom>
          <a:noFill/>
          <a:ln w="76200">
            <a:solidFill>
              <a:srgbClr val="FFFF99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3" name="Прямоугольник 2"/>
          <p:cNvSpPr/>
          <p:nvPr/>
        </p:nvSpPr>
        <p:spPr>
          <a:xfrm>
            <a:off x="4211960" y="261129"/>
            <a:ext cx="493204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В христианстве Великомученица Екатерина – одна из наиболее почитаемых святых. Согласно преданию,  святая Екатерина жила в Александрии в </a:t>
            </a:r>
            <a:r>
              <a:rPr lang="en-US" sz="2400" b="1" dirty="0" smtClean="0">
                <a:solidFill>
                  <a:schemeClr val="bg1"/>
                </a:solidFill>
              </a:rPr>
              <a:t>III </a:t>
            </a:r>
            <a:r>
              <a:rPr lang="ru-RU" sz="2400" b="1" dirty="0" smtClean="0">
                <a:solidFill>
                  <a:schemeClr val="bg1"/>
                </a:solidFill>
              </a:rPr>
              <a:t>веке и происходила из знатного княжеского рода. Она была известна своей ученостью, победила в диспуте 50 языческих философов и выступала с осуждением гонений на христиан при императоре Диоклетиане. За отказ отречься от христианства Екатерина в 307 году по приказу императора Максимина была подвергнута колесованию и обезглавливанию мечом.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File:Katharinenkloster Sinai BW 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2424" y="1484784"/>
            <a:ext cx="5121730" cy="3431562"/>
          </a:xfrm>
          <a:prstGeom prst="rect">
            <a:avLst/>
          </a:prstGeom>
          <a:noFill/>
          <a:ln w="76200">
            <a:solidFill>
              <a:srgbClr val="FFFF66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3" name="Прямоугольник 2"/>
          <p:cNvSpPr/>
          <p:nvPr/>
        </p:nvSpPr>
        <p:spPr>
          <a:xfrm>
            <a:off x="5652120" y="0"/>
            <a:ext cx="3491880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sz="2200" b="1" dirty="0" smtClean="0">
                <a:solidFill>
                  <a:schemeClr val="bg1"/>
                </a:solidFill>
              </a:rPr>
              <a:t>Но еще до мученической смерти ей было чудесное видение: сам Иисус Христос нарек ее своей невестой и в знак обручения подарил ей драгоценный перстень. Видя страдания Святой Екатерины, потрясенные ее мужеством во время казни, обратились в христианство царица Августа, жена императора Максимина, и еще 200 воинов. По легенде ангел перенес тело Святой Екатерины на гору </a:t>
            </a:r>
            <a:r>
              <a:rPr lang="ru-RU" sz="2200" b="1" dirty="0" err="1" smtClean="0">
                <a:solidFill>
                  <a:schemeClr val="bg1"/>
                </a:solidFill>
              </a:rPr>
              <a:t>Синай</a:t>
            </a:r>
            <a:r>
              <a:rPr lang="ru-RU" sz="2200" b="1" dirty="0" smtClean="0">
                <a:solidFill>
                  <a:schemeClr val="bg1"/>
                </a:solidFill>
              </a:rPr>
              <a:t>, где она и была погребена. </a:t>
            </a:r>
            <a:endParaRPr lang="ru-RU" sz="22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39552" y="5301208"/>
            <a:ext cx="4608512" cy="1058416"/>
          </a:xfrm>
          <a:prstGeom prst="roundRect">
            <a:avLst/>
          </a:prstGeom>
          <a:noFill/>
          <a:ln w="76200">
            <a:solidFill>
              <a:srgbClr val="FFFF66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Монастырь </a:t>
            </a:r>
          </a:p>
          <a:p>
            <a:pPr algn="ctr"/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св. Екатерины. </a:t>
            </a:r>
            <a:r>
              <a:rPr lang="ru-RU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Синай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979712" y="1052736"/>
          <a:ext cx="5256584" cy="5400601"/>
        </p:xfrm>
        <a:graphic>
          <a:graphicData uri="http://schemas.openxmlformats.org/drawingml/2006/table">
            <a:tbl>
              <a:tblPr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tblPr>
              <a:tblGrid>
                <a:gridCol w="2298795"/>
                <a:gridCol w="2957789"/>
              </a:tblGrid>
              <a:tr h="23353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spc="-5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spc="-5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spc="-5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</a:rPr>
                        <a:t>ЗНАК  </a:t>
                      </a:r>
                      <a:r>
                        <a:rPr lang="ru-RU" sz="2000" b="1" spc="-5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</a:rPr>
                        <a:t>ОРДЕНА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spc="-5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</a:rPr>
                        <a:t>Золотой овальный медальон с изображением </a:t>
                      </a:r>
                      <a:endParaRPr lang="ru-RU" sz="2000" b="1" spc="-5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spc="-5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</a:rPr>
                        <a:t>Св</a:t>
                      </a:r>
                      <a:r>
                        <a:rPr lang="ru-RU" sz="2000" b="1" spc="-5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</a:rPr>
                        <a:t>. Екатерины и белого креста.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70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spc="-5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spc="-5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</a:rPr>
                        <a:t>ЗВЕЗДА</a:t>
                      </a:r>
                      <a:endParaRPr lang="ru-RU" sz="2000" b="1" spc="-5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spc="-5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</a:rPr>
                        <a:t>Серебряная </a:t>
                      </a:r>
                      <a:r>
                        <a:rPr lang="ru-RU" sz="2000" b="1" spc="-5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</a:rPr>
                        <a:t>восьмилучевая</a:t>
                      </a:r>
                      <a:r>
                        <a:rPr lang="ru-RU" sz="2000" b="1" spc="-5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</a:rPr>
                        <a:t> звезда.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41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spc="-5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spc="-5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</a:rPr>
                        <a:t>ЛЕНТА</a:t>
                      </a:r>
                      <a:endParaRPr lang="ru-RU" sz="2000" b="1" spc="-5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spc="-5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</a:rPr>
                        <a:t>Красная с серебряной каймой.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41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spc="-5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</a:rPr>
                        <a:t>ОРДЕНСКИЕ ОДЕЖДЫ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spc="-5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</a:rPr>
                        <a:t>Есть.</a:t>
                      </a:r>
                      <a:endParaRPr lang="ru-RU" sz="2000" b="1" spc="-5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0" y="188640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ЗНАКИ  ОРДЕНА</a:t>
            </a:r>
            <a:endParaRPr lang="ru-RU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476672"/>
            <a:ext cx="291385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степень </a:t>
            </a:r>
          </a:p>
          <a:p>
            <a:pPr algn="ctr"/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ордена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220072" y="476672"/>
            <a:ext cx="30243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2 степень  </a:t>
            </a:r>
          </a:p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ордена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5373216"/>
            <a:ext cx="39604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Знак ордена и звезда к нему    украшались бриллиантами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528834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Только знак ордена, орденская лента - белая с золотой каймой, впоследствии красная с серебряной каймой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4098" name="Picture 2" descr="Знак ордена Св. Екатерины 2-й степени с бантом">
            <a:hlinkClick r:id="rId3" tooltip="Знак ордена Св. Екатерины 2-й степени с бантом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1628800"/>
            <a:ext cx="3456384" cy="3456384"/>
          </a:xfrm>
          <a:prstGeom prst="rect">
            <a:avLst/>
          </a:prstGeom>
          <a:noFill/>
          <a:ln w="76200">
            <a:solidFill>
              <a:srgbClr val="FFFF66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4100" name="Picture 4" descr="Орден Святой великомученицы Екатерины.">
            <a:hlinkClick r:id="rId5" tooltip="Орден Святой великомученицы Екатерины.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560" y="1628800"/>
            <a:ext cx="3528392" cy="3528392"/>
          </a:xfrm>
          <a:prstGeom prst="rect">
            <a:avLst/>
          </a:prstGeom>
          <a:noFill/>
          <a:ln w="76200">
            <a:solidFill>
              <a:srgbClr val="FFFF66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theme/theme1.xml><?xml version="1.0" encoding="utf-8"?>
<a:theme xmlns:a="http://schemas.openxmlformats.org/drawingml/2006/main" name="Тема князья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 князья</Template>
  <TotalTime>935</TotalTime>
  <Words>1212</Words>
  <Application>Microsoft Office PowerPoint</Application>
  <PresentationFormat>Экран (4:3)</PresentationFormat>
  <Paragraphs>107</Paragraphs>
  <Slides>27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князья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Lenovo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Lenovo</dc:creator>
  <cp:lastModifiedBy>Светлана А. Смолеева</cp:lastModifiedBy>
  <cp:revision>93</cp:revision>
  <dcterms:created xsi:type="dcterms:W3CDTF">2012-09-22T16:44:09Z</dcterms:created>
  <dcterms:modified xsi:type="dcterms:W3CDTF">2013-04-04T07:03:17Z</dcterms:modified>
</cp:coreProperties>
</file>