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9" r:id="rId4"/>
    <p:sldId id="258" r:id="rId5"/>
    <p:sldId id="280" r:id="rId6"/>
    <p:sldId id="278" r:id="rId7"/>
    <p:sldId id="277" r:id="rId8"/>
    <p:sldId id="27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7635"/>
    <a:srgbClr val="2E0000"/>
    <a:srgbClr val="663300"/>
    <a:srgbClr val="AFFF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E49D-80BA-40FF-8B2D-5BAB1AB1221A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82E9-23E2-48CE-B629-CA0BFC62E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ED9B-6807-4F1E-A2AE-CACFE8B87EBE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3ECC-11EC-4691-A4D5-6BC0F0BBF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1318-1108-4FBA-B3BA-747245A4A583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7CF5-1C50-45AC-8240-B5B9E1B32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6D6CA-FB1B-4A59-882F-C8050B83A16A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CCE5E-E4DE-433F-8EE2-C482148B4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95F9C-8A5F-473A-80A2-2FA43E9FDDA9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9D2B-8ECF-41FC-A69E-A080F820E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3317-B6D0-40CF-A1EC-66943C51CF44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8A4E-4311-4929-AB9E-AD28ABAF1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7A81-200C-4E84-B5E8-8C137C907F84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CF3E7-3B89-4457-A7C6-256406FB1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9EB9-84E6-45EC-AC84-821DC0BDD145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A0B0-86CC-4F87-83CB-FD1A5B114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0D45-0F7E-445C-835A-FA67A779CB65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9BE4-4E5B-4946-B61B-8D7ACC23F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E848E7-64B5-4173-8ED2-C5406E1D9397}" type="datetimeFigureOut">
              <a:rPr lang="ru-RU"/>
              <a:pPr>
                <a:defRPr/>
              </a:pPr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EAEF65-62A2-4FC5-9BA4-B4B78D891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693" r:id="rId10"/>
    <p:sldLayoutId id="2147483694" r:id="rId11"/>
  </p:sldLayoutIdLst>
  <p:transition advTm="15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7%D0%B1%D0%B0" TargetMode="External"/><Relationship Id="rId13" Type="http://schemas.openxmlformats.org/officeDocument/2006/relationships/hyperlink" Target="http://images.yandex.ru/yandsearch?source=wiz&amp;img_url=http%3A%2F%2Fimages.tiu.ru%2F3519442_w200_h200_272591w640h640venik.jpg&amp;uinfo=sw-1522-sh-764-fw-1297-fh-558-pd-1&amp;p=2&amp;text=%D0%B1%D0%B5%D1%80%D0%B5%D0%B7%D0%BE%D0%B2%D1%8B%D0%B5%20%D0%B2%D0%B5%D0%BD%D0%B8%D0%BA%D0%B8%20%D1%84%D0%BE%D1%82%D0%BE&amp;noreask=1&amp;pos=86&amp;rpt=simage&amp;lr=43" TargetMode="External"/><Relationship Id="rId3" Type="http://schemas.openxmlformats.org/officeDocument/2006/relationships/hyperlink" Target="http://ru.wikipedia.org/wiki/%D0%94%D0%B5%D0%BD%D1%8C_%D0%A1%D0%B2%D1%8F%D1%82%D0%BE%D0%B9_%D0%A2%D1%80%D0%BE%D0%B8%D1%86%D1%8B" TargetMode="External"/><Relationship Id="rId7" Type="http://schemas.openxmlformats.org/officeDocument/2006/relationships/hyperlink" Target="http://ru.wikipedia.org/wiki/%D0%9B%D1%83%D1%87%D0%B8%D0%BD%D0%B0" TargetMode="External"/><Relationship Id="rId12" Type="http://schemas.openxmlformats.org/officeDocument/2006/relationships/image" Target="../media/image13.jpeg"/><Relationship Id="rId2" Type="http://schemas.openxmlformats.org/officeDocument/2006/relationships/hyperlink" Target="http://ru.wikipedia.org/wiki/%D0%A6%D0%B5%D1%80%D0%BA%D0%BE%D0%B2%D1%8C_(%D1%81%D0%BE%D0%BE%D1%80%D1%83%D0%B6%D0%B5%D0%BD%D0%B8%D0%B5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8%D0%B5%D1%80%D1%81%D1%82%D1%8C" TargetMode="External"/><Relationship Id="rId11" Type="http://schemas.openxmlformats.org/officeDocument/2006/relationships/hyperlink" Target="http://images.yandex.ru/" TargetMode="External"/><Relationship Id="rId5" Type="http://schemas.openxmlformats.org/officeDocument/2006/relationships/hyperlink" Target="http://ru.wikipedia.org/wiki/%D0%9A%D1%80%D0%B0%D1%81%D0%BA%D0%B8" TargetMode="External"/><Relationship Id="rId10" Type="http://schemas.openxmlformats.org/officeDocument/2006/relationships/hyperlink" Target="http://ru.wikipedia.org/wiki/%D0%94%D1%80%D0%BE%D0%B2%D0%B0" TargetMode="External"/><Relationship Id="rId4" Type="http://schemas.openxmlformats.org/officeDocument/2006/relationships/hyperlink" Target="http://ru.wikipedia.org/wiki/%D0%9A%D0%B2%D0%B0%D1%81%D1%86%D1%8B" TargetMode="External"/><Relationship Id="rId9" Type="http://schemas.openxmlformats.org/officeDocument/2006/relationships/hyperlink" Target="http://ru.wikipedia.org/w/index.php?title=%D0%9A%D0%BE%D0%BF%D0%BE%D1%82%D1%8C&amp;action=edit&amp;redlink=1" TargetMode="External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text=%D0%B1%D0%B5%D1%80%D0%B5%D0%B7%D0%BE%D0%B2%D1%8B%D0%B5%20%D0%BF%D0%BE%D1%87%D0%BA%D0%B8%20%D1%84%D0%BE%D1%82%D0%BE&amp;img_url=http%3A%2F%2Fwww.stihi.ru%2Fpics%2F2010%2F05%2F08%2F98.jpg&amp;pos=3&amp;uinfo=sw-1522-sh-764-fw-1297-fh-558-pd-1&amp;rpt=sima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p=3&amp;text=%D0%BD%D0%B0%D1%81%D1%82%D0%BE%D0%B9%20%D0%BB%D0%B8%D1%81%D1%82%D1%8C%D0%B5%D0%B2%20%D0%B1%D0%B5%D1%80%D0%B5%D0%B7%D1%8B%20%D1%84%D0%BE%D1%82%D0%BE&amp;img_url=http%3A%2F%2Fimg0.liveinternet.ru%2Fimages%2Fattach%2Fc%2F8%2F105%2F104%2F105104360_2749438_bereza.jpg&amp;pos=117&amp;uinfo=sw-1522-sh-764-fw-1297-fh-558-pd-1&amp;rpt=sima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357298"/>
            <a:ext cx="70567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i="1" spc="200" dirty="0" smtClean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13800" b="1" i="1" spc="200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Береза</a:t>
            </a:r>
            <a:endParaRPr lang="ru-RU" sz="4800" b="1" i="1" spc="200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428604"/>
            <a:ext cx="5643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Светлоозерская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4643446"/>
            <a:ext cx="4643470" cy="171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 algn="r">
              <a:spcAft>
                <a:spcPts val="1425"/>
              </a:spcAft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ru-RU" sz="1400" b="1" dirty="0" smtClean="0"/>
              <a:t>Работу выполнили: </a:t>
            </a:r>
            <a:r>
              <a:rPr lang="ru-RU" b="1" dirty="0" smtClean="0"/>
              <a:t> </a:t>
            </a:r>
            <a:r>
              <a:rPr lang="ru-RU" sz="1400" b="1" i="1" u="sng" dirty="0" smtClean="0"/>
              <a:t>ученики 8 МБОУ                                                            «</a:t>
            </a:r>
            <a:r>
              <a:rPr lang="ru-RU" sz="1400" b="1" i="1" u="sng" dirty="0" err="1" smtClean="0"/>
              <a:t>Светлоозерская</a:t>
            </a:r>
            <a:r>
              <a:rPr lang="ru-RU" sz="1400" b="1" i="1" u="sng" dirty="0" smtClean="0"/>
              <a:t> </a:t>
            </a:r>
            <a:r>
              <a:rPr lang="ru-RU" sz="1400" b="1" i="1" u="sng" dirty="0" smtClean="0"/>
              <a:t>ООШ»</a:t>
            </a:r>
            <a:endParaRPr lang="ru-RU" b="1" i="1" u="sng" dirty="0" smtClean="0"/>
          </a:p>
          <a:p>
            <a:pPr marL="430213" indent="-323850" algn="r">
              <a:spcAft>
                <a:spcPts val="1425"/>
              </a:spcAft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ru-RU" sz="1400" b="1" dirty="0" smtClean="0"/>
              <a:t>      Классный руководитель</a:t>
            </a:r>
            <a:r>
              <a:rPr lang="ru-RU" b="1" dirty="0" smtClean="0"/>
              <a:t>: </a:t>
            </a:r>
            <a:r>
              <a:rPr lang="ru-RU" b="1" i="1" dirty="0" smtClean="0"/>
              <a:t>  </a:t>
            </a:r>
            <a:r>
              <a:rPr lang="ru-RU" sz="1400" b="1" i="1" u="sng" dirty="0" smtClean="0"/>
              <a:t>Деева                                                           Светлана Михайловна</a:t>
            </a:r>
            <a:endParaRPr lang="ru-RU" b="1" i="1" u="sng" dirty="0" smtClean="0"/>
          </a:p>
          <a:p>
            <a:pPr marL="430213" indent="-323850">
              <a:spcAft>
                <a:spcPts val="1425"/>
              </a:spcAft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endParaRPr lang="ru-RU" b="1" i="1" u="sng" dirty="0" smtClean="0">
              <a:solidFill>
                <a:srgbClr val="000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6215082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2013 - 2014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487025"/>
            <a:ext cx="421484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68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E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Береза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E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 белая – лиственное дерево с гладкой, пергаментно-белой корой, поверхность имеет характерные темные линии, вырастает в высоту до 25 м. Стебли молодых ветвей красно-бурого цвета с бородавочками. Листья очередные, ромбовидные или треугольно-яйцевидные, немного кожистые. Цветет растение с апреля по май. Цветки собраны в соцветия – мужские и женские сережки. Плоды созревают с августа до середины зимы. Может размножаться вегетативно и</a:t>
            </a:r>
          </a:p>
          <a:p>
            <a:pPr marL="0" marR="0" lvl="0" indent="2968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E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семенами.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2E0000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5602" name="AutoShape 2" descr="http://mirtrav.net/i/herb/bereza_povisla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642918"/>
            <a:ext cx="2428892" cy="3645618"/>
          </a:xfrm>
          <a:prstGeom prst="rect">
            <a:avLst/>
          </a:prstGeom>
          <a:noFill/>
          <a:ln w="76200" cmpd="tri">
            <a:solidFill>
              <a:srgbClr val="339966"/>
            </a:solidFill>
            <a:miter lim="800000"/>
            <a:headEnd/>
            <a:tailEnd/>
          </a:ln>
          <a:effectLst/>
        </p:spPr>
      </p:pic>
      <p:pic>
        <p:nvPicPr>
          <p:cNvPr id="6" name="Рисунок 5" descr="http://www.biser.info/files/images2node/biser.info_16694456184b76d32eba388_o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572008"/>
            <a:ext cx="300039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kern="1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 pitchFamily="66" charset="0"/>
              </a:rPr>
              <a:t>Берёза - </a:t>
            </a:r>
            <a:r>
              <a:rPr lang="ru-RU" sz="4800" b="1" i="1" kern="1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 pitchFamily="66" charset="0"/>
              </a:rPr>
              <a:t>лекарь</a:t>
            </a:r>
            <a:endParaRPr lang="ru-RU" sz="4800" b="1" i="1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857232"/>
            <a:ext cx="550072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   Это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дерево отдаёт человеку для его здоровья всё: сок, почки, листья, кору, молодые веточки, нежные тонкие корешки, берёзовый гриб, берёзовый уголь, дёготь. Обладает она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прекрасным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биоэнерготерапевтическим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 действием. В берёзовой роще человек чувствует себя бодрым, спокойным, наполненным силой жизни. 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Есть и ещё народно-медицинское средство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от всех болезней» - русская баня! А берёзовый веник – не просто атрибут, а хорошее массажное средство. Недаром, выходя из бани, человек чувствует себя помолодевшим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4" descr="DSCN07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71612"/>
            <a:ext cx="2827337" cy="4176712"/>
          </a:xfrm>
          <a:prstGeom prst="rect">
            <a:avLst/>
          </a:prstGeom>
          <a:noFill/>
          <a:ln w="76200" cmpd="tri">
            <a:solidFill>
              <a:srgbClr val="CCFF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14291"/>
            <a:ext cx="635795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635"/>
                </a:solidFill>
                <a:latin typeface="Monotype Corsiva" pitchFamily="66" charset="0"/>
                <a:cs typeface="Arial" pitchFamily="34" charset="0"/>
              </a:rPr>
              <a:t>   </a:t>
            </a:r>
          </a:p>
          <a:p>
            <a:pPr algn="ctr"/>
            <a:r>
              <a:rPr lang="ru-RU" sz="4800" b="1" dirty="0" smtClean="0">
                <a:solidFill>
                  <a:srgbClr val="007635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rgbClr val="007635"/>
                </a:solidFill>
                <a:latin typeface="Monotype Corsiva" pitchFamily="66" charset="0"/>
              </a:rPr>
              <a:t>Применение</a:t>
            </a:r>
          </a:p>
          <a:p>
            <a:pPr algn="ctr"/>
            <a:endParaRPr lang="ru-RU" sz="1600" b="1" dirty="0" smtClean="0">
              <a:solidFill>
                <a:srgbClr val="007635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endParaRPr lang="ru-RU" sz="1600" b="1" dirty="0" smtClean="0">
              <a:solidFill>
                <a:srgbClr val="007635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Monotype Corsiva" pitchFamily="66" charset="0"/>
              </a:rPr>
              <a:t>Ветвями </a:t>
            </a:r>
            <a:r>
              <a:rPr lang="ru-RU" sz="2400" dirty="0" smtClean="0">
                <a:latin typeface="Monotype Corsiva" pitchFamily="66" charset="0"/>
              </a:rPr>
              <a:t>берёзы украшают </a:t>
            </a:r>
            <a:r>
              <a:rPr lang="ru-RU" sz="2400" dirty="0" smtClean="0">
                <a:latin typeface="Monotype Corsiva" pitchFamily="66" charset="0"/>
                <a:hlinkClick r:id="rId2" tooltip="Церковь (сооружение)"/>
              </a:rPr>
              <a:t>церкви</a:t>
            </a:r>
            <a:r>
              <a:rPr lang="ru-RU" sz="2400" dirty="0" smtClean="0">
                <a:latin typeface="Monotype Corsiva" pitchFamily="66" charset="0"/>
              </a:rPr>
              <a:t> и жилища </a:t>
            </a:r>
            <a:r>
              <a:rPr lang="ru-RU" sz="2400" dirty="0" smtClean="0">
                <a:latin typeface="Monotype Corsiva" pitchFamily="66" charset="0"/>
              </a:rPr>
              <a:t>           на</a:t>
            </a:r>
            <a:r>
              <a:rPr lang="ru-RU" sz="2400" dirty="0" smtClean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  <a:hlinkClick r:id="rId3" tooltip="День Святой Троицы"/>
              </a:rPr>
              <a:t>Троицу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Monotype Corsiva" pitchFamily="66" charset="0"/>
              </a:rPr>
              <a:t>Листья </a:t>
            </a:r>
            <a:r>
              <a:rPr lang="ru-RU" sz="2400" dirty="0" smtClean="0">
                <a:latin typeface="Monotype Corsiva" pitchFamily="66" charset="0"/>
              </a:rPr>
              <a:t>дают </a:t>
            </a:r>
            <a:r>
              <a:rPr lang="ru-RU" sz="2400" dirty="0" smtClean="0">
                <a:latin typeface="Monotype Corsiva" pitchFamily="66" charset="0"/>
              </a:rPr>
              <a:t>с </a:t>
            </a:r>
            <a:r>
              <a:rPr lang="ru-RU" sz="2400" dirty="0" smtClean="0">
                <a:latin typeface="Monotype Corsiva" pitchFamily="66" charset="0"/>
                <a:hlinkClick r:id="rId4" tooltip="Квасцы"/>
              </a:rPr>
              <a:t>квасцами</a:t>
            </a:r>
            <a:r>
              <a:rPr lang="ru-RU" sz="2400" dirty="0" smtClean="0">
                <a:latin typeface="Monotype Corsiva" pitchFamily="66" charset="0"/>
              </a:rPr>
              <a:t>  </a:t>
            </a:r>
            <a:r>
              <a:rPr lang="ru-RU" sz="2400" dirty="0" smtClean="0">
                <a:latin typeface="Monotype Corsiva" pitchFamily="66" charset="0"/>
              </a:rPr>
              <a:t>жёлтую </a:t>
            </a:r>
            <a:r>
              <a:rPr lang="ru-RU" sz="2400" dirty="0" smtClean="0">
                <a:latin typeface="Monotype Corsiva" pitchFamily="66" charset="0"/>
                <a:hlinkClick r:id="rId5" tooltip="Краски"/>
              </a:rPr>
              <a:t>краску</a:t>
            </a:r>
            <a:endParaRPr lang="ru-RU" sz="2400" dirty="0" smtClean="0"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> для</a:t>
            </a:r>
            <a:r>
              <a:rPr lang="ru-RU" sz="2400" dirty="0" smtClean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  <a:hlinkClick r:id="rId6" tooltip="Шерсть"/>
              </a:rPr>
              <a:t>шерсти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Monotype Corsiva" pitchFamily="66" charset="0"/>
              </a:rPr>
              <a:t>В пчеловодстве берёза важна как </a:t>
            </a:r>
            <a:r>
              <a:rPr lang="ru-RU" sz="2400" dirty="0" err="1" smtClean="0">
                <a:latin typeface="Monotype Corsiva" pitchFamily="66" charset="0"/>
              </a:rPr>
              <a:t>пыльценос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Monotype Corsiva" pitchFamily="66" charset="0"/>
              </a:rPr>
              <a:t>Берёзовая </a:t>
            </a:r>
            <a:r>
              <a:rPr lang="ru-RU" sz="2400" dirty="0" smtClean="0">
                <a:latin typeface="Monotype Corsiva" pitchFamily="66" charset="0"/>
                <a:hlinkClick r:id="rId7" tooltip="Лучина"/>
              </a:rPr>
              <a:t>лучина</a:t>
            </a:r>
            <a:r>
              <a:rPr lang="ru-RU" sz="2400" dirty="0" smtClean="0">
                <a:latin typeface="Monotype Corsiva" pitchFamily="66" charset="0"/>
              </a:rPr>
              <a:t> считалась в старину лучшей для освещения крестьянских </a:t>
            </a:r>
            <a:r>
              <a:rPr lang="ru-RU" sz="2400" dirty="0" smtClean="0">
                <a:latin typeface="Monotype Corsiva" pitchFamily="66" charset="0"/>
                <a:hlinkClick r:id="rId8" tooltip="Изба"/>
              </a:rPr>
              <a:t>изб</a:t>
            </a:r>
            <a:r>
              <a:rPr lang="ru-RU" sz="2400" dirty="0" smtClean="0">
                <a:latin typeface="Monotype Corsiva" pitchFamily="66" charset="0"/>
              </a:rPr>
              <a:t> — она горит ярко и почти без </a:t>
            </a:r>
            <a:r>
              <a:rPr lang="ru-RU" sz="2400" dirty="0" smtClean="0">
                <a:latin typeface="Monotype Corsiva" pitchFamily="66" charset="0"/>
                <a:hlinkClick r:id="rId9" tooltip="Копоть (страница отсутствует)"/>
              </a:rPr>
              <a:t>копоти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Monotype Corsiva" pitchFamily="66" charset="0"/>
              </a:rPr>
              <a:t>Берёзовые веники заготавливаются как корм для домашнего скота, на зимний период.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Monotype Corsiva" pitchFamily="66" charset="0"/>
              </a:rPr>
              <a:t>Берёза чаще других пород дерева используется </a:t>
            </a:r>
            <a:r>
              <a:rPr lang="ru-RU" sz="2400" dirty="0" smtClean="0">
                <a:latin typeface="Monotype Corsiva" pitchFamily="66" charset="0"/>
              </a:rPr>
              <a:t>при                                   заготовке</a:t>
            </a:r>
            <a:r>
              <a:rPr lang="ru-RU" sz="2400" dirty="0" smtClean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  <a:hlinkClick r:id="rId10" tooltip="Дрова"/>
              </a:rPr>
              <a:t>дров</a:t>
            </a:r>
            <a:endParaRPr lang="ru-RU" sz="2400" dirty="0" smtClean="0">
              <a:latin typeface="Monotype Corsiva" pitchFamily="66" charset="0"/>
            </a:endParaRPr>
          </a:p>
          <a:p>
            <a:pPr lvl="2">
              <a:buFont typeface="Wingdings" pitchFamily="2" charset="2"/>
              <a:buChar char="Ø"/>
            </a:pPr>
            <a:endParaRPr lang="ru-RU" sz="2600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4" name="Рисунок 3" descr="http://900igr.net/datai/okruzhajuschij-mir/Derevja-i-listja/0005-012-Berjoza.jpg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00826" y="357166"/>
            <a:ext cx="1849120" cy="25520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63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http://im7-tub-ru.yandex.net/i?id=326419400-53-72&amp;n=21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72264" y="3500438"/>
            <a:ext cx="2360312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3240" y="1071546"/>
            <a:ext cx="5715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7635"/>
              </a:solidFill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rgbClr val="007635"/>
                </a:solidFill>
                <a:latin typeface="Monotype Corsiva" pitchFamily="66" charset="0"/>
              </a:rPr>
              <a:t>Березовые </a:t>
            </a:r>
            <a:r>
              <a:rPr lang="ru-RU" sz="2000" b="1" dirty="0" smtClean="0">
                <a:solidFill>
                  <a:srgbClr val="007635"/>
                </a:solidFill>
                <a:latin typeface="Monotype Corsiva" pitchFamily="66" charset="0"/>
              </a:rPr>
              <a:t>почки</a:t>
            </a:r>
            <a:r>
              <a:rPr lang="ru-RU" sz="2000" dirty="0" smtClean="0">
                <a:solidFill>
                  <a:srgbClr val="007635"/>
                </a:solidFill>
                <a:latin typeface="Monotype Corsiva" pitchFamily="66" charset="0"/>
              </a:rPr>
              <a:t> </a:t>
            </a:r>
            <a:r>
              <a:rPr lang="ru-RU" sz="2000" dirty="0" smtClean="0">
                <a:latin typeface="Monotype Corsiva" pitchFamily="66" charset="0"/>
              </a:rPr>
              <a:t>обычно заготовляют во время рубки  леса; ветки с почками срезают в пучки (метлы) и сушат их 3-4 недели в прохладных хорошо </a:t>
            </a:r>
            <a:r>
              <a:rPr lang="ru-RU" sz="2000" dirty="0" err="1" smtClean="0">
                <a:latin typeface="Monotype Corsiva" pitchFamily="66" charset="0"/>
              </a:rPr>
              <a:t>проветрином</a:t>
            </a:r>
            <a:r>
              <a:rPr lang="ru-RU" sz="2000" dirty="0" smtClean="0">
                <a:latin typeface="Monotype Corsiva" pitchFamily="66" charset="0"/>
              </a:rPr>
              <a:t> помещении, либо на открытом воздухе (в теплом помещении почки распускаются). После сушки почки срезают, обдергивают или обмолачивают и очищают от сережек и других примесей.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78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072348"/>
            <a:ext cx="61436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Monotype Corsiva" pitchFamily="66" charset="0"/>
            </a:endParaRPr>
          </a:p>
          <a:p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При заготовке </a:t>
            </a:r>
            <a:r>
              <a:rPr lang="ru-RU" sz="2000" b="1" dirty="0" smtClean="0">
                <a:solidFill>
                  <a:srgbClr val="007635"/>
                </a:solidFill>
                <a:latin typeface="Monotype Corsiva" pitchFamily="66" charset="0"/>
              </a:rPr>
              <a:t>веника</a:t>
            </a:r>
            <a:r>
              <a:rPr lang="ru-RU" sz="2000" dirty="0" smtClean="0">
                <a:latin typeface="Monotype Corsiva" pitchFamily="66" charset="0"/>
              </a:rPr>
              <a:t> нужно </a:t>
            </a:r>
            <a:r>
              <a:rPr lang="ru-RU" sz="2000" dirty="0" smtClean="0">
                <a:latin typeface="Monotype Corsiva" pitchFamily="66" charset="0"/>
              </a:rPr>
              <a:t>учитывать возраст дерева, с которого вы будете брать ветви – чем оно моложе, тем лучше.</a:t>
            </a:r>
          </a:p>
          <a:p>
            <a:r>
              <a:rPr lang="ru-RU" sz="2000" dirty="0" smtClean="0">
                <a:latin typeface="Monotype Corsiva" pitchFamily="66" charset="0"/>
              </a:rPr>
              <a:t>Самый лучший период для заготовки ветвей – начало лета. </a:t>
            </a:r>
            <a:r>
              <a:rPr lang="ru-RU" sz="2000" dirty="0" smtClean="0">
                <a:latin typeface="Monotype Corsiva" pitchFamily="66" charset="0"/>
              </a:rPr>
              <a:t>Для </a:t>
            </a:r>
            <a:r>
              <a:rPr lang="ru-RU" sz="2000" dirty="0" smtClean="0">
                <a:latin typeface="Monotype Corsiva" pitchFamily="66" charset="0"/>
              </a:rPr>
              <a:t>того, чтобы готовое изделие не потеряло своих потребительских характеристик, не следует заготовлять материал в сырую дождливую погоду, лучше дождаться сухих солнечных дней. Банные веники, заготовка которых проводилась в такой период, сохранят объем и цвет в течение долгого времени.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285728"/>
            <a:ext cx="6473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635"/>
                </a:solidFill>
                <a:latin typeface="Monotype Corsiva" pitchFamily="66" charset="0"/>
              </a:rPr>
              <a:t>Способы и сроки сбора</a:t>
            </a:r>
            <a:endParaRPr lang="ru-RU" sz="4400" b="1" dirty="0">
              <a:solidFill>
                <a:srgbClr val="007635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http://oren.1gs.ru/img/oren_b_26420.jpg">
            <a:hlinkClick r:id="rId2"/>
          </p:cNvPr>
          <p:cNvPicPr/>
          <p:nvPr/>
        </p:nvPicPr>
        <p:blipFill>
          <a:blip r:embed="rId3"/>
          <a:srcRect l="2992" t="5075" r="4182" b="7165"/>
          <a:stretch>
            <a:fillRect/>
          </a:stretch>
        </p:blipFill>
        <p:spPr bwMode="auto">
          <a:xfrm>
            <a:off x="6357950" y="3571876"/>
            <a:ext cx="2357454" cy="2071702"/>
          </a:xfrm>
          <a:prstGeom prst="rect">
            <a:avLst/>
          </a:prstGeom>
          <a:noFill/>
          <a:ln w="9525">
            <a:solidFill>
              <a:srgbClr val="007635"/>
            </a:solidFill>
            <a:miter lim="800000"/>
            <a:headEnd/>
            <a:tailEnd/>
          </a:ln>
        </p:spPr>
      </p:pic>
      <p:pic>
        <p:nvPicPr>
          <p:cNvPr id="22532" name="Picture 4" descr="http://im7-tub-ru.yandex.net/i?id=571774146-7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571612"/>
            <a:ext cx="2530334" cy="1643074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872410" cy="857256"/>
          </a:xfrm>
        </p:spPr>
        <p:txBody>
          <a:bodyPr/>
          <a:lstStyle/>
          <a:p>
            <a:r>
              <a:rPr lang="ru-RU" b="1" dirty="0" smtClean="0">
                <a:solidFill>
                  <a:srgbClr val="007635"/>
                </a:solidFill>
                <a:latin typeface="Monotype Corsiva" pitchFamily="66" charset="0"/>
              </a:rPr>
              <a:t>Рецепты</a:t>
            </a:r>
            <a:endParaRPr lang="ru-RU" b="1" dirty="0">
              <a:solidFill>
                <a:srgbClr val="007635"/>
              </a:solidFill>
              <a:latin typeface="Monotype Corsiva" pitchFamily="66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1142984"/>
            <a:ext cx="5500726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3480" tIns="45720" rIns="6348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96863" algn="just"/>
            <a:r>
              <a:rPr lang="ru-RU" i="1" dirty="0" smtClean="0">
                <a:solidFill>
                  <a:srgbClr val="007635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Отвар из листьев березы</a:t>
            </a:r>
          </a:p>
          <a:p>
            <a:pPr indent="296863" algn="just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Отвар 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листьев применяется при отеках, связанных с 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недостаточностью, заболеваниями почек, хорошо помогает он при авитаминозах. Для приготовления отвара 10 г почек заливают 200 мл кипятка, кипятят 12–15 минут на медленном огне, процеживают, доводят объем до 200 мл, доливая теплую кипяченую воду. Пьют средство по 1 столовой ложке 3–4 раза в день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://im8-tub-ru.yandex.net/i?id=3484740-04-16f-63714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142984"/>
            <a:ext cx="3131842" cy="17145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3143248"/>
            <a:ext cx="86439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6863" algn="just"/>
            <a:endParaRPr lang="ru-RU" i="1" dirty="0" smtClean="0">
              <a:solidFill>
                <a:srgbClr val="007635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indent="296863" algn="just"/>
            <a:r>
              <a:rPr lang="ru-RU" i="1" dirty="0" smtClean="0">
                <a:solidFill>
                  <a:srgbClr val="007635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Настой </a:t>
            </a:r>
            <a:r>
              <a:rPr lang="ru-RU" i="1" dirty="0" smtClean="0">
                <a:solidFill>
                  <a:srgbClr val="007635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листьев березы</a:t>
            </a:r>
            <a:endParaRPr lang="ru-RU" dirty="0" smtClean="0">
              <a:solidFill>
                <a:srgbClr val="007635"/>
              </a:solidFill>
              <a:latin typeface="Monotype Corsiva" pitchFamily="66" charset="0"/>
              <a:cs typeface="Arial" pitchFamily="34" charset="0"/>
            </a:endParaRPr>
          </a:p>
          <a:p>
            <a:pPr lvl="0" indent="296863" algn="just" eaLnBrk="0" hangingPunct="0"/>
            <a:r>
              <a:rPr lang="ru-RU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  <a:t>Настой листьев березы</a:t>
            </a:r>
            <a:r>
              <a:rPr lang="ru-RU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  <a:t> </a:t>
            </a:r>
            <a:r>
              <a:rPr lang="ru-RU" dirty="0" err="1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  <a:t>повислой</a:t>
            </a:r>
            <a:r>
              <a:rPr lang="ru-RU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  <a:t> применяют</a:t>
            </a:r>
            <a:r>
              <a:rPr lang="ru-RU" b="1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  <a:t>при многих проблемах со здоровьем.</a:t>
            </a:r>
            <a:endParaRPr lang="ru-RU" dirty="0" smtClean="0">
              <a:latin typeface="Monotype Corsiva" pitchFamily="66" charset="0"/>
              <a:cs typeface="Arial" pitchFamily="34" charset="0"/>
            </a:endParaRPr>
          </a:p>
          <a:p>
            <a:pPr lvl="0" indent="296863" algn="just" eaLnBrk="0" hangingPunct="0"/>
            <a:r>
              <a:rPr lang="ru-RU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  <a:t>Для укрепления организма и выведения токсинов 8–10 г сухого измельченного сырья или 10–15 г свежего настаивают в 1 стакане кипятка в термосе в течение четырех-пяти5 часов, затем процеживают и принимают по 1 столовой ложке 4–5 раз в день.</a:t>
            </a:r>
            <a:endParaRPr lang="ru-RU" dirty="0" smtClean="0">
              <a:latin typeface="Monotype Corsiva" pitchFamily="66" charset="0"/>
              <a:cs typeface="Arial" pitchFamily="34" charset="0"/>
            </a:endParaRPr>
          </a:p>
          <a:p>
            <a:pPr lvl="0" indent="296863" algn="just" eaLnBrk="0" hangingPunct="0"/>
            <a:r>
              <a:rPr lang="ru-RU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  <a:t>При желчнокаменной болезни используют настой из 1 столовой ложки листьев березы и 1 стакана кипятка. 1/2 стакана получившегося средства нужно выпивать до еды 4 раза в день.</a:t>
            </a:r>
            <a:endParaRPr lang="ru-RU" dirty="0" smtClean="0">
              <a:latin typeface="Monotype Corsiva" pitchFamily="66" charset="0"/>
              <a:cs typeface="Arial" pitchFamily="34" charset="0"/>
            </a:endParaRPr>
          </a:p>
          <a:p>
            <a:pPr lvl="0" indent="296863" algn="just" eaLnBrk="0" hangingPunct="0"/>
            <a:r>
              <a:rPr lang="ru-RU" dirty="0" smtClean="0">
                <a:solidFill>
                  <a:srgbClr val="333333"/>
                </a:solidFill>
                <a:latin typeface="Monotype Corsiva" pitchFamily="66" charset="0"/>
                <a:ea typeface="Times New Roman" pitchFamily="18" charset="0"/>
                <a:cs typeface="Tahoma" pitchFamily="34" charset="0"/>
              </a:rPr>
              <a:t>При гипертрофии предстательной железы полезно пить настой из двух столовых ложек листьев, выдержанных в 0,5 л кипятка в течение двух часов. Употребляют его по 0,5 стакана 3–5 раз в день.</a:t>
            </a:r>
            <a:endParaRPr lang="ru-RU" dirty="0" smtClean="0"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643306" y="1214422"/>
            <a:ext cx="5214974" cy="4662850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Во многих славянских  сказках встречается  сюжет  о превращении русалки  или  молодой девушки  в  берёзу.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 В  одной  из  них рассказывается  о красивой  русалке, жившей  в  лесном озере.  Она любила  по ночам  выходить  из воды  и  гулять  под луной.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pitchFamily="2" charset="-122"/>
              </a:rPr>
              <a:t>С первыми  лучами солнца  русалка пряталась  под  воду, но  в  один прекрасный день она увлеклась  и  не заметила,  как  на небе  появился  бог солнца 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pitchFamily="2" charset="-122"/>
              </a:rPr>
              <a:t>Хорс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pitchFamily="2" charset="-122"/>
              </a:rPr>
              <a:t>.   Увидав такую    неземную красавицу,  он  тотчас  в  неё  влюбился. Русалка  поспешила  скрыться  в  глубинах  озера,  но 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pitchFamily="2" charset="-122"/>
              </a:rPr>
              <a:t>Хорс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pitchFamily="2" charset="-122"/>
              </a:rPr>
              <a:t>  её  не отпустил  и  превратил в белоствольную берёзу.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2071702" cy="3001692"/>
          </a:xfrm>
          <a:prstGeom prst="rect">
            <a:avLst/>
          </a:prstGeom>
          <a:noFill/>
          <a:ln w="72000">
            <a:solidFill>
              <a:srgbClr val="000080"/>
            </a:solidFill>
            <a:prstDash val="sysDot"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2000232" cy="3071319"/>
          </a:xfrm>
          <a:prstGeom prst="rect">
            <a:avLst/>
          </a:prstGeom>
          <a:noFill/>
          <a:ln w="72000">
            <a:solidFill>
              <a:srgbClr val="FFC000"/>
            </a:solidFill>
            <a:prstDash val="sysDot"/>
            <a:round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9058" y="428604"/>
            <a:ext cx="3821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635"/>
                </a:solidFill>
                <a:latin typeface="Monotype Corsiva" pitchFamily="66" charset="0"/>
              </a:rPr>
              <a:t>Легенда о берёзке</a:t>
            </a:r>
            <a:endParaRPr lang="ru-RU" sz="4400" b="1" dirty="0">
              <a:solidFill>
                <a:srgbClr val="007635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071546"/>
            <a:ext cx="9144000" cy="5248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38138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SimSun" charset="0"/>
              </a:rPr>
              <a:t> </a:t>
            </a:r>
          </a:p>
          <a:p>
            <a:pPr marL="341313" indent="-338138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2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SimSun" charset="0"/>
              </a:rPr>
              <a:t>     </a:t>
            </a:r>
            <a:r>
              <a:rPr lang="ru-RU" sz="2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SimSun" charset="0"/>
              </a:rPr>
              <a:t> </a:t>
            </a:r>
            <a:r>
              <a:rPr lang="ru-RU" sz="2000" b="1" i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SimSun" charset="0"/>
              </a:rPr>
              <a:t> </a:t>
            </a:r>
            <a:r>
              <a:rPr lang="ru-RU" sz="2000" b="1" i="1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SimSun" charset="0"/>
              </a:rPr>
              <a:t>Народные приметы:</a:t>
            </a:r>
            <a:endParaRPr lang="en-GB" sz="2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  <a:ea typeface="SimSun" charset="0"/>
            </a:endParaRPr>
          </a:p>
          <a:p>
            <a:pPr marL="341313" indent="-338138">
              <a:lnSpc>
                <a:spcPct val="80000"/>
              </a:lnSpc>
              <a:spcBef>
                <a:spcPts val="450"/>
              </a:spcBef>
              <a:buClrTx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      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Весной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у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березы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течет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много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сока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-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лето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будет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дождливым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.</a:t>
            </a:r>
            <a:b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</a:b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Береза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раньше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ольхи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листья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выкинула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-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лето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солнечное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,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если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же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ольха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раньше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распустилась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-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будут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холода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и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дожди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. </a:t>
            </a:r>
            <a:b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</a:b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У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березы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началось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движение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сока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-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наступит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теплая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погода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. </a:t>
            </a:r>
            <a:b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</a:b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Осенью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листья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берез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начинают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желтеть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с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верхушки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-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весна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будет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ранней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,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зажелтеют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снизу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-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поздней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. </a:t>
            </a:r>
            <a:b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</a:b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Если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в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начале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октября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на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березе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листья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опадут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не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полностью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-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жди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позднего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снега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и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холодную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зиму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. </a:t>
            </a:r>
          </a:p>
          <a:p>
            <a:pPr marL="341313" indent="-338138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SimSun" charset="0"/>
              </a:rPr>
              <a:t>              </a:t>
            </a:r>
            <a:r>
              <a:rPr lang="ru-RU" sz="2000" b="1" dirty="0" smtClean="0">
                <a:solidFill>
                  <a:srgbClr val="007635"/>
                </a:solidFill>
                <a:latin typeface="Monotype Corsiva" pitchFamily="66" charset="0"/>
                <a:ea typeface="SimSun" charset="0"/>
              </a:rPr>
              <a:t>Загадки:</a:t>
            </a:r>
            <a:r>
              <a:rPr lang="ru-RU" sz="2000" b="1" dirty="0" smtClean="0">
                <a:solidFill>
                  <a:srgbClr val="FFFFFF"/>
                </a:solidFill>
                <a:latin typeface="Monotype Corsiva" pitchFamily="66" charset="0"/>
                <a:ea typeface="SimSun" charset="0"/>
              </a:rPr>
              <a:t>                                              </a:t>
            </a:r>
            <a:r>
              <a:rPr lang="en-GB" sz="2000" b="1" dirty="0" smtClean="0">
                <a:solidFill>
                  <a:srgbClr val="66FF33"/>
                </a:solidFill>
                <a:latin typeface="Monotype Corsiva" pitchFamily="66" charset="0"/>
                <a:ea typeface="SimSun" charset="0"/>
              </a:rPr>
              <a:t> </a:t>
            </a:r>
            <a:endParaRPr lang="en-GB" sz="2000" b="1" i="1" dirty="0" smtClean="0">
              <a:solidFill>
                <a:srgbClr val="66FF33"/>
              </a:solidFill>
              <a:latin typeface="Monotype Corsiva" pitchFamily="66" charset="0"/>
              <a:ea typeface="SimSun" charset="0"/>
            </a:endParaRPr>
          </a:p>
          <a:p>
            <a:pPr marL="341313" indent="-338138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en-GB" sz="2000" dirty="0" smtClean="0">
                <a:solidFill>
                  <a:srgbClr val="FFFFFF"/>
                </a:solidFill>
                <a:latin typeface="Monotype Corsiva" pitchFamily="66" charset="0"/>
                <a:ea typeface="SimSun" charset="0"/>
              </a:rPr>
              <a:t>      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Стоят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в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поле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сестрички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: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платья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белены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,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шапочки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зелены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.</a:t>
            </a:r>
            <a:b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</a:b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Летом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цветет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,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зимой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греет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,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настанет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весна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-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потечет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слеза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.</a:t>
            </a:r>
            <a:b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</a:b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Ее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узнают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по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простой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примете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: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нет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дерева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белей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на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свете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. </a:t>
            </a:r>
            <a:b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</a:b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Разбежались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по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опушке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в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белых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платьицах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подружки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.</a:t>
            </a:r>
            <a:b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</a:b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Стоит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Аленка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,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платок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зеленый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,</a:t>
            </a:r>
            <a:b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</a:b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Тонкий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стан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,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белый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сарафан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.</a:t>
            </a:r>
            <a:b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</a:b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Летом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мохнатенькие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,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зимой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сучковатенькие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,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где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они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стоят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,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там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и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шумят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,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на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четыре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дела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годятся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: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первое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-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горницу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освещать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,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другое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-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стужу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согревать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,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третье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-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скрип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колес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унимать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,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четвертое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-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чистоту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соблюдать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(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лучина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,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дрова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,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деготь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 и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веник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SimSun" charset="0"/>
              </a:rPr>
              <a:t>).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428604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400" b="1" dirty="0" err="1" smtClean="0">
                <a:solidFill>
                  <a:srgbClr val="007635"/>
                </a:solidFill>
                <a:latin typeface="Monotype Corsiva" pitchFamily="66" charset="0"/>
                <a:ea typeface="SimSun" charset="0"/>
              </a:rPr>
              <a:t>Народный</a:t>
            </a:r>
            <a:r>
              <a:rPr lang="en-GB" sz="4400" b="1" dirty="0" smtClean="0">
                <a:solidFill>
                  <a:srgbClr val="007635"/>
                </a:solidFill>
                <a:latin typeface="Monotype Corsiva" pitchFamily="66" charset="0"/>
                <a:ea typeface="SimSun" charset="0"/>
              </a:rPr>
              <a:t> </a:t>
            </a:r>
            <a:r>
              <a:rPr lang="en-GB" sz="4400" b="1" dirty="0" err="1" smtClean="0">
                <a:solidFill>
                  <a:srgbClr val="007635"/>
                </a:solidFill>
                <a:latin typeface="Monotype Corsiva" pitchFamily="66" charset="0"/>
                <a:ea typeface="SimSun" charset="0"/>
              </a:rPr>
              <a:t>фольклор</a:t>
            </a:r>
            <a:r>
              <a:rPr lang="en-GB" sz="4400" b="1" dirty="0" smtClean="0">
                <a:solidFill>
                  <a:srgbClr val="007635"/>
                </a:solidFill>
                <a:latin typeface="Monotype Corsiva" pitchFamily="66" charset="0"/>
                <a:ea typeface="SimSun" charset="0"/>
              </a:rPr>
              <a:t> о </a:t>
            </a:r>
            <a:r>
              <a:rPr lang="en-GB" sz="4400" b="1" dirty="0" err="1" smtClean="0">
                <a:solidFill>
                  <a:srgbClr val="007635"/>
                </a:solidFill>
                <a:latin typeface="Monotype Corsiva" pitchFamily="66" charset="0"/>
                <a:ea typeface="SimSun" charset="0"/>
              </a:rPr>
              <a:t>березе</a:t>
            </a:r>
            <a:endParaRPr lang="en-GB" sz="4400" b="1" dirty="0">
              <a:solidFill>
                <a:srgbClr val="007635"/>
              </a:solidFill>
              <a:latin typeface="Monotype Corsiva" pitchFamily="66" charset="0"/>
              <a:ea typeface="SimSun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JMX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4_JMX</Template>
  <TotalTime>537</TotalTime>
  <Words>415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4_JMX</vt:lpstr>
      <vt:lpstr>Слайд 1</vt:lpstr>
      <vt:lpstr>Слайд 2</vt:lpstr>
      <vt:lpstr>Берёза - лекарь</vt:lpstr>
      <vt:lpstr>Слайд 4</vt:lpstr>
      <vt:lpstr>Слайд 5</vt:lpstr>
      <vt:lpstr>Рецепты</vt:lpstr>
      <vt:lpstr>Слайд 7</vt:lpstr>
      <vt:lpstr>Слайд 8</vt:lpstr>
    </vt:vector>
  </TitlesOfParts>
  <Company>GBT TMD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HP945_WS</dc:creator>
  <cp:lastModifiedBy>11</cp:lastModifiedBy>
  <cp:revision>140</cp:revision>
  <dcterms:created xsi:type="dcterms:W3CDTF">2011-11-08T18:50:29Z</dcterms:created>
  <dcterms:modified xsi:type="dcterms:W3CDTF">2013-10-23T17:30:18Z</dcterms:modified>
</cp:coreProperties>
</file>