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sldIdLst>
    <p:sldId id="256" r:id="rId2"/>
    <p:sldId id="279" r:id="rId3"/>
    <p:sldId id="257" r:id="rId4"/>
    <p:sldId id="265" r:id="rId5"/>
    <p:sldId id="266" r:id="rId6"/>
    <p:sldId id="267" r:id="rId7"/>
    <p:sldId id="268" r:id="rId8"/>
    <p:sldId id="264" r:id="rId9"/>
    <p:sldId id="258" r:id="rId10"/>
    <p:sldId id="263" r:id="rId11"/>
    <p:sldId id="261" r:id="rId12"/>
    <p:sldId id="262" r:id="rId13"/>
    <p:sldId id="269" r:id="rId14"/>
    <p:sldId id="259" r:id="rId15"/>
    <p:sldId id="260" r:id="rId16"/>
    <p:sldId id="270" r:id="rId17"/>
    <p:sldId id="274" r:id="rId18"/>
    <p:sldId id="271" r:id="rId19"/>
    <p:sldId id="272" r:id="rId20"/>
    <p:sldId id="273" r:id="rId21"/>
    <p:sldId id="275" r:id="rId22"/>
    <p:sldId id="277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 varScale="1">
        <p:scale>
          <a:sx n="72" d="100"/>
          <a:sy n="72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AD8DB2-720B-4C7E-8F18-50DB25CECC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76405-EA98-4EC2-95CE-FF1A5EA99F94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15EBE-5A9A-4123-9ADB-7807D42D42F1}" type="slidenum">
              <a:rPr lang="ru-RU"/>
              <a:pPr/>
              <a:t>10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30CBA-17EA-4616-8A19-9ADA11004027}" type="slidenum">
              <a:rPr lang="ru-RU"/>
              <a:pPr/>
              <a:t>11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935C1-2F62-47EA-8CED-8D48A6949A5B}" type="slidenum">
              <a:rPr lang="ru-RU"/>
              <a:pPr/>
              <a:t>12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08A21-8411-46AB-BBCD-EBA89913E57D}" type="slidenum">
              <a:rPr lang="ru-RU"/>
              <a:pPr/>
              <a:t>13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A941F-BED0-4828-BBD7-C98F92FA0594}" type="slidenum">
              <a:rPr lang="ru-RU"/>
              <a:pPr/>
              <a:t>14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11314-74F1-402C-8FBD-929AD0335A93}" type="slidenum">
              <a:rPr lang="ru-RU"/>
              <a:pPr/>
              <a:t>15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CC4E7-C857-4F20-9C8E-7ED5CE239A82}" type="slidenum">
              <a:rPr lang="ru-RU"/>
              <a:pPr/>
              <a:t>16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77A10-E771-4789-BA2E-95FA143B949E}" type="slidenum">
              <a:rPr lang="ru-RU"/>
              <a:pPr/>
              <a:t>17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95632-1EF7-4EAD-9DB5-C0AA537B7700}" type="slidenum">
              <a:rPr lang="ru-RU"/>
              <a:pPr/>
              <a:t>18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19B65-9F65-4063-AEC6-B5E56373A1EA}" type="slidenum">
              <a:rPr lang="ru-RU"/>
              <a:pPr/>
              <a:t>19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AC71A-DABD-40ED-9F1C-1BD90D175B5C}" type="slidenum">
              <a:rPr lang="ru-RU"/>
              <a:pPr/>
              <a:t>2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0680D-685F-4277-ABE7-FD9865BA2E00}" type="slidenum">
              <a:rPr lang="ru-RU"/>
              <a:pPr/>
              <a:t>20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FA155-62BA-4BB9-A452-73CB8CED4BFE}" type="slidenum">
              <a:rPr lang="ru-RU"/>
              <a:pPr/>
              <a:t>21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847B3-7234-4EBE-BB53-1B9B9A937C5F}" type="slidenum">
              <a:rPr lang="ru-RU"/>
              <a:pPr/>
              <a:t>22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82E3D-9E86-46C6-8751-B36881DAB605}" type="slidenum">
              <a:rPr lang="ru-RU"/>
              <a:pPr/>
              <a:t>23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BFAD0-51D2-41E7-B23C-7756FB529BEF}" type="slidenum">
              <a:rPr lang="ru-RU"/>
              <a:pPr/>
              <a:t>24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BCB72-E872-46AE-ACF8-29B9FEB4A8A2}" type="slidenum">
              <a:rPr lang="ru-RU"/>
              <a:pPr/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E638C-29C4-4D2F-806B-97CA87338E0E}" type="slidenum">
              <a:rPr lang="ru-RU"/>
              <a:pPr/>
              <a:t>4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640BD-7D5F-4733-9046-5AA1F5893A8D}" type="slidenum">
              <a:rPr lang="ru-RU"/>
              <a:pPr/>
              <a:t>5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EDE4D-ADEC-4A6C-B934-7F36C8C93F15}" type="slidenum">
              <a:rPr lang="ru-RU"/>
              <a:pPr/>
              <a:t>6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97827-927C-4FA3-A643-DC3D806901C3}" type="slidenum">
              <a:rPr lang="ru-RU"/>
              <a:pPr/>
              <a:t>7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11E7E-D1DD-4A73-A763-669F4F9F42F8}" type="slidenum">
              <a:rPr lang="ru-RU"/>
              <a:pPr/>
              <a:t>8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437C7-576F-4BB7-9050-E706CAA1DEA6}" type="slidenum">
              <a:rPr lang="ru-RU"/>
              <a:pPr/>
              <a:t>9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5E194-2059-430D-9DCA-082F2647F7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632D-B8B1-471E-8D5D-CBD5DB35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EC73-2823-458E-94E2-C072C3B5F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4A175F-AF80-4FDD-BD8B-826829EFD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1570C4-F978-4FD7-A35B-9B2D32323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7774-F458-48C5-BFE8-DDBE19249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944E-3D3F-4D03-8354-C06B8EAC55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D976-C466-459A-90C3-ED3EED8A9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36A9-19CD-4A31-A96D-19CA46826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AE97-5CD8-4AD0-828A-15C0194F0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54E877-E8D3-4A7C-9E95-35DDDB3FF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AABCE-CDA8-45B3-95EF-B4C5A2594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7BC590-F261-49A2-9825-17FF8EB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b="1" i="1"/>
              <a:t>Точки схода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/>
              <a:t>Основы линейной перспективы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/>
              <a:t>Косоугольная (угловая) перспектива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857232"/>
            <a:ext cx="7859713" cy="2520950"/>
          </a:xfrm>
        </p:spPr>
        <p:txBody>
          <a:bodyPr/>
          <a:lstStyle/>
          <a:p>
            <a:r>
              <a:rPr lang="ru-RU" sz="2800" dirty="0"/>
              <a:t>Угловая перспектива объекта возникает, когда объект расположен на горизонтальной плоскости, но повернут относительно плоскости картины.</a:t>
            </a:r>
          </a:p>
        </p:txBody>
      </p:sp>
      <p:pic>
        <p:nvPicPr>
          <p:cNvPr id="26630" name="Picture 6" descr="КУБ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571744"/>
            <a:ext cx="8712200" cy="3486150"/>
          </a:xfrm>
          <a:noFill/>
          <a:ln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06438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Косоугольная (угловая) перспектива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5400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/>
            </a:r>
            <a:br>
              <a:rPr lang="ru-RU" sz="1600"/>
            </a:br>
            <a:r>
              <a:rPr lang="ru-RU"/>
              <a:t>В косоугольной перспективе только вертикальные линии сохраняют параллельность, в то время как остальные сходятся к горизонту. </a:t>
            </a:r>
            <a:br>
              <a:rPr lang="ru-RU"/>
            </a:br>
            <a:r>
              <a:rPr lang="ru-RU"/>
              <a:t>В результате получается два пучка сходящихся линий в соответствующие две точки схода. </a:t>
            </a:r>
          </a:p>
        </p:txBody>
      </p:sp>
      <p:pic>
        <p:nvPicPr>
          <p:cNvPr id="19461" name="Picture 5" descr="1170884879_aero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8850" y="908050"/>
            <a:ext cx="4022725" cy="5545138"/>
          </a:xfrm>
          <a:noFill/>
          <a:ln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КУБ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16000" y="1524000"/>
            <a:ext cx="5112000" cy="4572000"/>
          </a:xfrm>
          <a:noFill/>
          <a:ln/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Здесь также возможно различное положение объекта относительно линии горизонта.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2" name="Picture 16" descr="j0297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4313"/>
            <a:ext cx="2952750" cy="2351087"/>
          </a:xfrm>
          <a:prstGeom prst="rect">
            <a:avLst/>
          </a:prstGeom>
          <a:noFill/>
        </p:spPr>
      </p:pic>
      <p:pic>
        <p:nvPicPr>
          <p:cNvPr id="45070" name="Picture 14" descr="j03029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581525"/>
            <a:ext cx="1385887" cy="19431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4321175" cy="5975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Точки схода находятся на линии горизонта. Расстояни между ними зависит от расстояния от наблюдателя до плоскости картины. Чем дальше находится наблюдатель, тем дальше точки схода.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rot="-2655928">
            <a:off x="4914900" y="2008188"/>
            <a:ext cx="3335338" cy="3786187"/>
          </a:xfrm>
          <a:prstGeom prst="rtTriangle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16499998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5795963" y="3933825"/>
            <a:ext cx="576262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140200" y="3789363"/>
            <a:ext cx="482441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5076825" y="3573463"/>
            <a:ext cx="1428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5221288" y="3573463"/>
            <a:ext cx="1428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6011863" y="4221163"/>
            <a:ext cx="1428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6084888" y="4149725"/>
            <a:ext cx="1428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От расстояния между точками схода зависит восприятие объектов</a:t>
            </a:r>
          </a:p>
        </p:txBody>
      </p:sp>
      <p:pic>
        <p:nvPicPr>
          <p:cNvPr id="12294" name="Picture 6" descr="4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67569" y="1612900"/>
            <a:ext cx="3238500" cy="4394200"/>
          </a:xfrm>
          <a:noFill/>
          <a:ln/>
        </p:spPr>
      </p:pic>
      <p:pic>
        <p:nvPicPr>
          <p:cNvPr id="12300" name="Picture 12" descr="4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1628775"/>
            <a:ext cx="3136900" cy="4321175"/>
          </a:xfrm>
          <a:noFill/>
          <a:ln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b="1"/>
              <a:t>1.</a:t>
            </a:r>
            <a:r>
              <a:rPr lang="ru-RU" sz="2800"/>
              <a:t> Если размещать дистанционные точки схода достаточно близко друг к другу создается ощущение, что объекты угрожают вам - впечатление скорее драматическое.  </a:t>
            </a:r>
            <a:br>
              <a:rPr lang="ru-RU" sz="2800"/>
            </a:br>
            <a:r>
              <a:rPr lang="ru-RU" sz="2800" b="1"/>
              <a:t>2.</a:t>
            </a:r>
            <a:r>
              <a:rPr lang="ru-RU" sz="2800"/>
              <a:t> Более "нормальный" вид создается, если одна из точек схода (или обе) выходит за пределы рисунка.  </a:t>
            </a:r>
            <a:br>
              <a:rPr lang="ru-RU" sz="2800"/>
            </a:br>
            <a:r>
              <a:rPr lang="ru-RU" sz="2800" b="1"/>
              <a:t>3.</a:t>
            </a:r>
            <a:r>
              <a:rPr lang="ru-RU" sz="2800"/>
              <a:t> Чем дальше точки схода расходятся в стороны, тем меньше видимых искажений зритель увидит на законченном рисунке. 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/>
              <a:t>Пояснение к предыдущему слайду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Детска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noFill/>
          <a:ln/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Угловая перспектива интерьера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547813" y="1916113"/>
            <a:ext cx="7345362" cy="2160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1547813" y="4076700"/>
            <a:ext cx="7345362" cy="1657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0" y="40767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0" y="3429000"/>
            <a:ext cx="6588125" cy="6477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0" y="3933825"/>
            <a:ext cx="6659563" cy="14287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 flipV="1">
            <a:off x="0" y="4076700"/>
            <a:ext cx="6372225" cy="6477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2124075" y="2852738"/>
            <a:ext cx="6696075" cy="12239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195513" y="3141663"/>
            <a:ext cx="6624637" cy="9350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V="1">
            <a:off x="2124075" y="4076700"/>
            <a:ext cx="6696075" cy="360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 flipV="1">
            <a:off x="0" y="4076700"/>
            <a:ext cx="6732588" cy="18732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9" grpId="0" animBg="1"/>
      <p:bldP spid="48140" grpId="0" animBg="1"/>
      <p:bldP spid="48141" grpId="0" animBg="1"/>
      <p:bldP spid="48143" grpId="0" animBg="1"/>
      <p:bldP spid="48144" grpId="0" animBg="1"/>
      <p:bldP spid="48145" grpId="0" animBg="1"/>
      <p:bldP spid="481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os-do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08100" y="2012950"/>
            <a:ext cx="6527800" cy="3594100"/>
          </a:xfrm>
          <a:noFill/>
          <a:ln/>
        </p:spPr>
      </p:pic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Угловая перспектива улицы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r>
              <a:rPr lang="ru-RU" sz="2800" b="1"/>
              <a:t>В реальном рисовании обычно встречатся смешанные варианты: одни объекты расположены фронтально, другие под различным углами</a:t>
            </a:r>
          </a:p>
        </p:txBody>
      </p:sp>
      <p:pic>
        <p:nvPicPr>
          <p:cNvPr id="51215" name="Picture 15" descr="ris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05038"/>
            <a:ext cx="562768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93" name="Picture 21" descr="image04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438400"/>
            <a:ext cx="3810000" cy="2743200"/>
          </a:xfrm>
          <a:noFill/>
          <a:ln/>
        </p:spPr>
      </p:pic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/>
              <a:t>В таких ситуациях используюся различные вспомогательные точки схода для конкретного объекта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>
                <a:hlinkClick r:id="" action="ppaction://noaction"/>
              </a:rPr>
              <a:t>Вступление</a:t>
            </a:r>
            <a:r>
              <a:rPr lang="ru-RU"/>
              <a:t>.</a:t>
            </a:r>
          </a:p>
          <a:p>
            <a:pPr marL="609600" indent="-609600">
              <a:buFontTx/>
              <a:buAutoNum type="arabicPeriod"/>
            </a:pPr>
            <a:r>
              <a:rPr lang="ru-RU">
                <a:hlinkClick r:id="rId3" action="ppaction://hlinksldjump"/>
              </a:rPr>
              <a:t>Фронтальная перспектива</a:t>
            </a:r>
            <a:r>
              <a:rPr lang="ru-RU"/>
              <a:t>.</a:t>
            </a:r>
          </a:p>
          <a:p>
            <a:pPr marL="609600" indent="-609600">
              <a:buFontTx/>
              <a:buAutoNum type="arabicPeriod"/>
            </a:pPr>
            <a:r>
              <a:rPr lang="ru-RU">
                <a:hlinkClick r:id="rId4" action="ppaction://hlinksldjump"/>
              </a:rPr>
              <a:t>Угловая перспектива</a:t>
            </a:r>
            <a:r>
              <a:rPr lang="ru-RU"/>
              <a:t>.</a:t>
            </a:r>
          </a:p>
          <a:p>
            <a:pPr marL="609600" indent="-609600">
              <a:buFontTx/>
              <a:buAutoNum type="arabicPeriod"/>
            </a:pPr>
            <a:r>
              <a:rPr lang="ru-RU">
                <a:hlinkClick r:id="rId5" action="ppaction://hlinksldjump"/>
              </a:rPr>
              <a:t>Трехточечная перспектива</a:t>
            </a:r>
            <a:r>
              <a:rPr lang="ru-RU"/>
              <a:t>.</a:t>
            </a:r>
          </a:p>
          <a:p>
            <a:pPr marL="609600" indent="-609600">
              <a:buFontTx/>
              <a:buAutoNum type="arabicPeriod"/>
            </a:pPr>
            <a:r>
              <a:rPr lang="ru-RU">
                <a:hlinkClick r:id="rId6" action="ppaction://hlinksldjump"/>
              </a:rPr>
              <a:t>Заключение.</a:t>
            </a:r>
            <a:endParaRPr lang="ru-RU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Три точки схода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2449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Такая перспектива используетя, когда объект находится не только под углом к наблюдателю, но и на наклонной поверхности относительно направления взгляда наблюдателя (либо взгляд наблюдателя под углом к поверхости земли).</a:t>
            </a:r>
          </a:p>
        </p:txBody>
      </p:sp>
      <p:pic>
        <p:nvPicPr>
          <p:cNvPr id="58373" name="Picture 5" descr="Интер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349500"/>
            <a:ext cx="4038600" cy="3028950"/>
          </a:xfrm>
          <a:noFill/>
          <a:ln/>
        </p:spPr>
      </p:pic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7019925" y="2997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978400" cy="5434013"/>
          </a:xfrm>
        </p:spPr>
        <p:txBody>
          <a:bodyPr>
            <a:normAutofit lnSpcReduction="10000"/>
          </a:bodyPr>
          <a:lstStyle/>
          <a:p>
            <a:r>
              <a:rPr lang="ru-RU" sz="4000" b="1"/>
              <a:t>Часто третья точка схода необходима для изображения высотных зданий снизу или с «высоты птичьего полета».</a:t>
            </a:r>
          </a:p>
        </p:txBody>
      </p:sp>
      <p:pic>
        <p:nvPicPr>
          <p:cNvPr id="64518" name="Picture 6" descr="6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94350" y="692150"/>
            <a:ext cx="2813050" cy="5126038"/>
          </a:xfrm>
          <a:noFill/>
          <a:ln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713788" cy="57927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/>
              <a:t>Такую перспективу называют  трехточечной. </a:t>
            </a:r>
          </a:p>
          <a:p>
            <a:pPr marL="609600" indent="-609600">
              <a:buFontTx/>
              <a:buNone/>
            </a:pPr>
            <a:r>
              <a:rPr lang="ru-RU"/>
              <a:t>В английском языке, когда третья точка схода находится вверху,  используется термин  </a:t>
            </a:r>
            <a:r>
              <a:rPr lang="ru-RU" b="1"/>
              <a:t>Worm's Eye perspective</a:t>
            </a:r>
            <a:r>
              <a:rPr lang="ru-RU"/>
              <a:t>.</a:t>
            </a:r>
          </a:p>
          <a:p>
            <a:pPr marL="609600" indent="-609600">
              <a:buFontTx/>
              <a:buNone/>
            </a:pPr>
            <a:r>
              <a:rPr lang="ru-RU"/>
              <a:t> Worm's Eye (</a:t>
            </a:r>
            <a:r>
              <a:rPr lang="ru-RU" i="1"/>
              <a:t>дословно) - </a:t>
            </a:r>
            <a:r>
              <a:rPr lang="ru-RU"/>
              <a:t> взгляд червяка.</a:t>
            </a:r>
          </a:p>
          <a:p>
            <a:pPr marL="609600" indent="-609600">
              <a:buFontTx/>
              <a:buNone/>
            </a:pPr>
            <a:r>
              <a:rPr lang="ru-RU"/>
              <a:t>Сравните: в русском языке есть термин «лягушачья перспектива», означающий изображение с очень низкой линией горизонта, когда объекты «возвышаюся» над наблюдателем.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000" b="1"/>
              <a:t>В изобразительном искусстве объект, в основе формы которого лежит прямоугольный параллелепипед,  имеет  1, 2 или 3 точки схода в зависимости от его расположения относительно взгляда наблюдателя и плоскости картины.</a:t>
            </a:r>
          </a:p>
          <a:p>
            <a:pPr marL="609600" indent="-609600">
              <a:buFontTx/>
              <a:buAutoNum type="arabicPeriod"/>
            </a:pPr>
            <a:r>
              <a:rPr lang="ru-RU" sz="2000" b="1"/>
              <a:t>Во фронтальной и угловой перспективе точки схода лежат на линии горизонта, в трёхточечной – одна из точек находится наверху или внизу картины (обычно за ее пределами).</a:t>
            </a:r>
          </a:p>
          <a:p>
            <a:pPr marL="609600" indent="-609600">
              <a:buFontTx/>
              <a:buAutoNum type="arabicPeriod"/>
            </a:pPr>
            <a:r>
              <a:rPr lang="ru-RU" sz="2000" b="1"/>
              <a:t>При изображении различных объектов обычно встречатся смешанные варианты: одни объекты расположены фронтально, другие под различным углами В таких ситуациях используюся различные вспомогательные точки схода для конкретного объекта.</a:t>
            </a:r>
          </a:p>
          <a:p>
            <a:pPr marL="609600" indent="-609600">
              <a:buFontTx/>
              <a:buAutoNum type="arabicPeriod"/>
            </a:pPr>
            <a:endParaRPr lang="ru-RU" sz="2000" b="1"/>
          </a:p>
          <a:p>
            <a:pPr marL="609600" indent="-609600">
              <a:buFontTx/>
              <a:buAutoNum type="arabicPeriod"/>
            </a:pPr>
            <a:endParaRPr lang="ru-RU" sz="1800" b="1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b="1"/>
              <a:t>Подводим итоги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276475"/>
            <a:ext cx="8229600" cy="1143000"/>
          </a:xfrm>
        </p:spPr>
        <p:txBody>
          <a:bodyPr/>
          <a:lstStyle/>
          <a:p>
            <a:r>
              <a:rPr lang="ru-RU" sz="4800" b="1"/>
              <a:t>Спасибо за внимание!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435975" cy="1143000"/>
          </a:xfrm>
        </p:spPr>
        <p:txBody>
          <a:bodyPr>
            <a:normAutofit fontScale="90000"/>
          </a:bodyPr>
          <a:lstStyle/>
          <a:p>
            <a:r>
              <a:rPr lang="ru-RU" sz="2400" b="1"/>
              <a:t>В изобразительном искусстве объект, в основе формы которого лежит прямоугольный параллелепипед,  имеет  1, 2 или 3 точки схода в зависимости от его расположения относительно взгляда наблюдателя и плоскости картины</a:t>
            </a:r>
          </a:p>
        </p:txBody>
      </p:sp>
      <p:pic>
        <p:nvPicPr>
          <p:cNvPr id="5128" name="Picture 8" descr="perspective_basics_ph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785926"/>
            <a:ext cx="7345362" cy="2295525"/>
          </a:xfrm>
          <a:noFill/>
          <a:ln/>
        </p:spPr>
      </p:pic>
      <p:pic>
        <p:nvPicPr>
          <p:cNvPr id="5129" name="Picture 9" descr="perspective_basics_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5720" y="4071942"/>
            <a:ext cx="8243888" cy="2268538"/>
          </a:xfrm>
          <a:noFill/>
          <a:ln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196975"/>
            <a:ext cx="7067550" cy="4103688"/>
          </a:xfrm>
        </p:spPr>
        <p:txBody>
          <a:bodyPr/>
          <a:lstStyle/>
          <a:p>
            <a:r>
              <a:rPr lang="ru-RU" sz="2800" b="1"/>
              <a:t>Одна (главная) точка схода используется во фронтальной перспективе, когда плоскости, формирующие каркас объекта, расположены либо параллельно плоскости катины, либо – перпендикулярно ей, то есть объект расположен «прямо» по отношению к взгляду наблюдателя.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/>
              <a:t>Фронтальная перспектива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50825" y="1196975"/>
            <a:ext cx="8353425" cy="51847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/>
              <a:t>В этой ситуации линии, параллельные плоскости картины, остаются параллельными, а линии, перпендикулярные ей, сходятся в одной точке на линии горизонта. Такая точка и называется </a:t>
            </a:r>
            <a:r>
              <a:rPr lang="ru-RU" sz="3600" b="1" i="1"/>
              <a:t>главной точкой схода</a:t>
            </a:r>
            <a:r>
              <a:rPr lang="ru-RU" sz="3600" b="1"/>
              <a:t>.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Главная точка схода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00113" y="2924175"/>
            <a:ext cx="3671887" cy="3241675"/>
          </a:xfrm>
          <a:prstGeom prst="rect">
            <a:avLst/>
          </a:prstGeom>
          <a:solidFill>
            <a:schemeClr val="accent1"/>
          </a:solidFill>
          <a:ln w="381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900113" y="1628775"/>
            <a:ext cx="5040312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4572000" y="1628775"/>
            <a:ext cx="1368425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900113" y="1628775"/>
            <a:ext cx="5040312" cy="4537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4572000" y="1628775"/>
            <a:ext cx="1368425" cy="4537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179388" y="1628775"/>
            <a:ext cx="8569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5" name="WordArt 11"/>
          <p:cNvSpPr>
            <a:spLocks noChangeArrowheads="1" noChangeShapeType="1" noTextEdit="1"/>
          </p:cNvSpPr>
          <p:nvPr/>
        </p:nvSpPr>
        <p:spPr bwMode="auto">
          <a:xfrm>
            <a:off x="5867400" y="90805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5867400" y="1484313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23850" y="260350"/>
            <a:ext cx="5327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Фронтальная перспектива куба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Интерьер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2004060"/>
            <a:ext cx="5943600" cy="3611880"/>
          </a:xfrm>
          <a:noFill/>
          <a:ln/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/>
              <a:t>Фронтальная перспектива комнаты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2916238" y="3141663"/>
            <a:ext cx="1511300" cy="3167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3635375" y="3141663"/>
            <a:ext cx="792163" cy="309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4284663" y="3141663"/>
            <a:ext cx="142875" cy="302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2484438" y="3141663"/>
            <a:ext cx="1943100" cy="2087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2484438" y="3141663"/>
            <a:ext cx="1943100" cy="309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2195513" y="3141663"/>
            <a:ext cx="2232025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2339975" y="1557338"/>
            <a:ext cx="208756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3924300" y="1557338"/>
            <a:ext cx="503238" cy="1655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4427538" y="1700213"/>
            <a:ext cx="1944687" cy="144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4427538" y="1700213"/>
            <a:ext cx="2808287" cy="144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 flipV="1">
            <a:off x="4427538" y="3141663"/>
            <a:ext cx="4105275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323850" y="3141663"/>
            <a:ext cx="86407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1999" grpId="0" animBg="1"/>
      <p:bldP spid="42000" grpId="0" animBg="1"/>
      <p:bldP spid="420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улиц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654175"/>
            <a:ext cx="7416800" cy="4373563"/>
          </a:xfrm>
          <a:noFill/>
          <a:ln/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Перспектива улицы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perspective_basics_f8_9_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349500"/>
            <a:ext cx="8686800" cy="2746375"/>
          </a:xfrm>
          <a:noFill/>
          <a:ln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r>
              <a:rPr lang="ru-RU" sz="3200"/>
              <a:t>Возможно различное положение объекта относительно линии горизонта.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</TotalTime>
  <Words>520</Words>
  <Application>Microsoft Office PowerPoint</Application>
  <PresentationFormat>Экран (4:3)</PresentationFormat>
  <Paragraphs>68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Основы линейной перспективы</vt:lpstr>
      <vt:lpstr>План</vt:lpstr>
      <vt:lpstr>В изобразительном искусстве объект, в основе формы которого лежит прямоугольный параллелепипед,  имеет  1, 2 или 3 точки схода в зависимости от его расположения относительно взгляда наблюдателя и плоскости картины</vt:lpstr>
      <vt:lpstr>Фронтальная перспектива</vt:lpstr>
      <vt:lpstr>Главная точка схода</vt:lpstr>
      <vt:lpstr>Слайд 6</vt:lpstr>
      <vt:lpstr>Фронтальная перспектива комнаты</vt:lpstr>
      <vt:lpstr>Перспектива улицы</vt:lpstr>
      <vt:lpstr>Возможно различное положение объекта относительно линии горизонта.</vt:lpstr>
      <vt:lpstr>Косоугольная (угловая) перспектива </vt:lpstr>
      <vt:lpstr>Косоугольная (угловая) перспектива </vt:lpstr>
      <vt:lpstr>Здесь также возможно различное положение объекта относительно линии горизонта.</vt:lpstr>
      <vt:lpstr>Слайд 13</vt:lpstr>
      <vt:lpstr>От расстояния между точками схода зависит восприятие объектов</vt:lpstr>
      <vt:lpstr>Пояснение к предыдущему слайду</vt:lpstr>
      <vt:lpstr>Угловая перспектива интерьера</vt:lpstr>
      <vt:lpstr>Угловая перспектива улицы</vt:lpstr>
      <vt:lpstr>В реальном рисовании обычно встречатся смешанные варианты: одни объекты расположены фронтально, другие под различным углами</vt:lpstr>
      <vt:lpstr>В таких ситуациях используюся различные вспомогательные точки схода для конкретного объекта</vt:lpstr>
      <vt:lpstr>Три точки схода</vt:lpstr>
      <vt:lpstr>Слайд 21</vt:lpstr>
      <vt:lpstr>Слайд 22</vt:lpstr>
      <vt:lpstr>Подводим итоги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линейной перспективы</dc:title>
  <dc:creator>Admin</dc:creator>
  <cp:lastModifiedBy>Admin</cp:lastModifiedBy>
  <cp:revision>2</cp:revision>
  <dcterms:created xsi:type="dcterms:W3CDTF">2013-11-26T10:46:35Z</dcterms:created>
  <dcterms:modified xsi:type="dcterms:W3CDTF">2013-11-27T21:32:19Z</dcterms:modified>
</cp:coreProperties>
</file>