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6" r:id="rId5"/>
    <p:sldId id="263" r:id="rId6"/>
    <p:sldId id="264" r:id="rId7"/>
    <p:sldId id="260" r:id="rId8"/>
    <p:sldId id="271" r:id="rId9"/>
    <p:sldId id="265" r:id="rId10"/>
    <p:sldId id="269" r:id="rId11"/>
    <p:sldId id="270" r:id="rId12"/>
    <p:sldId id="267" r:id="rId13"/>
    <p:sldId id="25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41A7-8A12-4ED6-B15C-E1A1B83D5E7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5EC15-D3EA-4679-895B-6F1BB971F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72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5EC15-D3EA-4679-895B-6F1BB971F9F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03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03E9-B932-480E-9388-221E5AD2CF50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8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DB7F-D94F-48D5-B8B4-B50A37918621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3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FF92-0FDA-44C3-8E2F-89080B370519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36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6601-E249-4F90-A952-6C87BC219CC4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98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1E52-42A2-4CBD-AC59-3679D1C1406E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61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2715-C4E6-4970-8BDB-4C098C517D8E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4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D4CC-31E4-4240-AF69-DFD7571DAB39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69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846B-8259-4328-90DB-AB7E400FE954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5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D646-7C6A-422C-AA4C-3FBB946AD944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676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0D6B3-76C8-43B4-80BB-2CB4B3BA394E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9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2EB-DA51-4BB1-BAED-7B74427CFA3D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06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30B7-122F-436C-BBEC-DAD7D48B4A15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640B-68D2-4E39-A9D2-DC9102C79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40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D%D1%81%D0%BE%D1%80%D0%BD%D0%B0%D1%8F_%D1%81%D0%B8%D1%81%D1%82%D0%B5%D0%BC%D0%B0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www.portal-slovo.ru/impressionism/36342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llf.ru/photos/27035-makrosemka-glaz-nasekomyx-18-foto.html" TargetMode="External"/><Relationship Id="rId3" Type="http://schemas.openxmlformats.org/officeDocument/2006/relationships/hyperlink" Target="http://cnx.org/content/m44667/latest/?collection=col11544/latest" TargetMode="External"/><Relationship Id="rId7" Type="http://schemas.openxmlformats.org/officeDocument/2006/relationships/hyperlink" Target="http://www.earthlife.net/insects/anatomy.html" TargetMode="External"/><Relationship Id="rId2" Type="http://schemas.openxmlformats.org/officeDocument/2006/relationships/hyperlink" Target="http://upload.wikimedia.org/wikipedia/commons/c/c2/Motion_of_Insectwin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bio.ru/org21.html" TargetMode="External"/><Relationship Id="rId5" Type="http://schemas.openxmlformats.org/officeDocument/2006/relationships/hyperlink" Target="http://www.daviddarling.info/encyclopedia/t/tracheae.html" TargetMode="External"/><Relationship Id="rId4" Type="http://schemas.openxmlformats.org/officeDocument/2006/relationships/hyperlink" Target="http://www.eplantscience.com/index/general_zoology/gas_exchange_through_tubes_tracheal_systems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wallpapers.org.ua/download/8600/1280x1024/" TargetMode="External"/><Relationship Id="rId7" Type="http://schemas.openxmlformats.org/officeDocument/2006/relationships/hyperlink" Target="http://www.animalpictures123.org/2012/09/page/2/" TargetMode="External"/><Relationship Id="rId2" Type="http://schemas.openxmlformats.org/officeDocument/2006/relationships/hyperlink" Target="http://vk.com/id209231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rthtimes.org/nature/earwig-mothers-parental-care/1946/" TargetMode="External"/><Relationship Id="rId5" Type="http://schemas.openxmlformats.org/officeDocument/2006/relationships/hyperlink" Target="http://cronodon.com/images/male_insect_reproductive_system.jpg" TargetMode="External"/><Relationship Id="rId4" Type="http://schemas.openxmlformats.org/officeDocument/2006/relationships/hyperlink" Target="http://cronodon.com/images/insect_female_reproductive_syste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96944" cy="233169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Внутреннее строение насекомых</a:t>
            </a:r>
            <a:endParaRPr lang="ru-RU" sz="72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3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Сенсорные системы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dirty="0" smtClean="0"/>
              <a:t>Жизнедеятельность </a:t>
            </a:r>
            <a:r>
              <a:rPr lang="ru-RU" sz="2600" dirty="0"/>
              <a:t>насекомых сопровождается обработкой звуковой, обонятельной, зрительной и другой сенсорной информации – пространственной, геометрической, количественной. Одной из многих загадочных и интересных особенностей насекомых является их умение с помощью собственных «приборов» точно оценивать ситуацию. Наши знания об этих устройствах незначительны, хотя они широко используются в природе. Это и определители различных физических полей, которые позволяют предсказывать землетрясения, извержения вулканов, наводнения, изменения погоды. Это и чувство времени, отсчитываемое внутренними биологическими часами, и чувство скорости, и способность  к ориентации и навигации и многое другое</a:t>
            </a:r>
            <a:r>
              <a:rPr lang="ru-RU" sz="26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dirty="0" smtClean="0"/>
              <a:t>Источник: Жданова. Т.Д. Окна в мир. </a:t>
            </a:r>
            <a:r>
              <a:rPr lang="en-US" sz="1100" dirty="0" smtClean="0">
                <a:hlinkClick r:id="rId2"/>
              </a:rPr>
              <a:t>http://www.portal-slovo.ru/impressionism/36342.php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1639341"/>
            <a:ext cx="8229600" cy="4525963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 smtClean="0"/>
              <a:t>Также сенсорными системами называют анализаторы. Понятие «анализатор» ввёл российский физиолог </a:t>
            </a:r>
            <a:r>
              <a:rPr lang="ru-RU" sz="2400" dirty="0" err="1" smtClean="0"/>
              <a:t>И.П.Павлов</a:t>
            </a:r>
            <a:r>
              <a:rPr lang="ru-RU" sz="2400" dirty="0" smtClean="0"/>
              <a:t>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/>
              <a:t>Анализаторы</a:t>
            </a:r>
            <a:r>
              <a:rPr lang="ru-RU" sz="2400" dirty="0" smtClean="0"/>
              <a:t> (сенсорные системы) это совокупность образований, которые </a:t>
            </a:r>
            <a:r>
              <a:rPr lang="ru-RU" sz="2400" b="1" dirty="0" smtClean="0"/>
              <a:t>воспринимают</a:t>
            </a:r>
            <a:r>
              <a:rPr lang="ru-RU" sz="2400" dirty="0" smtClean="0"/>
              <a:t>, </a:t>
            </a:r>
            <a:r>
              <a:rPr lang="ru-RU" sz="2400" b="1" dirty="0" smtClean="0"/>
              <a:t>передают</a:t>
            </a:r>
            <a:r>
              <a:rPr lang="ru-RU" sz="2400" dirty="0" smtClean="0"/>
              <a:t> и </a:t>
            </a:r>
            <a:r>
              <a:rPr lang="ru-RU" sz="2400" b="1" dirty="0" smtClean="0"/>
              <a:t>анализируют информацию</a:t>
            </a:r>
            <a:r>
              <a:rPr lang="ru-RU" sz="2400" dirty="0" smtClean="0"/>
              <a:t> из окружающей и внутренней среды организма.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/>
              <a:t>Источник: Свободная энциклопедия Википедия. Сенсорная система.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://ru.wikipedia.org/wiki/%D0%A1%D0%B5%D0%BD%D1%81%D0%BE%D1%80%D0%BD%D0%B0%D1%8F_%</a:t>
            </a:r>
            <a:r>
              <a:rPr lang="en-US" sz="1200" dirty="0" smtClean="0">
                <a:hlinkClick r:id="rId3"/>
              </a:rPr>
              <a:t>D1%81%D0%B8%D1%81%D1%82%D0%B5%D0%BC%D0%B0</a:t>
            </a:r>
            <a:r>
              <a:rPr lang="ru-RU" sz="1200" dirty="0" smtClean="0"/>
              <a:t> 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013176"/>
            <a:ext cx="244827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клетки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(в органе чувств)</a:t>
            </a:r>
          </a:p>
          <a:p>
            <a:pPr algn="ctr">
              <a:lnSpc>
                <a:spcPts val="2200"/>
              </a:lnSpc>
            </a:pP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воспринимают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5013176"/>
            <a:ext cx="244827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«мозг»</a:t>
            </a:r>
          </a:p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анализирует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5013176"/>
            <a:ext cx="244827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нерв</a:t>
            </a:r>
          </a:p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передаёт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15816" y="537321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24128" y="5373216"/>
            <a:ext cx="57606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Зрительная сенсорная система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и орган зрения глаза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95618"/>
            <a:ext cx="3553662" cy="35536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528392" cy="352839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  <a:solidFill>
            <a:srgbClr val="CCECFF"/>
          </a:solidFill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Обонятельная, осязательная и вкусовая сенсорные системы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и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 органы обоняния и осязания антенны,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о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рганы вкуса на ротовом аппарате (у бабочек на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конечн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.)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3312368" cy="33123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288998" cy="32889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866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  <p:bldP spid="8" grpId="0" animBg="1"/>
      <p:bldP spid="13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Поведение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Для насекомых характерно чрезвычайно сложные формы поведения.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Это результат высокоразвитой нервной системы и тонкой работы органов чувств.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Инстинкты – врождённые поведенческие реакции организма.</a:t>
            </a:r>
          </a:p>
          <a:p>
            <a:pPr marL="0" indent="0" algn="ctr">
              <a:buNone/>
            </a:pPr>
            <a:r>
              <a:rPr lang="ru-RU" dirty="0" smtClean="0"/>
              <a:t>Многие инстинкты связаны с заботой о потомстве, особенно сложны у общественных насекомых.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98157" cy="475252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27584" y="1772816"/>
            <a:ext cx="2156361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Уховёртка</a:t>
            </a:r>
          </a:p>
          <a:p>
            <a:pPr algn="ctr"/>
            <a:r>
              <a:rPr lang="ru-RU" sz="2000" dirty="0" smtClean="0"/>
              <a:t>опекает малышей</a:t>
            </a:r>
            <a:endParaRPr lang="ru-RU" sz="2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5" y="1552995"/>
            <a:ext cx="8145721" cy="49003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27584" y="1844824"/>
            <a:ext cx="1980350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чёлы собирают</a:t>
            </a:r>
          </a:p>
          <a:p>
            <a:pPr algn="ctr"/>
            <a:r>
              <a:rPr lang="ru-RU" sz="2000" dirty="0" smtClean="0"/>
              <a:t>нектар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118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699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Ответим на вопросы</a:t>
            </a:r>
            <a:b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подведём итоги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</a:rPr>
              <a:t>1. Каковы особенности строения внутренних систем органов насекомых: пищеварительной, кровеносной, дыхательной, выделительной, половой, нервной?</a:t>
            </a:r>
          </a:p>
          <a:p>
            <a:pPr marL="0" indent="0" algn="just">
              <a:buNone/>
            </a:pPr>
            <a:endParaRPr lang="ru-RU" dirty="0" smtClean="0">
              <a:ln>
                <a:solidFill>
                  <a:srgbClr val="002060"/>
                </a:solidFill>
              </a:ln>
            </a:endParaRPr>
          </a:p>
          <a:p>
            <a:pPr marL="0" indent="0" algn="just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</a:rPr>
              <a:t>2. Какие сенсорные системы насекомых вам известны? Каков принцип строения и работы анализатора?</a:t>
            </a:r>
          </a:p>
          <a:p>
            <a:pPr marL="0" indent="0" algn="just">
              <a:buNone/>
            </a:pPr>
            <a:endParaRPr lang="ru-RU" dirty="0" smtClean="0">
              <a:ln>
                <a:solidFill>
                  <a:srgbClr val="002060"/>
                </a:solidFill>
              </a:ln>
            </a:endParaRPr>
          </a:p>
          <a:p>
            <a:pPr marL="0" indent="0" algn="just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</a:rPr>
              <a:t>3. Каковы особенности поведения насекомых?   С чем это связано? Поясните.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46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Активные ссылки на использованные изображения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динамичная схема полёта насекомого:</a:t>
            </a:r>
          </a:p>
          <a:p>
            <a:pPr marL="0" indent="0">
              <a:buNone/>
            </a:pPr>
            <a:r>
              <a:rPr lang="en-US" sz="1600" u="sng" dirty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</a:t>
            </a:r>
            <a:r>
              <a:rPr lang="en-US" sz="1600" u="sng" dirty="0">
                <a:hlinkClick r:id="rId2"/>
              </a:rPr>
              <a:t>upload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wikimedia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>
                <a:hlinkClick r:id="rId2"/>
              </a:rPr>
              <a:t>org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 err="1">
                <a:hlinkClick r:id="rId2"/>
              </a:rPr>
              <a:t>wikipedia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commons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c</a:t>
            </a:r>
            <a:r>
              <a:rPr lang="ru-RU" sz="1600" u="sng" dirty="0">
                <a:hlinkClick r:id="rId2"/>
              </a:rPr>
              <a:t>/</a:t>
            </a:r>
            <a:r>
              <a:rPr lang="en-US" sz="1600" u="sng" dirty="0">
                <a:hlinkClick r:id="rId2"/>
              </a:rPr>
              <a:t>c</a:t>
            </a:r>
            <a:r>
              <a:rPr lang="ru-RU" sz="1600" u="sng" dirty="0">
                <a:hlinkClick r:id="rId2"/>
              </a:rPr>
              <a:t>2/</a:t>
            </a:r>
            <a:r>
              <a:rPr lang="en-US" sz="1600" u="sng" dirty="0">
                <a:hlinkClick r:id="rId2"/>
              </a:rPr>
              <a:t>motion</a:t>
            </a:r>
            <a:r>
              <a:rPr lang="ru-RU" sz="1600" u="sng" dirty="0">
                <a:hlinkClick r:id="rId2"/>
              </a:rPr>
              <a:t>_</a:t>
            </a:r>
            <a:r>
              <a:rPr lang="en-US" sz="1600" u="sng" dirty="0">
                <a:hlinkClick r:id="rId2"/>
              </a:rPr>
              <a:t>of</a:t>
            </a:r>
            <a:r>
              <a:rPr lang="ru-RU" sz="1600" u="sng" dirty="0">
                <a:hlinkClick r:id="rId2"/>
              </a:rPr>
              <a:t>_</a:t>
            </a:r>
            <a:r>
              <a:rPr lang="en-US" sz="1600" u="sng" dirty="0" err="1">
                <a:hlinkClick r:id="rId2"/>
              </a:rPr>
              <a:t>insectwing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>
                <a:hlinkClick r:id="rId2"/>
              </a:rPr>
              <a:t>gif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внутреннего строения пчелы:</a:t>
            </a:r>
          </a:p>
          <a:p>
            <a:pPr marL="0" indent="0">
              <a:buNone/>
            </a:pPr>
            <a:r>
              <a:rPr lang="en-US" sz="1600" u="sng" dirty="0">
                <a:hlinkClick r:id="rId3"/>
              </a:rPr>
              <a:t>http</a:t>
            </a:r>
            <a:r>
              <a:rPr lang="ru-RU" sz="1600" u="sng" dirty="0">
                <a:hlinkClick r:id="rId3"/>
              </a:rPr>
              <a:t>://</a:t>
            </a:r>
            <a:r>
              <a:rPr lang="en-US" sz="1600" u="sng" dirty="0" err="1">
                <a:hlinkClick r:id="rId3"/>
              </a:rPr>
              <a:t>cnx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>
                <a:hlinkClick r:id="rId3"/>
              </a:rPr>
              <a:t>org</a:t>
            </a:r>
            <a:r>
              <a:rPr lang="ru-RU" sz="1600" u="sng" dirty="0">
                <a:hlinkClick r:id="rId3"/>
              </a:rPr>
              <a:t>/</a:t>
            </a:r>
            <a:r>
              <a:rPr lang="en-US" sz="1600" u="sng" dirty="0">
                <a:hlinkClick r:id="rId3"/>
              </a:rPr>
              <a:t>content</a:t>
            </a:r>
            <a:r>
              <a:rPr lang="ru-RU" sz="1600" u="sng" dirty="0">
                <a:hlinkClick r:id="rId3"/>
              </a:rPr>
              <a:t>/</a:t>
            </a:r>
            <a:r>
              <a:rPr lang="en-US" sz="1600" u="sng" dirty="0">
                <a:hlinkClick r:id="rId3"/>
              </a:rPr>
              <a:t>m</a:t>
            </a:r>
            <a:r>
              <a:rPr lang="ru-RU" sz="1600" u="sng" dirty="0">
                <a:hlinkClick r:id="rId3"/>
              </a:rPr>
              <a:t>44667/</a:t>
            </a:r>
            <a:r>
              <a:rPr lang="en-US" sz="1600" u="sng" dirty="0">
                <a:hlinkClick r:id="rId3"/>
              </a:rPr>
              <a:t>latest</a:t>
            </a:r>
            <a:r>
              <a:rPr lang="ru-RU" sz="1600" u="sng" dirty="0">
                <a:hlinkClick r:id="rId3"/>
              </a:rPr>
              <a:t>/?</a:t>
            </a:r>
            <a:r>
              <a:rPr lang="en-US" sz="1600" u="sng" dirty="0">
                <a:hlinkClick r:id="rId3"/>
              </a:rPr>
              <a:t>collection</a:t>
            </a:r>
            <a:r>
              <a:rPr lang="ru-RU" sz="1600" u="sng" dirty="0">
                <a:hlinkClick r:id="rId3"/>
              </a:rPr>
              <a:t>=</a:t>
            </a:r>
            <a:r>
              <a:rPr lang="en-US" sz="1600" u="sng" dirty="0">
                <a:hlinkClick r:id="rId3"/>
              </a:rPr>
              <a:t>col</a:t>
            </a:r>
            <a:r>
              <a:rPr lang="ru-RU" sz="1600" u="sng" dirty="0">
                <a:hlinkClick r:id="rId3"/>
              </a:rPr>
              <a:t>11544/</a:t>
            </a:r>
            <a:r>
              <a:rPr lang="en-US" sz="1600" u="sng" dirty="0">
                <a:hlinkClick r:id="rId3"/>
              </a:rPr>
              <a:t>latest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</a:t>
            </a:r>
            <a:r>
              <a:rPr lang="ru-RU" sz="1600" dirty="0" smtClean="0"/>
              <a:t>хема дыхательной системы насекомых с увеличением: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>
                <a:hlinkClick r:id="rId4"/>
              </a:rPr>
              <a:t>http</a:t>
            </a:r>
            <a:r>
              <a:rPr lang="ru-RU" sz="1600" u="sng" dirty="0">
                <a:hlinkClick r:id="rId4"/>
              </a:rPr>
              <a:t>://</a:t>
            </a:r>
            <a:r>
              <a:rPr lang="en-US" sz="1600" u="sng" dirty="0">
                <a:hlinkClick r:id="rId4"/>
              </a:rPr>
              <a:t>www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eplantscience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index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general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zoology</a:t>
            </a:r>
            <a:r>
              <a:rPr lang="ru-RU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gas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exchange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through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tubes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tracheal</a:t>
            </a:r>
            <a:r>
              <a:rPr lang="ru-RU" sz="1600" u="sng" dirty="0">
                <a:hlinkClick r:id="rId4"/>
              </a:rPr>
              <a:t>_</a:t>
            </a:r>
            <a:r>
              <a:rPr lang="en-US" sz="1600" u="sng" dirty="0">
                <a:hlinkClick r:id="rId4"/>
              </a:rPr>
              <a:t>systems</a:t>
            </a:r>
            <a:r>
              <a:rPr lang="ru-RU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php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</a:t>
            </a:r>
            <a:r>
              <a:rPr lang="ru-RU" sz="1600" dirty="0" smtClean="0"/>
              <a:t>дыхательной системы  </a:t>
            </a:r>
            <a:r>
              <a:rPr lang="ru-RU" sz="1600" dirty="0"/>
              <a:t>насекомых:</a:t>
            </a:r>
          </a:p>
          <a:p>
            <a:pPr marL="0" indent="0">
              <a:buNone/>
            </a:pPr>
            <a:r>
              <a:rPr lang="en-US" sz="1600" u="sng" dirty="0">
                <a:hlinkClick r:id="rId5"/>
              </a:rPr>
              <a:t>http</a:t>
            </a:r>
            <a:r>
              <a:rPr lang="ru-RU" sz="1600" u="sng" dirty="0">
                <a:hlinkClick r:id="rId5"/>
              </a:rPr>
              <a:t>://</a:t>
            </a:r>
            <a:r>
              <a:rPr lang="en-US" sz="1600" u="sng" dirty="0">
                <a:hlinkClick r:id="rId5"/>
              </a:rPr>
              <a:t>www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 err="1">
                <a:hlinkClick r:id="rId5"/>
              </a:rPr>
              <a:t>daviddarling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>
                <a:hlinkClick r:id="rId5"/>
              </a:rPr>
              <a:t>info</a:t>
            </a:r>
            <a:r>
              <a:rPr lang="ru-RU" sz="1600" u="sng" dirty="0">
                <a:hlinkClick r:id="rId5"/>
              </a:rPr>
              <a:t>/</a:t>
            </a:r>
            <a:r>
              <a:rPr lang="en-US" sz="1600" u="sng" dirty="0">
                <a:hlinkClick r:id="rId5"/>
              </a:rPr>
              <a:t>encyclopedia</a:t>
            </a:r>
            <a:r>
              <a:rPr lang="ru-RU" sz="1600" u="sng" dirty="0">
                <a:hlinkClick r:id="rId5"/>
              </a:rPr>
              <a:t>/</a:t>
            </a:r>
            <a:r>
              <a:rPr lang="en-US" sz="1600" u="sng" dirty="0">
                <a:hlinkClick r:id="rId5"/>
              </a:rPr>
              <a:t>t</a:t>
            </a:r>
            <a:r>
              <a:rPr lang="ru-RU" sz="1600" u="sng" dirty="0">
                <a:hlinkClick r:id="rId5"/>
              </a:rPr>
              <a:t>/</a:t>
            </a:r>
            <a:r>
              <a:rPr lang="en-US" sz="1600" u="sng" dirty="0">
                <a:hlinkClick r:id="rId5"/>
              </a:rPr>
              <a:t>tracheae</a:t>
            </a:r>
            <a:r>
              <a:rPr lang="ru-RU" sz="1600" u="sng" dirty="0">
                <a:hlinkClick r:id="rId5"/>
              </a:rPr>
              <a:t>.</a:t>
            </a:r>
            <a:r>
              <a:rPr lang="en-US" sz="1600" u="sng" dirty="0">
                <a:hlinkClick r:id="rId5"/>
              </a:rPr>
              <a:t>html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выделительной системы насекомых:</a:t>
            </a:r>
          </a:p>
          <a:p>
            <a:pPr marL="0" indent="0">
              <a:buNone/>
            </a:pPr>
            <a:r>
              <a:rPr lang="en-US" sz="1600" u="sng" dirty="0">
                <a:hlinkClick r:id="rId6"/>
              </a:rPr>
              <a:t>http</a:t>
            </a:r>
            <a:r>
              <a:rPr lang="ru-RU" sz="1600" u="sng" dirty="0">
                <a:hlinkClick r:id="rId6"/>
              </a:rPr>
              <a:t>://</a:t>
            </a:r>
            <a:r>
              <a:rPr lang="en-US" sz="1600" u="sng" dirty="0">
                <a:hlinkClick r:id="rId6"/>
              </a:rPr>
              <a:t>www</a:t>
            </a:r>
            <a:r>
              <a:rPr lang="ru-RU" sz="1600" u="sng" dirty="0">
                <a:hlinkClick r:id="rId6"/>
              </a:rPr>
              <a:t>.</a:t>
            </a:r>
            <a:r>
              <a:rPr lang="en-US" sz="1600" u="sng" dirty="0" err="1">
                <a:hlinkClick r:id="rId6"/>
              </a:rPr>
              <a:t>ebio</a:t>
            </a:r>
            <a:r>
              <a:rPr lang="ru-RU" sz="1600" u="sng" dirty="0">
                <a:hlinkClick r:id="rId6"/>
              </a:rPr>
              <a:t>.</a:t>
            </a:r>
            <a:r>
              <a:rPr lang="en-US" sz="1600" u="sng" dirty="0" err="1">
                <a:hlinkClick r:id="rId6"/>
              </a:rPr>
              <a:t>ru</a:t>
            </a:r>
            <a:r>
              <a:rPr lang="ru-RU" sz="1600" u="sng" dirty="0">
                <a:hlinkClick r:id="rId6"/>
              </a:rPr>
              <a:t>/</a:t>
            </a:r>
            <a:r>
              <a:rPr lang="en-US" sz="1600" u="sng" dirty="0">
                <a:hlinkClick r:id="rId6"/>
              </a:rPr>
              <a:t>org</a:t>
            </a:r>
            <a:r>
              <a:rPr lang="ru-RU" sz="1600" u="sng" dirty="0">
                <a:hlinkClick r:id="rId6"/>
              </a:rPr>
              <a:t>21.</a:t>
            </a:r>
            <a:r>
              <a:rPr lang="en-US" sz="1600" u="sng" dirty="0">
                <a:hlinkClick r:id="rId6"/>
              </a:rPr>
              <a:t>html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схема </a:t>
            </a:r>
            <a:r>
              <a:rPr lang="ru-RU" sz="1600" dirty="0" smtClean="0"/>
              <a:t>видов </a:t>
            </a:r>
            <a:r>
              <a:rPr lang="ru-RU" sz="1600" dirty="0"/>
              <a:t>нервных систем </a:t>
            </a:r>
            <a:r>
              <a:rPr lang="ru-RU" sz="1600" dirty="0" smtClean="0"/>
              <a:t>насекомых: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>
                <a:hlinkClick r:id="rId7"/>
              </a:rPr>
              <a:t>http</a:t>
            </a:r>
            <a:r>
              <a:rPr lang="ru-RU" sz="1600" u="sng" dirty="0">
                <a:hlinkClick r:id="rId7"/>
              </a:rPr>
              <a:t>://</a:t>
            </a:r>
            <a:r>
              <a:rPr lang="en-US" sz="1600" u="sng" dirty="0">
                <a:hlinkClick r:id="rId7"/>
              </a:rPr>
              <a:t>www</a:t>
            </a:r>
            <a:r>
              <a:rPr lang="ru-RU" sz="1600" u="sng" dirty="0">
                <a:hlinkClick r:id="rId7"/>
              </a:rPr>
              <a:t>.</a:t>
            </a:r>
            <a:r>
              <a:rPr lang="en-US" sz="1600" u="sng" dirty="0" err="1">
                <a:hlinkClick r:id="rId7"/>
              </a:rPr>
              <a:t>earthlife</a:t>
            </a:r>
            <a:r>
              <a:rPr lang="ru-RU" sz="1600" u="sng" dirty="0">
                <a:hlinkClick r:id="rId7"/>
              </a:rPr>
              <a:t>.</a:t>
            </a:r>
            <a:r>
              <a:rPr lang="en-US" sz="1600" u="sng" dirty="0">
                <a:hlinkClick r:id="rId7"/>
              </a:rPr>
              <a:t>net</a:t>
            </a:r>
            <a:r>
              <a:rPr lang="ru-RU" sz="1600" u="sng" dirty="0">
                <a:hlinkClick r:id="rId7"/>
              </a:rPr>
              <a:t>/</a:t>
            </a:r>
            <a:r>
              <a:rPr lang="en-US" sz="1600" u="sng" dirty="0">
                <a:hlinkClick r:id="rId7"/>
              </a:rPr>
              <a:t>insects</a:t>
            </a:r>
            <a:r>
              <a:rPr lang="ru-RU" sz="1600" u="sng" dirty="0">
                <a:hlinkClick r:id="rId7"/>
              </a:rPr>
              <a:t>/</a:t>
            </a:r>
            <a:r>
              <a:rPr lang="en-US" sz="1600" u="sng" dirty="0">
                <a:hlinkClick r:id="rId7"/>
              </a:rPr>
              <a:t>anatomy</a:t>
            </a:r>
            <a:r>
              <a:rPr lang="ru-RU" sz="1600" u="sng" dirty="0">
                <a:hlinkClick r:id="rId7"/>
              </a:rPr>
              <a:t>.</a:t>
            </a:r>
            <a:r>
              <a:rPr lang="en-US" sz="1600" u="sng" dirty="0">
                <a:hlinkClick r:id="rId7"/>
              </a:rPr>
              <a:t>html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две фотографии макросъемки глаз </a:t>
            </a:r>
            <a:r>
              <a:rPr lang="ru-RU" sz="1600" dirty="0" smtClean="0"/>
              <a:t>насекомых: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8"/>
              </a:rPr>
              <a:t>http</a:t>
            </a:r>
            <a:r>
              <a:rPr lang="ru-RU" sz="1600" u="sng" dirty="0" smtClean="0">
                <a:hlinkClick r:id="rId8"/>
              </a:rPr>
              <a:t>://</a:t>
            </a:r>
            <a:r>
              <a:rPr lang="en-US" sz="1600" u="sng" dirty="0" smtClean="0">
                <a:hlinkClick r:id="rId8"/>
              </a:rPr>
              <a:t>www</a:t>
            </a:r>
            <a:r>
              <a:rPr lang="ru-RU" sz="1600" u="sng" dirty="0" smtClean="0">
                <a:hlinkClick r:id="rId8"/>
              </a:rPr>
              <a:t>.</a:t>
            </a:r>
            <a:r>
              <a:rPr lang="en-US" sz="1600" u="sng" dirty="0" err="1" smtClean="0">
                <a:hlinkClick r:id="rId8"/>
              </a:rPr>
              <a:t>ellf</a:t>
            </a:r>
            <a:r>
              <a:rPr lang="ru-RU" sz="1600" u="sng" dirty="0" smtClean="0">
                <a:hlinkClick r:id="rId8"/>
              </a:rPr>
              <a:t>.</a:t>
            </a:r>
            <a:r>
              <a:rPr lang="en-US" sz="1600" u="sng" dirty="0" err="1" smtClean="0">
                <a:hlinkClick r:id="rId8"/>
              </a:rPr>
              <a:t>ru</a:t>
            </a:r>
            <a:r>
              <a:rPr lang="ru-RU" sz="1600" u="sng" dirty="0" smtClean="0">
                <a:hlinkClick r:id="rId8"/>
              </a:rPr>
              <a:t>/</a:t>
            </a:r>
            <a:r>
              <a:rPr lang="en-US" sz="1600" u="sng" dirty="0" smtClean="0">
                <a:hlinkClick r:id="rId8"/>
              </a:rPr>
              <a:t>photos</a:t>
            </a:r>
            <a:r>
              <a:rPr lang="ru-RU" sz="1600" u="sng" dirty="0" smtClean="0">
                <a:hlinkClick r:id="rId8"/>
              </a:rPr>
              <a:t>/27035-</a:t>
            </a:r>
            <a:r>
              <a:rPr lang="en-US" sz="1600" u="sng" dirty="0" err="1" smtClean="0">
                <a:hlinkClick r:id="rId8"/>
              </a:rPr>
              <a:t>makrosemka</a:t>
            </a:r>
            <a:r>
              <a:rPr lang="ru-RU" sz="1600" u="sng" dirty="0" smtClean="0">
                <a:hlinkClick r:id="rId8"/>
              </a:rPr>
              <a:t>-</a:t>
            </a:r>
            <a:r>
              <a:rPr lang="en-US" sz="1600" u="sng" dirty="0" err="1" smtClean="0">
                <a:hlinkClick r:id="rId8"/>
              </a:rPr>
              <a:t>glaz</a:t>
            </a:r>
            <a:r>
              <a:rPr lang="ru-RU" sz="1600" u="sng" dirty="0" smtClean="0">
                <a:hlinkClick r:id="rId8"/>
              </a:rPr>
              <a:t>-</a:t>
            </a:r>
            <a:r>
              <a:rPr lang="en-US" sz="1600" u="sng" dirty="0" err="1" smtClean="0">
                <a:hlinkClick r:id="rId8"/>
              </a:rPr>
              <a:t>nasekomyx</a:t>
            </a:r>
            <a:r>
              <a:rPr lang="ru-RU" sz="1600" u="sng" dirty="0" smtClean="0">
                <a:hlinkClick r:id="rId8"/>
              </a:rPr>
              <a:t>-18-</a:t>
            </a:r>
            <a:r>
              <a:rPr lang="en-US" sz="1600" u="sng" dirty="0" err="1" smtClean="0">
                <a:hlinkClick r:id="rId8"/>
              </a:rPr>
              <a:t>foto</a:t>
            </a:r>
            <a:r>
              <a:rPr lang="ru-RU" sz="1600" u="sng" dirty="0" smtClean="0">
                <a:hlinkClick r:id="rId8"/>
              </a:rPr>
              <a:t>.</a:t>
            </a:r>
            <a:r>
              <a:rPr lang="en-US" sz="1600" u="sng" dirty="0" smtClean="0">
                <a:hlinkClick r:id="rId8"/>
              </a:rPr>
              <a:t>html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3383-FFE4-4FA5-9C90-9355FB9871A7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Активные ссылки на использованные изображения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фотография </a:t>
            </a:r>
            <a:r>
              <a:rPr lang="ru-RU" sz="1600" dirty="0" err="1"/>
              <a:t>сатурнии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мадагаскарской</a:t>
            </a:r>
            <a:r>
              <a:rPr lang="ru-RU" sz="1600" cap="all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2"/>
              </a:rPr>
              <a:t>http</a:t>
            </a:r>
            <a:r>
              <a:rPr lang="ru-RU" sz="1600" u="sng" dirty="0" smtClean="0">
                <a:hlinkClick r:id="rId2"/>
              </a:rPr>
              <a:t>://</a:t>
            </a:r>
            <a:r>
              <a:rPr lang="en-US" sz="1600" u="sng" dirty="0" err="1" smtClean="0">
                <a:hlinkClick r:id="rId2"/>
              </a:rPr>
              <a:t>vk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com</a:t>
            </a:r>
            <a:r>
              <a:rPr lang="ru-RU" sz="1600" u="sng" dirty="0" smtClean="0">
                <a:hlinkClick r:id="rId2"/>
              </a:rPr>
              <a:t>/</a:t>
            </a:r>
            <a:r>
              <a:rPr lang="en-US" sz="1600" u="sng" dirty="0" smtClean="0">
                <a:hlinkClick r:id="rId2"/>
              </a:rPr>
              <a:t>id</a:t>
            </a:r>
            <a:r>
              <a:rPr lang="ru-RU" sz="1600" u="sng" dirty="0" smtClean="0">
                <a:hlinkClick r:id="rId2"/>
              </a:rPr>
              <a:t>209231555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/>
              <a:t>ф</a:t>
            </a:r>
            <a:r>
              <a:rPr lang="ru-RU" sz="1600" dirty="0" smtClean="0"/>
              <a:t>отография усиков </a:t>
            </a:r>
            <a:r>
              <a:rPr lang="ru-RU" sz="1600" dirty="0"/>
              <a:t>муравья</a:t>
            </a:r>
            <a:r>
              <a:rPr lang="ru-RU" sz="1600" cap="all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3"/>
              </a:rPr>
              <a:t>http</a:t>
            </a:r>
            <a:r>
              <a:rPr lang="ru-RU" sz="1600" u="sng" dirty="0" smtClean="0">
                <a:hlinkClick r:id="rId3"/>
              </a:rPr>
              <a:t>://</a:t>
            </a:r>
            <a:r>
              <a:rPr lang="en-US" sz="1600" u="sng" dirty="0" err="1" smtClean="0">
                <a:hlinkClick r:id="rId3"/>
              </a:rPr>
              <a:t>desktopwallpapers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smtClean="0">
                <a:hlinkClick r:id="rId3"/>
              </a:rPr>
              <a:t>org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ua</a:t>
            </a:r>
            <a:r>
              <a:rPr lang="ru-RU" sz="1600" u="sng" dirty="0" smtClean="0">
                <a:hlinkClick r:id="rId3"/>
              </a:rPr>
              <a:t>/</a:t>
            </a:r>
            <a:r>
              <a:rPr lang="en-US" sz="1600" u="sng" dirty="0" smtClean="0">
                <a:hlinkClick r:id="rId3"/>
              </a:rPr>
              <a:t>download</a:t>
            </a:r>
            <a:r>
              <a:rPr lang="ru-RU" sz="1600" u="sng" dirty="0" smtClean="0">
                <a:hlinkClick r:id="rId3"/>
              </a:rPr>
              <a:t>/8600/1280</a:t>
            </a:r>
            <a:r>
              <a:rPr lang="en-US" sz="1600" u="sng" dirty="0" smtClean="0">
                <a:hlinkClick r:id="rId3"/>
              </a:rPr>
              <a:t>x</a:t>
            </a:r>
            <a:r>
              <a:rPr lang="ru-RU" sz="1600" u="sng" dirty="0" smtClean="0">
                <a:hlinkClick r:id="rId3"/>
              </a:rPr>
              <a:t>1024/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схема </a:t>
            </a:r>
            <a:r>
              <a:rPr lang="ru-RU" sz="1600" dirty="0"/>
              <a:t>женской половая системы насекомых</a:t>
            </a:r>
            <a:r>
              <a:rPr lang="ru-RU" sz="1600" cap="all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>
                <a:hlinkClick r:id="rId4"/>
              </a:rPr>
              <a:t>http</a:t>
            </a:r>
            <a:r>
              <a:rPr lang="ru-RU" sz="1600" u="sng" dirty="0" smtClean="0">
                <a:hlinkClick r:id="rId4"/>
              </a:rPr>
              <a:t>://</a:t>
            </a:r>
            <a:r>
              <a:rPr lang="en-US" sz="1600" u="sng" dirty="0" err="1" smtClean="0">
                <a:hlinkClick r:id="rId4"/>
              </a:rPr>
              <a:t>cronodon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smtClean="0">
                <a:hlinkClick r:id="rId4"/>
              </a:rPr>
              <a:t>com</a:t>
            </a:r>
            <a:r>
              <a:rPr lang="ru-RU" sz="1600" u="sng" dirty="0" smtClean="0">
                <a:hlinkClick r:id="rId4"/>
              </a:rPr>
              <a:t>/</a:t>
            </a:r>
            <a:r>
              <a:rPr lang="en-US" sz="1600" u="sng" dirty="0" smtClean="0">
                <a:hlinkClick r:id="rId4"/>
              </a:rPr>
              <a:t>images</a:t>
            </a:r>
            <a:r>
              <a:rPr lang="ru-RU" sz="1600" u="sng" dirty="0" smtClean="0">
                <a:hlinkClick r:id="rId4"/>
              </a:rPr>
              <a:t>/</a:t>
            </a:r>
            <a:r>
              <a:rPr lang="en-US" sz="1600" u="sng" dirty="0" smtClean="0">
                <a:hlinkClick r:id="rId4"/>
              </a:rPr>
              <a:t>insect</a:t>
            </a:r>
            <a:r>
              <a:rPr lang="ru-RU" sz="1600" u="sng" dirty="0" smtClean="0">
                <a:hlinkClick r:id="rId4"/>
              </a:rPr>
              <a:t>_</a:t>
            </a:r>
            <a:r>
              <a:rPr lang="en-US" sz="1600" u="sng" dirty="0" smtClean="0">
                <a:hlinkClick r:id="rId4"/>
              </a:rPr>
              <a:t>female</a:t>
            </a:r>
            <a:r>
              <a:rPr lang="ru-RU" sz="1600" u="sng" dirty="0" smtClean="0">
                <a:hlinkClick r:id="rId4"/>
              </a:rPr>
              <a:t>_</a:t>
            </a:r>
            <a:r>
              <a:rPr lang="en-US" sz="1600" u="sng" dirty="0" smtClean="0">
                <a:hlinkClick r:id="rId4"/>
              </a:rPr>
              <a:t>reproductive</a:t>
            </a:r>
            <a:r>
              <a:rPr lang="ru-RU" sz="1600" u="sng" dirty="0" smtClean="0">
                <a:hlinkClick r:id="rId4"/>
              </a:rPr>
              <a:t>_</a:t>
            </a:r>
            <a:r>
              <a:rPr lang="en-US" sz="1600" u="sng" dirty="0" smtClean="0">
                <a:hlinkClick r:id="rId4"/>
              </a:rPr>
              <a:t>system</a:t>
            </a:r>
            <a:r>
              <a:rPr lang="ru-RU" sz="1600" u="sng" dirty="0" smtClean="0">
                <a:hlinkClick r:id="rId4"/>
              </a:rPr>
              <a:t>.</a:t>
            </a:r>
            <a:r>
              <a:rPr lang="en-US" sz="1600" u="sng" dirty="0" smtClean="0">
                <a:hlinkClick r:id="rId4"/>
              </a:rPr>
              <a:t>jpg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схема </a:t>
            </a:r>
            <a:r>
              <a:rPr lang="ru-RU" sz="1600" dirty="0"/>
              <a:t>мужской половой системы насекомых:</a:t>
            </a:r>
          </a:p>
          <a:p>
            <a:pPr marL="0" indent="0">
              <a:buNone/>
            </a:pPr>
            <a:r>
              <a:rPr lang="en-US" sz="1600" u="sng" dirty="0" smtClean="0">
                <a:hlinkClick r:id="rId5"/>
              </a:rPr>
              <a:t>http</a:t>
            </a:r>
            <a:r>
              <a:rPr lang="ru-RU" sz="1600" u="sng" dirty="0" smtClean="0">
                <a:hlinkClick r:id="rId5"/>
              </a:rPr>
              <a:t>://</a:t>
            </a:r>
            <a:r>
              <a:rPr lang="en-US" sz="1600" u="sng" dirty="0" err="1" smtClean="0">
                <a:hlinkClick r:id="rId5"/>
              </a:rPr>
              <a:t>cronodon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smtClean="0">
                <a:hlinkClick r:id="rId5"/>
              </a:rPr>
              <a:t>com</a:t>
            </a:r>
            <a:r>
              <a:rPr lang="ru-RU" sz="1600" u="sng" dirty="0" smtClean="0">
                <a:hlinkClick r:id="rId5"/>
              </a:rPr>
              <a:t>/</a:t>
            </a:r>
            <a:r>
              <a:rPr lang="en-US" sz="1600" u="sng" dirty="0" smtClean="0">
                <a:hlinkClick r:id="rId5"/>
              </a:rPr>
              <a:t>images</a:t>
            </a:r>
            <a:r>
              <a:rPr lang="ru-RU" sz="1600" u="sng" dirty="0" smtClean="0">
                <a:hlinkClick r:id="rId5"/>
              </a:rPr>
              <a:t>/</a:t>
            </a:r>
            <a:r>
              <a:rPr lang="en-US" sz="1600" u="sng" dirty="0" smtClean="0">
                <a:hlinkClick r:id="rId5"/>
              </a:rPr>
              <a:t>male</a:t>
            </a:r>
            <a:r>
              <a:rPr lang="ru-RU" sz="1600" u="sng" dirty="0" smtClean="0">
                <a:hlinkClick r:id="rId5"/>
              </a:rPr>
              <a:t>_</a:t>
            </a:r>
            <a:r>
              <a:rPr lang="en-US" sz="1600" u="sng" dirty="0" smtClean="0">
                <a:hlinkClick r:id="rId5"/>
              </a:rPr>
              <a:t>insect</a:t>
            </a:r>
            <a:r>
              <a:rPr lang="ru-RU" sz="1600" u="sng" dirty="0" smtClean="0">
                <a:hlinkClick r:id="rId5"/>
              </a:rPr>
              <a:t>_</a:t>
            </a:r>
            <a:r>
              <a:rPr lang="en-US" sz="1600" u="sng" dirty="0" smtClean="0">
                <a:hlinkClick r:id="rId5"/>
              </a:rPr>
              <a:t>reproductive</a:t>
            </a:r>
            <a:r>
              <a:rPr lang="ru-RU" sz="1600" u="sng" dirty="0" smtClean="0">
                <a:hlinkClick r:id="rId5"/>
              </a:rPr>
              <a:t>_</a:t>
            </a:r>
            <a:r>
              <a:rPr lang="en-US" sz="1600" u="sng" dirty="0" smtClean="0">
                <a:hlinkClick r:id="rId5"/>
              </a:rPr>
              <a:t>system</a:t>
            </a:r>
            <a:r>
              <a:rPr lang="ru-RU" sz="1600" u="sng" dirty="0" smtClean="0">
                <a:hlinkClick r:id="rId5"/>
              </a:rPr>
              <a:t>.</a:t>
            </a:r>
            <a:r>
              <a:rPr lang="en-US" sz="1600" u="sng" dirty="0" smtClean="0">
                <a:hlinkClick r:id="rId5"/>
              </a:rPr>
              <a:t>jpg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уховёртка </a:t>
            </a:r>
            <a:r>
              <a:rPr lang="ru-RU" sz="1600" dirty="0"/>
              <a:t>с малышами:</a:t>
            </a:r>
          </a:p>
          <a:p>
            <a:pPr marL="0" indent="0">
              <a:buNone/>
            </a:pPr>
            <a:r>
              <a:rPr lang="en-US" sz="1600" u="sng" dirty="0" smtClean="0">
                <a:hlinkClick r:id="rId6"/>
              </a:rPr>
              <a:t>http</a:t>
            </a:r>
            <a:r>
              <a:rPr lang="ru-RU" sz="1600" u="sng" dirty="0" smtClean="0">
                <a:hlinkClick r:id="rId6"/>
              </a:rPr>
              <a:t>://</a:t>
            </a:r>
            <a:r>
              <a:rPr lang="en-US" sz="1600" u="sng" dirty="0" smtClean="0">
                <a:hlinkClick r:id="rId6"/>
              </a:rPr>
              <a:t>www</a:t>
            </a:r>
            <a:r>
              <a:rPr lang="ru-RU" sz="1600" u="sng" dirty="0" smtClean="0">
                <a:hlinkClick r:id="rId6"/>
              </a:rPr>
              <a:t>.</a:t>
            </a:r>
            <a:r>
              <a:rPr lang="en-US" sz="1600" u="sng" dirty="0" err="1" smtClean="0">
                <a:hlinkClick r:id="rId6"/>
              </a:rPr>
              <a:t>earthtimes</a:t>
            </a:r>
            <a:r>
              <a:rPr lang="ru-RU" sz="1600" u="sng" dirty="0" smtClean="0">
                <a:hlinkClick r:id="rId6"/>
              </a:rPr>
              <a:t>.</a:t>
            </a:r>
            <a:r>
              <a:rPr lang="en-US" sz="1600" u="sng" dirty="0" smtClean="0">
                <a:hlinkClick r:id="rId6"/>
              </a:rPr>
              <a:t>org</a:t>
            </a:r>
            <a:r>
              <a:rPr lang="ru-RU" sz="1600" u="sng" dirty="0" smtClean="0">
                <a:hlinkClick r:id="rId6"/>
              </a:rPr>
              <a:t>/</a:t>
            </a:r>
            <a:r>
              <a:rPr lang="en-US" sz="1600" u="sng" dirty="0" smtClean="0">
                <a:hlinkClick r:id="rId6"/>
              </a:rPr>
              <a:t>nature</a:t>
            </a:r>
            <a:r>
              <a:rPr lang="ru-RU" sz="1600" u="sng" dirty="0" smtClean="0">
                <a:hlinkClick r:id="rId6"/>
              </a:rPr>
              <a:t>/</a:t>
            </a:r>
            <a:r>
              <a:rPr lang="en-US" sz="1600" u="sng" dirty="0" smtClean="0">
                <a:hlinkClick r:id="rId6"/>
              </a:rPr>
              <a:t>earwig</a:t>
            </a:r>
            <a:r>
              <a:rPr lang="ru-RU" sz="1600" u="sng" dirty="0" smtClean="0">
                <a:hlinkClick r:id="rId6"/>
              </a:rPr>
              <a:t>-</a:t>
            </a:r>
            <a:r>
              <a:rPr lang="en-US" sz="1600" u="sng" dirty="0" smtClean="0">
                <a:hlinkClick r:id="rId6"/>
              </a:rPr>
              <a:t>mothers</a:t>
            </a:r>
            <a:r>
              <a:rPr lang="ru-RU" sz="1600" u="sng" dirty="0" smtClean="0">
                <a:hlinkClick r:id="rId6"/>
              </a:rPr>
              <a:t>-</a:t>
            </a:r>
            <a:r>
              <a:rPr lang="en-US" sz="1600" u="sng" dirty="0" smtClean="0">
                <a:hlinkClick r:id="rId6"/>
              </a:rPr>
              <a:t>parental</a:t>
            </a:r>
            <a:r>
              <a:rPr lang="ru-RU" sz="1600" u="sng" dirty="0" smtClean="0">
                <a:hlinkClick r:id="rId6"/>
              </a:rPr>
              <a:t>-</a:t>
            </a:r>
            <a:r>
              <a:rPr lang="en-US" sz="1600" u="sng" dirty="0" smtClean="0">
                <a:hlinkClick r:id="rId6"/>
              </a:rPr>
              <a:t>care</a:t>
            </a:r>
            <a:r>
              <a:rPr lang="ru-RU" sz="1600" u="sng" dirty="0" smtClean="0">
                <a:hlinkClick r:id="rId6"/>
              </a:rPr>
              <a:t>/1946/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две </a:t>
            </a:r>
            <a:r>
              <a:rPr lang="ru-RU" sz="1600" dirty="0"/>
              <a:t>пчелы на цветке:</a:t>
            </a:r>
          </a:p>
          <a:p>
            <a:pPr marL="0" indent="0">
              <a:buNone/>
            </a:pPr>
            <a:r>
              <a:rPr lang="en-US" sz="1600" u="sng" dirty="0" smtClean="0">
                <a:hlinkClick r:id="rId7"/>
              </a:rPr>
              <a:t>http</a:t>
            </a:r>
            <a:r>
              <a:rPr lang="ru-RU" sz="1600" u="sng" dirty="0" smtClean="0">
                <a:hlinkClick r:id="rId7"/>
              </a:rPr>
              <a:t>://</a:t>
            </a:r>
            <a:r>
              <a:rPr lang="en-US" sz="1600" u="sng" dirty="0" smtClean="0">
                <a:hlinkClick r:id="rId7"/>
              </a:rPr>
              <a:t>www</a:t>
            </a:r>
            <a:r>
              <a:rPr lang="ru-RU" sz="1600" u="sng" dirty="0" smtClean="0">
                <a:hlinkClick r:id="rId7"/>
              </a:rPr>
              <a:t>.</a:t>
            </a:r>
            <a:r>
              <a:rPr lang="en-US" sz="1600" u="sng" dirty="0" err="1" smtClean="0">
                <a:hlinkClick r:id="rId7"/>
              </a:rPr>
              <a:t>animalpictures</a:t>
            </a:r>
            <a:r>
              <a:rPr lang="ru-RU" sz="1600" u="sng" dirty="0" smtClean="0">
                <a:hlinkClick r:id="rId7"/>
              </a:rPr>
              <a:t>123.</a:t>
            </a:r>
            <a:r>
              <a:rPr lang="en-US" sz="1600" u="sng" dirty="0" smtClean="0">
                <a:hlinkClick r:id="rId7"/>
              </a:rPr>
              <a:t>org</a:t>
            </a:r>
            <a:r>
              <a:rPr lang="ru-RU" sz="1600" u="sng" dirty="0" smtClean="0">
                <a:hlinkClick r:id="rId7"/>
              </a:rPr>
              <a:t>/2012/09/</a:t>
            </a:r>
            <a:r>
              <a:rPr lang="en-US" sz="1600" u="sng" dirty="0" smtClean="0">
                <a:hlinkClick r:id="rId7"/>
              </a:rPr>
              <a:t>page</a:t>
            </a:r>
            <a:r>
              <a:rPr lang="ru-RU" sz="1600" u="sng" dirty="0" smtClean="0">
                <a:hlinkClick r:id="rId7"/>
              </a:rPr>
              <a:t>/2/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3383-FFE4-4FA5-9C90-9355FB9871A7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1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урока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Вспомним известное:</a:t>
            </a:r>
          </a:p>
          <a:p>
            <a:pPr marL="0" indent="0" algn="ctr">
              <a:buNone/>
            </a:pPr>
            <a:r>
              <a:rPr lang="ru-RU" sz="2400" dirty="0" smtClean="0"/>
              <a:t>особенности строения членистоногих, ракообразных.</a:t>
            </a:r>
            <a:endParaRPr lang="ru-RU" sz="2400" dirty="0"/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Узнаем новое:</a:t>
            </a:r>
          </a:p>
          <a:p>
            <a:pPr marL="0" indent="0" algn="ctr">
              <a:buNone/>
            </a:pPr>
            <a:r>
              <a:rPr lang="ru-RU" sz="2400" dirty="0">
                <a:ln w="12700">
                  <a:noFill/>
                  <a:prstDash val="solid"/>
                </a:ln>
              </a:rPr>
              <a:t>с</a:t>
            </a:r>
            <a:r>
              <a:rPr lang="ru-RU" sz="2400" dirty="0" smtClean="0">
                <a:ln w="12700">
                  <a:noFill/>
                  <a:prstDash val="solid"/>
                </a:ln>
              </a:rPr>
              <a:t>троение систем органов насекомых, их функции;</a:t>
            </a:r>
            <a:endParaRPr lang="ru-RU" sz="2400" dirty="0">
              <a:ln w="12700">
                <a:noFill/>
                <a:prstDash val="solid"/>
              </a:ln>
            </a:endParaRPr>
          </a:p>
          <a:p>
            <a:pPr marL="0" indent="0" algn="ctr">
              <a:buNone/>
            </a:pPr>
            <a:r>
              <a:rPr lang="ru-RU" sz="2400" dirty="0">
                <a:ln w="12700">
                  <a:noFill/>
                  <a:prstDash val="solid"/>
                </a:ln>
              </a:rPr>
              <a:t>о</a:t>
            </a:r>
            <a:r>
              <a:rPr lang="ru-RU" sz="2400" dirty="0" smtClean="0">
                <a:ln w="12700">
                  <a:noFill/>
                  <a:prstDash val="solid"/>
                </a:ln>
              </a:rPr>
              <a:t>собенности поведения насекомых.</a:t>
            </a:r>
          </a:p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Учимся сравнивать:</a:t>
            </a:r>
          </a:p>
          <a:p>
            <a:pPr marL="0" indent="0" algn="ctr">
              <a:buNone/>
            </a:pPr>
            <a:r>
              <a:rPr lang="ru-RU" sz="2400" dirty="0">
                <a:ln w="12700">
                  <a:noFill/>
                  <a:prstDash val="solid"/>
                </a:ln>
              </a:rPr>
              <a:t>с</a:t>
            </a:r>
            <a:r>
              <a:rPr lang="ru-RU" sz="2400" dirty="0" smtClean="0">
                <a:ln w="12700">
                  <a:noFill/>
                  <a:prstDash val="solid"/>
                </a:ln>
              </a:rPr>
              <a:t>троение и работу систем органов и формы поведения ракообразных и насекомых.</a:t>
            </a:r>
          </a:p>
          <a:p>
            <a:pPr marL="0" indent="0" algn="ctr">
              <a:buNone/>
            </a:pPr>
            <a:endParaRPr lang="ru-RU" sz="2400" dirty="0">
              <a:ln w="12700">
                <a:noFill/>
                <a:prstDash val="solid"/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6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Проверим домашнее задание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</a:rPr>
              <a:t>Обсудите в паре друг с другом ответы на вопросы</a:t>
            </a:r>
            <a:endParaRPr lang="ru-RU" sz="1600" b="1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2400" dirty="0" smtClean="0"/>
              <a:t>1. Перечислите, в каких местах на нашей планете встречаются насекомые. Приведите примеры. Какие приспособления у них выработались к условиям проживания?</a:t>
            </a:r>
          </a:p>
          <a:p>
            <a:pPr marL="0" indent="0" algn="just">
              <a:buNone/>
            </a:pPr>
            <a:r>
              <a:rPr lang="ru-RU" sz="2400" dirty="0"/>
              <a:t>2</a:t>
            </a:r>
            <a:r>
              <a:rPr lang="ru-RU" sz="2400" dirty="0" smtClean="0"/>
              <a:t>. Назовите отделы тела насекомых. Перечислите органы, которые находятся на каждом отделе тела. Какова их функция?</a:t>
            </a:r>
          </a:p>
          <a:p>
            <a:pPr marL="0" indent="0" algn="just">
              <a:buNone/>
            </a:pPr>
            <a:r>
              <a:rPr lang="ru-RU" sz="2400" dirty="0"/>
              <a:t>4</a:t>
            </a:r>
            <a:r>
              <a:rPr lang="ru-RU" sz="2400" dirty="0" smtClean="0"/>
              <a:t>. Какие типы ротового аппарата насекомых вам известны. Как они устроены и как работают? Приведите примеры.</a:t>
            </a:r>
          </a:p>
          <a:p>
            <a:pPr marL="0" indent="0" algn="just">
              <a:buNone/>
            </a:pPr>
            <a:endParaRPr lang="ru-RU" sz="2400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6856" y="1556792"/>
            <a:ext cx="8229600" cy="4608512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</a:rPr>
              <a:t>Обсудите в паре друг с другом ответы на вопросы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/>
              <a:t>5</a:t>
            </a:r>
            <a:r>
              <a:rPr lang="ru-RU" sz="2400" dirty="0" smtClean="0"/>
              <a:t>. Какие типы усиков (антенн) у насекомых вам известны? Какова их роль?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6. Как устроены глаза насекомых? Какой тип зрения у них?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7. Каковы особенности строения крыльев у насекомых? Какова их роль для всего класса?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8. Какие типы ножек у насекомых вы знаете? Как они работают?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9. Каковы особенности строения покровов тела насекомых?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10. Какие особенности внешнего строения насекомых позволили им занять для проживания всю планету?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5954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4" y="1640378"/>
            <a:ext cx="6186827" cy="3516814"/>
          </a:xfrm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516216" y="1628800"/>
            <a:ext cx="2448272" cy="35283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301208"/>
            <a:ext cx="8784976" cy="10801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10577" y="1707534"/>
            <a:ext cx="2670666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/>
              <a:t>Передний отдел:</a:t>
            </a:r>
          </a:p>
          <a:p>
            <a:pPr algn="ctr"/>
            <a:r>
              <a:rPr lang="ru-RU" sz="2200" dirty="0"/>
              <a:t>р</a:t>
            </a:r>
            <a:r>
              <a:rPr lang="ru-RU" sz="2200" dirty="0" smtClean="0"/>
              <a:t>от, глотка,</a:t>
            </a:r>
          </a:p>
          <a:p>
            <a:pPr algn="ctr"/>
            <a:r>
              <a:rPr lang="ru-RU" sz="2200" dirty="0" smtClean="0"/>
              <a:t>пищевод,</a:t>
            </a:r>
          </a:p>
          <a:p>
            <a:pPr algn="ctr"/>
            <a:r>
              <a:rPr lang="ru-RU" sz="2200" dirty="0" smtClean="0"/>
              <a:t>зоб, </a:t>
            </a:r>
            <a:r>
              <a:rPr lang="ru-RU" sz="2200" dirty="0" err="1" smtClean="0"/>
              <a:t>муск</a:t>
            </a:r>
            <a:r>
              <a:rPr lang="ru-RU" sz="2200" dirty="0" smtClean="0"/>
              <a:t>. желудок;</a:t>
            </a:r>
          </a:p>
          <a:p>
            <a:pPr algn="ctr"/>
            <a:r>
              <a:rPr lang="ru-RU" sz="2200" dirty="0"/>
              <a:t>с</a:t>
            </a:r>
            <a:r>
              <a:rPr lang="ru-RU" sz="2200" dirty="0" smtClean="0"/>
              <a:t>люнные железы.</a:t>
            </a:r>
          </a:p>
          <a:p>
            <a:pPr algn="ctr"/>
            <a:r>
              <a:rPr lang="ru-RU" sz="2200" b="1" dirty="0" smtClean="0"/>
              <a:t>Средний отдел:</a:t>
            </a:r>
          </a:p>
          <a:p>
            <a:pPr algn="ctr"/>
            <a:r>
              <a:rPr lang="ru-RU" sz="2200" dirty="0" smtClean="0"/>
              <a:t>кишка, нет печени.</a:t>
            </a:r>
          </a:p>
          <a:p>
            <a:pPr algn="ctr"/>
            <a:r>
              <a:rPr lang="ru-RU" sz="2200" b="1" dirty="0" smtClean="0"/>
              <a:t>Задний отдел:</a:t>
            </a:r>
          </a:p>
          <a:p>
            <a:pPr algn="ctr"/>
            <a:r>
              <a:rPr lang="ru-RU" sz="2100" dirty="0" smtClean="0"/>
              <a:t>кишка заканчивается</a:t>
            </a:r>
          </a:p>
          <a:p>
            <a:pPr algn="ctr"/>
            <a:r>
              <a:rPr lang="ru-RU" sz="2200" dirty="0" smtClean="0"/>
              <a:t>анусом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4494" y="5251847"/>
            <a:ext cx="876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Пищеварительная система</a:t>
            </a:r>
          </a:p>
          <a:p>
            <a:pPr algn="ctr"/>
            <a:r>
              <a:rPr lang="ru-RU" sz="2200" b="1" dirty="0" smtClean="0"/>
              <a:t>В переднем отделе</a:t>
            </a:r>
            <a:r>
              <a:rPr lang="ru-RU" sz="2200" dirty="0" smtClean="0"/>
              <a:t> – измельчение и первичная обработка пищи.</a:t>
            </a:r>
          </a:p>
          <a:p>
            <a:pPr algn="ctr"/>
            <a:r>
              <a:rPr lang="ru-RU" sz="2200" b="1" dirty="0" smtClean="0"/>
              <a:t>В среднем</a:t>
            </a:r>
            <a:r>
              <a:rPr lang="ru-RU" sz="2200" dirty="0" smtClean="0"/>
              <a:t> – всасывание </a:t>
            </a:r>
            <a:r>
              <a:rPr lang="ru-RU" sz="2200" dirty="0" err="1" smtClean="0"/>
              <a:t>питат</a:t>
            </a:r>
            <a:r>
              <a:rPr lang="ru-RU" sz="2200" dirty="0" smtClean="0"/>
              <a:t>. веществ. </a:t>
            </a:r>
            <a:r>
              <a:rPr lang="ru-RU" sz="2200" b="1" dirty="0" smtClean="0"/>
              <a:t>В заднем</a:t>
            </a:r>
            <a:r>
              <a:rPr lang="ru-RU" sz="2200" dirty="0" smtClean="0"/>
              <a:t> – всасывание воды.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1991" y="1628800"/>
            <a:ext cx="99091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брюшко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9080" y="1619508"/>
            <a:ext cx="7175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3216" y="1781200"/>
            <a:ext cx="83984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голова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787860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812" y="2278613"/>
            <a:ext cx="89306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железа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2060848"/>
            <a:ext cx="1132041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кров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</a:t>
            </a:r>
            <a:r>
              <a:rPr lang="ru-RU" dirty="0" err="1" smtClean="0">
                <a:solidFill>
                  <a:schemeClr val="tx1"/>
                </a:solidFill>
              </a:rPr>
              <a:t>ос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9612" y="2771636"/>
            <a:ext cx="102258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антенны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5037" y="2276872"/>
            <a:ext cx="8771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«мозг»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712" y="3779748"/>
            <a:ext cx="61978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анус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4787860"/>
            <a:ext cx="113845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дыхальца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3907" y="2060848"/>
            <a:ext cx="88062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сердце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8560" y="4077072"/>
            <a:ext cx="71737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нерв.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ствол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4355812"/>
            <a:ext cx="52770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зоб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4042" y="4787860"/>
            <a:ext cx="101976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желудок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1721" y="4365104"/>
            <a:ext cx="5164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8826" y="4787860"/>
            <a:ext cx="7972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4211796"/>
            <a:ext cx="80002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кишка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4" y="1640378"/>
            <a:ext cx="6186827" cy="3516814"/>
          </a:xfrm>
          <a:ln w="38100">
            <a:solidFill>
              <a:schemeClr val="accent1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516216" y="1628800"/>
            <a:ext cx="2448272" cy="352839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301208"/>
            <a:ext cx="8784976" cy="10801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682349" y="1707534"/>
            <a:ext cx="21271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/>
              <a:t>Спинной</a:t>
            </a:r>
          </a:p>
          <a:p>
            <a:pPr algn="ctr"/>
            <a:r>
              <a:rPr lang="ru-RU" sz="2200" b="1" dirty="0" smtClean="0"/>
              <a:t>сосуд – сердце</a:t>
            </a:r>
          </a:p>
          <a:p>
            <a:pPr algn="ctr"/>
            <a:r>
              <a:rPr lang="ru-RU" sz="2200" dirty="0" smtClean="0"/>
              <a:t>имеет камеры и</a:t>
            </a:r>
          </a:p>
          <a:p>
            <a:pPr algn="ctr"/>
            <a:r>
              <a:rPr lang="ru-RU" sz="2200" dirty="0"/>
              <a:t>к</a:t>
            </a:r>
            <a:r>
              <a:rPr lang="ru-RU" sz="2200" dirty="0" smtClean="0"/>
              <a:t>лапана.</a:t>
            </a:r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smtClean="0"/>
              <a:t>Сосуды</a:t>
            </a:r>
          </a:p>
          <a:p>
            <a:pPr algn="ctr"/>
            <a:r>
              <a:rPr lang="ru-RU" sz="2200" dirty="0"/>
              <a:t>о</a:t>
            </a:r>
            <a:r>
              <a:rPr lang="ru-RU" sz="2200" dirty="0" smtClean="0"/>
              <a:t>ткрываются в</a:t>
            </a:r>
          </a:p>
          <a:p>
            <a:pPr algn="ctr"/>
            <a:r>
              <a:rPr lang="ru-RU" sz="2200" dirty="0"/>
              <a:t>п</a:t>
            </a:r>
            <a:r>
              <a:rPr lang="ru-RU" sz="2200" dirty="0" smtClean="0"/>
              <a:t>олость тела.</a:t>
            </a:r>
          </a:p>
          <a:p>
            <a:pPr algn="ctr"/>
            <a:endParaRPr lang="ru-RU" sz="2200" b="1" dirty="0" smtClean="0"/>
          </a:p>
          <a:p>
            <a:pPr algn="ctr"/>
            <a:r>
              <a:rPr lang="ru-RU" sz="2200" b="1" dirty="0" err="1" smtClean="0"/>
              <a:t>Гемолимфа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891" y="5251847"/>
            <a:ext cx="8910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Кровеносная система</a:t>
            </a:r>
          </a:p>
          <a:p>
            <a:pPr algn="ctr"/>
            <a:r>
              <a:rPr lang="ru-RU" sz="2200" b="1" dirty="0" smtClean="0"/>
              <a:t>Незамкнутая.</a:t>
            </a:r>
            <a:r>
              <a:rPr lang="ru-RU" sz="2200" dirty="0" smtClean="0"/>
              <a:t> </a:t>
            </a:r>
            <a:r>
              <a:rPr lang="ru-RU" sz="2200" b="1" dirty="0" err="1" smtClean="0"/>
              <a:t>Гемолимфа</a:t>
            </a:r>
            <a:r>
              <a:rPr lang="ru-RU" sz="2200" b="1" dirty="0" smtClean="0"/>
              <a:t> транспортирует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питат</a:t>
            </a:r>
            <a:r>
              <a:rPr lang="ru-RU" sz="2200" dirty="0" smtClean="0"/>
              <a:t>. вещества, продукты</a:t>
            </a:r>
          </a:p>
          <a:p>
            <a:pPr algn="ctr"/>
            <a:r>
              <a:rPr lang="ru-RU" sz="2200" dirty="0" smtClean="0"/>
              <a:t>обмена, выполняет защитную функцию. </a:t>
            </a:r>
            <a:r>
              <a:rPr lang="ru-RU" sz="2200" b="1" dirty="0" smtClean="0"/>
              <a:t>Функция газообмена </a:t>
            </a:r>
            <a:r>
              <a:rPr lang="ru-RU" sz="2200" b="1" dirty="0" err="1" smtClean="0"/>
              <a:t>незнач</a:t>
            </a:r>
            <a:r>
              <a:rPr lang="ru-RU" sz="2200" b="1" dirty="0" smtClean="0"/>
              <a:t>.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1991" y="1628800"/>
            <a:ext cx="99091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брюшко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9080" y="1619508"/>
            <a:ext cx="7175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грудь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3216" y="1781200"/>
            <a:ext cx="83984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голова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787860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812" y="2278613"/>
            <a:ext cx="89306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железа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9872" y="2060848"/>
            <a:ext cx="1132041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кров. </a:t>
            </a:r>
            <a:r>
              <a:rPr lang="ru-RU" dirty="0" err="1">
                <a:solidFill>
                  <a:schemeClr val="tx1"/>
                </a:solidFill>
              </a:rPr>
              <a:t>с</a:t>
            </a:r>
            <a:r>
              <a:rPr lang="ru-RU" dirty="0" err="1" smtClean="0">
                <a:solidFill>
                  <a:schemeClr val="tx1"/>
                </a:solidFill>
              </a:rPr>
              <a:t>ос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9612" y="2771636"/>
            <a:ext cx="102258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антенны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5037" y="2276872"/>
            <a:ext cx="8771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«мозг»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712" y="3779748"/>
            <a:ext cx="61978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анус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4787860"/>
            <a:ext cx="113845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дыхальца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3907" y="2060848"/>
            <a:ext cx="88062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сердце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8560" y="4077072"/>
            <a:ext cx="71737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нерв.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ствол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4355812"/>
            <a:ext cx="527709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зоб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4042" y="4787860"/>
            <a:ext cx="101976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желудок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1721" y="4365104"/>
            <a:ext cx="51642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8826" y="4787860"/>
            <a:ext cx="7972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4211796"/>
            <a:ext cx="80002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кишка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0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89276" y="5467872"/>
            <a:ext cx="4475212" cy="91345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427983" y="5301208"/>
            <a:ext cx="4608513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Дыхательная система</a:t>
            </a:r>
            <a:endParaRPr lang="ru-RU" sz="1000" b="1" dirty="0" smtClean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sz="2200" b="1" dirty="0" smtClean="0"/>
              <a:t>система разветвлённых трубочек</a:t>
            </a:r>
            <a:r>
              <a:rPr lang="ru-RU" sz="2200" dirty="0" smtClean="0"/>
              <a:t>: </a:t>
            </a:r>
            <a:r>
              <a:rPr lang="ru-RU" sz="2200" b="1" dirty="0" smtClean="0"/>
              <a:t>трахей и </a:t>
            </a:r>
            <a:r>
              <a:rPr lang="ru-RU" sz="2200" b="1" dirty="0" err="1" smtClean="0"/>
              <a:t>трахеол</a:t>
            </a:r>
            <a:r>
              <a:rPr lang="ru-RU" sz="2200" dirty="0" smtClean="0"/>
              <a:t>; </a:t>
            </a:r>
            <a:r>
              <a:rPr lang="ru-RU" sz="2200" b="1" dirty="0" err="1" smtClean="0"/>
              <a:t>возд</a:t>
            </a:r>
            <a:r>
              <a:rPr lang="ru-RU" sz="2200" b="1" dirty="0" smtClean="0"/>
              <a:t>. мешки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3" y="1594842"/>
            <a:ext cx="4137723" cy="4786486"/>
          </a:xfrm>
          <a:ln w="38100">
            <a:solidFill>
              <a:schemeClr val="accent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65195" y="3563724"/>
            <a:ext cx="113845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ыхальца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16799"/>
            <a:ext cx="4248472" cy="354039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76" y="1612429"/>
            <a:ext cx="4475213" cy="38011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289300" y="2843644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1452" y="2710661"/>
            <a:ext cx="1304524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воздушные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мешки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28384" y="2996044"/>
            <a:ext cx="82631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17470" y="4149080"/>
            <a:ext cx="135473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продольная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трахея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00192" y="4582869"/>
            <a:ext cx="1138453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ыхальца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грудные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37772" y="2134597"/>
            <a:ext cx="1161985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ыхальце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брюшное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8820" y="2267580"/>
            <a:ext cx="106952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тр. пучок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2280" y="1835532"/>
            <a:ext cx="106247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трахеола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4172887"/>
            <a:ext cx="4248472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Наилучшая вентиляция</a:t>
            </a:r>
          </a:p>
          <a:p>
            <a:pPr algn="ctr"/>
            <a:r>
              <a:rPr lang="ru-RU" sz="2400" b="1" dirty="0" smtClean="0"/>
              <a:t>органов дыхания происходит</a:t>
            </a:r>
          </a:p>
          <a:p>
            <a:pPr algn="ctr"/>
            <a:r>
              <a:rPr lang="ru-RU" sz="2400" b="1" dirty="0" smtClean="0"/>
              <a:t>во время полёта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132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1" y="1628800"/>
            <a:ext cx="8609239" cy="3312368"/>
          </a:xfrm>
          <a:ln w="38100">
            <a:solidFill>
              <a:srgbClr val="00B0F0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157192"/>
            <a:ext cx="8640960" cy="122413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027111"/>
            <a:ext cx="864096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Выделительная система</a:t>
            </a:r>
          </a:p>
          <a:p>
            <a:pPr algn="ctr">
              <a:lnSpc>
                <a:spcPts val="2200"/>
              </a:lnSpc>
            </a:pPr>
            <a:r>
              <a:rPr lang="ru-RU" sz="2200" b="1" dirty="0" smtClean="0"/>
              <a:t>Трубчатые </a:t>
            </a:r>
            <a:r>
              <a:rPr lang="ru-RU" sz="2200" b="1" dirty="0" err="1" smtClean="0"/>
              <a:t>мальпигиевы</a:t>
            </a:r>
            <a:r>
              <a:rPr lang="ru-RU" sz="2200" b="1" dirty="0" smtClean="0"/>
              <a:t> сосуды</a:t>
            </a:r>
            <a:r>
              <a:rPr lang="ru-RU" sz="2200" dirty="0" smtClean="0"/>
              <a:t> извлекают из </a:t>
            </a:r>
            <a:r>
              <a:rPr lang="ru-RU" sz="2200" dirty="0" err="1" smtClean="0"/>
              <a:t>гемолимфы</a:t>
            </a:r>
            <a:r>
              <a:rPr lang="ru-RU" sz="2200" dirty="0" smtClean="0"/>
              <a:t> </a:t>
            </a:r>
            <a:r>
              <a:rPr lang="ru-RU" sz="2200" b="1" dirty="0" smtClean="0"/>
              <a:t>вредные продукты жизнедеятельности</a:t>
            </a:r>
            <a:r>
              <a:rPr lang="ru-RU" sz="2200" dirty="0" smtClean="0"/>
              <a:t> и выводят в задний отдел кишечника. Там они </a:t>
            </a:r>
            <a:r>
              <a:rPr lang="ru-RU" sz="2200" b="1" dirty="0" smtClean="0"/>
              <a:t>обезвоживаются</a:t>
            </a:r>
            <a:r>
              <a:rPr lang="ru-RU" sz="2200" dirty="0" smtClean="0"/>
              <a:t> и </a:t>
            </a:r>
            <a:r>
              <a:rPr lang="ru-RU" sz="2200" b="1" dirty="0" smtClean="0"/>
              <a:t>выделяются наружу</a:t>
            </a:r>
            <a:r>
              <a:rPr lang="ru-RU" sz="2200" dirty="0" smtClean="0"/>
              <a:t> через анус.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9276" y="1691516"/>
            <a:ext cx="1654492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редняя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4422" y="3573016"/>
            <a:ext cx="102605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фекалии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7" y="4150821"/>
            <a:ext cx="1507143" cy="6463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мальпигиевы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сосуды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1628800"/>
            <a:ext cx="153099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задняя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1691516"/>
            <a:ext cx="157908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прямая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9636" y="1691516"/>
            <a:ext cx="1654492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средняя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92" y="4427820"/>
            <a:ext cx="2254848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</a:t>
            </a:r>
            <a:r>
              <a:rPr lang="ru-RU" dirty="0" err="1" smtClean="0">
                <a:solidFill>
                  <a:schemeClr val="tx1"/>
                </a:solidFill>
              </a:rPr>
              <a:t>альпигиевы</a:t>
            </a:r>
            <a:r>
              <a:rPr lang="ru-RU" dirty="0" smtClean="0">
                <a:solidFill>
                  <a:schemeClr val="tx1"/>
                </a:solidFill>
              </a:rPr>
              <a:t> сосуды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1900" y="4427820"/>
            <a:ext cx="157908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прямая кишка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628800"/>
            <a:ext cx="1530997" cy="369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задняя кишка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2"/>
            <a:ext cx="3312367" cy="3529138"/>
          </a:xfrm>
          <a:ln w="38100">
            <a:solidFill>
              <a:srgbClr val="00B0F0"/>
            </a:solidFill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8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251520" y="5354002"/>
            <a:ext cx="8640960" cy="102732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8640960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П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оловая система</a:t>
            </a:r>
          </a:p>
          <a:p>
            <a:pPr algn="ctr">
              <a:lnSpc>
                <a:spcPts val="2200"/>
              </a:lnSpc>
            </a:pPr>
            <a:r>
              <a:rPr lang="ru-RU" sz="2200" b="1" dirty="0" smtClean="0"/>
              <a:t>Раздельнополые</a:t>
            </a:r>
            <a:r>
              <a:rPr lang="ru-RU" sz="2200" dirty="0" smtClean="0"/>
              <a:t> животные. Характерен </a:t>
            </a:r>
            <a:r>
              <a:rPr lang="ru-RU" sz="2200" b="1" dirty="0" smtClean="0"/>
              <a:t>половой диморфизм.</a:t>
            </a:r>
          </a:p>
          <a:p>
            <a:pPr algn="ctr">
              <a:lnSpc>
                <a:spcPts val="2200"/>
              </a:lnSpc>
            </a:pPr>
            <a:r>
              <a:rPr lang="ru-RU" sz="2200" dirty="0" smtClean="0"/>
              <a:t>У самцов – парные семенники, у самок – пара яичников.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2"/>
            <a:ext cx="3312368" cy="352913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987824" y="4613066"/>
            <a:ext cx="1026243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у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 самца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4613066"/>
            <a:ext cx="1019831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у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 самки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9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Системы внутренних органов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489478" cy="4680520"/>
          </a:xfrm>
          <a:ln w="38100">
            <a:solidFill>
              <a:srgbClr val="00B0F0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71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7A50-472F-4B85-9730-43A18C92925B}" type="datetime1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6640B-68D2-4E39-A9D2-DC9102C7943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628800"/>
            <a:ext cx="4032448" cy="475252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77274" y="1772816"/>
            <a:ext cx="24815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нервной системы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727" y="2699628"/>
            <a:ext cx="1166281" cy="12003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лияние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рудных 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рюшных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ганглиев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2136" y="2780928"/>
            <a:ext cx="951672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коло-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глоточное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кольцо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1963" y="4355812"/>
            <a:ext cx="80983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нервы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068960"/>
            <a:ext cx="10012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рудные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ганглии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581128"/>
            <a:ext cx="115768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рюшные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ганглии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2195572"/>
            <a:ext cx="8771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«мозг»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1772816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Нервная система</a:t>
            </a:r>
          </a:p>
          <a:p>
            <a:pPr algn="ctr"/>
            <a:endParaRPr lang="ru-RU" sz="2200" dirty="0" smtClean="0">
              <a:solidFill>
                <a:srgbClr val="0070C0"/>
              </a:solidFill>
            </a:endParaRPr>
          </a:p>
          <a:p>
            <a:pPr algn="ctr"/>
            <a:r>
              <a:rPr lang="ru-RU" sz="2200" b="1" dirty="0" smtClean="0"/>
              <a:t>Состоит</a:t>
            </a:r>
            <a:r>
              <a:rPr lang="ru-RU" sz="2200" dirty="0" smtClean="0"/>
              <a:t>:</a:t>
            </a:r>
          </a:p>
          <a:p>
            <a:pPr algn="ctr"/>
            <a:r>
              <a:rPr lang="ru-RU" sz="2200" b="1" dirty="0" smtClean="0"/>
              <a:t>надглоточный ганглий</a:t>
            </a:r>
            <a:r>
              <a:rPr lang="ru-RU" sz="2200" dirty="0" smtClean="0"/>
              <a:t>-«мозг» и </a:t>
            </a:r>
            <a:r>
              <a:rPr lang="ru-RU" sz="2200" b="1" dirty="0" smtClean="0"/>
              <a:t>окологлоточное нервное кольцо</a:t>
            </a:r>
            <a:r>
              <a:rPr lang="ru-RU" sz="2200" dirty="0" smtClean="0"/>
              <a:t>, грудные и брюшные </a:t>
            </a:r>
            <a:r>
              <a:rPr lang="ru-RU" sz="2200" b="1" dirty="0" smtClean="0"/>
              <a:t>нервные узлы</a:t>
            </a:r>
            <a:r>
              <a:rPr lang="ru-RU" sz="2200" dirty="0" smtClean="0"/>
              <a:t>, нервные </a:t>
            </a:r>
            <a:r>
              <a:rPr lang="ru-RU" sz="2200" b="1" dirty="0" smtClean="0"/>
              <a:t>стволы</a:t>
            </a:r>
            <a:r>
              <a:rPr lang="ru-RU" sz="2200" dirty="0" smtClean="0"/>
              <a:t> и </a:t>
            </a:r>
            <a:r>
              <a:rPr lang="ru-RU" sz="2200" b="1" dirty="0" smtClean="0"/>
              <a:t>нервы</a:t>
            </a:r>
            <a:r>
              <a:rPr lang="ru-RU" sz="2200" dirty="0" smtClean="0"/>
              <a:t>.</a:t>
            </a:r>
          </a:p>
          <a:p>
            <a:pPr algn="ctr"/>
            <a:endParaRPr lang="ru-RU" sz="2200" dirty="0" smtClean="0"/>
          </a:p>
          <a:p>
            <a:pPr algn="ctr"/>
            <a:r>
              <a:rPr lang="ru-RU" sz="2200" b="1" dirty="0" smtClean="0"/>
              <a:t>Обеспечивает</a:t>
            </a:r>
            <a:r>
              <a:rPr lang="ru-RU" sz="2200" dirty="0" smtClean="0"/>
              <a:t> нервную </a:t>
            </a:r>
            <a:r>
              <a:rPr lang="ru-RU" sz="2200" b="1" dirty="0" smtClean="0"/>
              <a:t>регуляцию функций</a:t>
            </a:r>
            <a:r>
              <a:rPr lang="ru-RU" sz="2200" dirty="0" smtClean="0"/>
              <a:t> всех органов насекомого и их </a:t>
            </a:r>
            <a:r>
              <a:rPr lang="ru-RU" sz="2200" b="1" dirty="0" smtClean="0"/>
              <a:t>сложные формы поведения</a:t>
            </a:r>
            <a:endParaRPr lang="ru-RU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5877272"/>
            <a:ext cx="13213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медведки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5867980"/>
            <a:ext cx="82452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мухи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1166</Words>
  <Application>Microsoft Office PowerPoint</Application>
  <PresentationFormat>Экран (4:3)</PresentationFormat>
  <Paragraphs>250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Внутреннее строение насекомых</vt:lpstr>
      <vt:lpstr>Задачи урока</vt:lpstr>
      <vt:lpstr>Проверим домашнее задание</vt:lpstr>
      <vt:lpstr>Системы внутренних органов</vt:lpstr>
      <vt:lpstr>Системы внутренних органов</vt:lpstr>
      <vt:lpstr>Системы внутренних органов</vt:lpstr>
      <vt:lpstr>Системы внутренних органов</vt:lpstr>
      <vt:lpstr>Системы внутренних органов</vt:lpstr>
      <vt:lpstr>Системы внутренних органов</vt:lpstr>
      <vt:lpstr>Сенсорные системы</vt:lpstr>
      <vt:lpstr>Поведение</vt:lpstr>
      <vt:lpstr>Ответим на вопросы и подведём итоги</vt:lpstr>
      <vt:lpstr>Активные ссылки на использованные изображения</vt:lpstr>
      <vt:lpstr>Активные ссылки на использованные 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Петреня ИМ</dc:creator>
  <cp:lastModifiedBy>Ольга</cp:lastModifiedBy>
  <cp:revision>144</cp:revision>
  <dcterms:created xsi:type="dcterms:W3CDTF">2013-11-23T14:09:31Z</dcterms:created>
  <dcterms:modified xsi:type="dcterms:W3CDTF">2014-01-19T13:20:02Z</dcterms:modified>
</cp:coreProperties>
</file>