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99FF"/>
    <a:srgbClr val="BA16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5455" autoAdjust="0"/>
  </p:normalViewPr>
  <p:slideViewPr>
    <p:cSldViewPr>
      <p:cViewPr varScale="1">
        <p:scale>
          <a:sx n="101" d="100"/>
          <a:sy n="101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5E12A-5DB2-4F4E-B678-EF3BD7425672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FE84-C338-443E-8B07-F316FE332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DFE84-C338-443E-8B07-F316FE3322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DFE84-C338-443E-8B07-F316FE33220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FA13-2A5B-4657-B0E3-60FDD2A286E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1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files.school-collection.edu.ru/dlrstore/c83ad67b-fcaa-e762-a640-dc7929650029/index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dic.academic.ru/dic.nsf/brokgauz_efron/97220/%D0%A1%D1%82%D0%B5%D0%BA%D0%BB%D0%BE%D0%B4%D0%B5%D0%BB%D0%B8%D0%B5" TargetMode="External"/><Relationship Id="rId7" Type="http://schemas.openxmlformats.org/officeDocument/2006/relationships/image" Target="../media/image20.png"/><Relationship Id="rId12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hyperlink" Target="http://dic.academic.ru/dic.nsf/brokgauz_efron/20296/%D0%92%D0%B5%D0%BB%D0%B8%D0%BA%D0%BE%D0%B3%D0%BE" TargetMode="Externa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://ru.wikipedia.org/wiki/%D0%93%D0%BB%D0%B8%D0%BD%D0%B0" TargetMode="External"/><Relationship Id="rId4" Type="http://schemas.openxmlformats.org/officeDocument/2006/relationships/hyperlink" Target="http://ru.wikipedia.org/wiki/%D0%93%D0%B0%D1%88%D1%91%D0%BD%D0%B0%D1%8F_%D0%B8%D0%B7%D0%B2%D0%B5%D1%81%D1%82%D1%8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12" Type="http://schemas.openxmlformats.org/officeDocument/2006/relationships/image" Target="../media/image3.png"/><Relationship Id="rId2" Type="http://schemas.openxmlformats.org/officeDocument/2006/relationships/slide" Target="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10" Type="http://schemas.openxmlformats.org/officeDocument/2006/relationships/image" Target="../media/image2.png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&#1082;&#1086;&#1085;&#1090;&#1077;&#1085;&#1090;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iles.school-collection.edu.ru/dlrstore/ee05d9e6-4b54-4ce0-f06e-651ce04f6662/index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57150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Кремний – химический элемент или природный дар….. Силикаты.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357430"/>
            <a:ext cx="6429420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 action="ppaction://hlinksldjump"/>
              </a:rPr>
              <a:t>Определение темы и целей урока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429652" y="928670"/>
            <a:ext cx="3000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hlinkClick r:id="rId3" action="ppaction://hlinksldjump"/>
              </a:rPr>
              <a:t>1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01090" y="1428736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 2.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72528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786050" y="3214686"/>
            <a:ext cx="327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Паспорт химического элемента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429388" y="535782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Сравнение строения  атома углерода  и кремния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571876"/>
            <a:ext cx="4138627" cy="31432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85720" y="857233"/>
            <a:ext cx="2428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FFC000"/>
                </a:solidFill>
                <a:hlinkClick r:id="rId3" action="ppaction://hlinksldjump"/>
              </a:rPr>
              <a:t>Вызов</a:t>
            </a:r>
          </a:p>
          <a:p>
            <a:r>
              <a:rPr lang="ru-RU" sz="2000" dirty="0" smtClean="0">
                <a:solidFill>
                  <a:srgbClr val="FFC000"/>
                </a:solidFill>
                <a:hlinkClick r:id="rId4" action="ppaction://hlinksldjump"/>
              </a:rPr>
              <a:t>Основная часть</a:t>
            </a:r>
            <a:endParaRPr lang="ru-RU" sz="2000" dirty="0" smtClean="0">
              <a:solidFill>
                <a:srgbClr val="FFC000"/>
              </a:solidFill>
            </a:endParaRPr>
          </a:p>
          <a:p>
            <a:r>
              <a:rPr lang="ru-RU" sz="2000" dirty="0" smtClean="0">
                <a:solidFill>
                  <a:srgbClr val="FFC000"/>
                </a:solidFill>
                <a:hlinkClick r:id="rId3" action="ppaction://hlinksldjump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hlinkClick r:id="rId5" action="ppaction://hlinksldjump"/>
              </a:rPr>
              <a:t>Закрепление</a:t>
            </a:r>
            <a:endParaRPr lang="ru-RU" sz="2000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0" name="Пятно 1 19">
            <a:hlinkClick r:id="rId9" action="ppaction://hlinksldjump"/>
          </p:cNvPr>
          <p:cNvSpPr/>
          <p:nvPr/>
        </p:nvSpPr>
        <p:spPr>
          <a:xfrm>
            <a:off x="357158" y="4572008"/>
            <a:ext cx="2000264" cy="1500198"/>
          </a:xfrm>
          <a:prstGeom prst="irregularSeal1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61864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929586" y="6286520"/>
            <a:ext cx="857256" cy="35719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92867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Получение кремния</a:t>
            </a:r>
            <a:endParaRPr lang="ru-RU" dirty="0" smtClean="0"/>
          </a:p>
          <a:p>
            <a:r>
              <a:rPr lang="ru-RU" i="1" dirty="0" smtClean="0"/>
              <a:t>1) </a:t>
            </a:r>
            <a:r>
              <a:rPr lang="ru-RU" b="1" i="1" dirty="0" smtClean="0"/>
              <a:t>Промышленность</a:t>
            </a:r>
            <a:r>
              <a:rPr lang="ru-RU" dirty="0" smtClean="0"/>
              <a:t> – нагревание угля с песком:</a:t>
            </a:r>
          </a:p>
          <a:p>
            <a:r>
              <a:rPr lang="ru-RU" dirty="0" smtClean="0"/>
              <a:t>2C + SiO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ru-RU" baseline="30000" dirty="0" err="1" smtClean="0"/>
              <a:t>t</a:t>
            </a:r>
            <a:r>
              <a:rPr lang="ru-RU" baseline="30000" dirty="0" smtClean="0"/>
              <a:t>˚</a:t>
            </a:r>
            <a:r>
              <a:rPr lang="ru-RU" dirty="0" smtClean="0"/>
              <a:t>→ </a:t>
            </a:r>
            <a:r>
              <a:rPr lang="ru-RU" dirty="0" err="1" smtClean="0"/>
              <a:t>Si</a:t>
            </a:r>
            <a:r>
              <a:rPr lang="ru-RU" dirty="0" smtClean="0"/>
              <a:t> + 2CO</a:t>
            </a:r>
          </a:p>
          <a:p>
            <a:r>
              <a:rPr lang="ru-RU" i="1" dirty="0" smtClean="0"/>
              <a:t>2) </a:t>
            </a:r>
            <a:r>
              <a:rPr lang="ru-RU" b="1" i="1" dirty="0" smtClean="0"/>
              <a:t>Лаборатория</a:t>
            </a:r>
            <a:r>
              <a:rPr lang="ru-RU" dirty="0" smtClean="0"/>
              <a:t> – </a:t>
            </a:r>
            <a:r>
              <a:rPr lang="ru-RU" dirty="0" smtClean="0">
                <a:hlinkClick r:id="rId2"/>
              </a:rPr>
              <a:t>нагревание песка с магнием</a:t>
            </a:r>
            <a:r>
              <a:rPr lang="ru-RU" dirty="0" smtClean="0"/>
              <a:t>:</a:t>
            </a:r>
          </a:p>
          <a:p>
            <a:r>
              <a:rPr lang="ru-RU" dirty="0" smtClean="0"/>
              <a:t>2Mg + SiO</a:t>
            </a:r>
            <a:r>
              <a:rPr lang="ru-RU" baseline="-25000" dirty="0" smtClean="0"/>
              <a:t>2 </a:t>
            </a:r>
            <a:r>
              <a:rPr lang="ru-RU" baseline="30000" dirty="0" smtClean="0"/>
              <a:t> </a:t>
            </a:r>
            <a:r>
              <a:rPr lang="ru-RU" baseline="30000" dirty="0" err="1" smtClean="0"/>
              <a:t>t</a:t>
            </a:r>
            <a:r>
              <a:rPr lang="ru-RU" baseline="30000" dirty="0" smtClean="0"/>
              <a:t>˚</a:t>
            </a:r>
            <a:r>
              <a:rPr lang="ru-RU" dirty="0" smtClean="0"/>
              <a:t>→ </a:t>
            </a:r>
            <a:r>
              <a:rPr lang="ru-RU" dirty="0" err="1" smtClean="0"/>
              <a:t>Si</a:t>
            </a:r>
            <a:r>
              <a:rPr lang="ru-RU" dirty="0" smtClean="0"/>
              <a:t> + 2MgO   </a:t>
            </a:r>
            <a:endParaRPr lang="ru-RU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143248"/>
            <a:ext cx="4591064" cy="311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7929586" y="6286520"/>
            <a:ext cx="857256" cy="35719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9"/>
          <p:cNvSpPr>
            <a:spLocks noGrp="1" noChangeArrowheads="1"/>
          </p:cNvSpPr>
          <p:nvPr>
            <p:ph type="title"/>
          </p:nvPr>
        </p:nvSpPr>
        <p:spPr>
          <a:xfrm flipH="1">
            <a:off x="571472" y="428604"/>
            <a:ext cx="2808287" cy="865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/>
              <a:t>Отрасли силикатной промышленности</a:t>
            </a:r>
          </a:p>
        </p:txBody>
      </p:sp>
      <p:graphicFrame>
        <p:nvGraphicFramePr>
          <p:cNvPr id="1026" name="Organization Chart 12"/>
          <p:cNvGraphicFramePr>
            <a:graphicFrameLocks/>
          </p:cNvGraphicFramePr>
          <p:nvPr>
            <p:ph type="dgm" idx="1"/>
          </p:nvPr>
        </p:nvGraphicFramePr>
        <p:xfrm>
          <a:off x="285720" y="642918"/>
          <a:ext cx="8208962" cy="5400675"/>
        </p:xfrm>
        <a:graphic>
          <a:graphicData uri="http://schemas.openxmlformats.org/drawingml/2006/compatibility">
            <com:legacyDrawing xmlns:com="http://schemas.openxmlformats.org/drawingml/2006/compatibility" spid="_x0000_s30722"/>
          </a:graphicData>
        </a:graphic>
      </p:graphicFrame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929586" y="6215082"/>
            <a:ext cx="857256" cy="35719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00042"/>
            <a:ext cx="6786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Керамика (греч. </a:t>
            </a:r>
            <a:r>
              <a:rPr lang="ru-RU" dirty="0" err="1" smtClean="0"/>
              <a:t>keramike</a:t>
            </a:r>
            <a:r>
              <a:rPr lang="ru-RU" dirty="0" smtClean="0"/>
              <a:t> - гончарное искусство, от </a:t>
            </a:r>
            <a:r>
              <a:rPr lang="ru-RU" dirty="0" err="1" smtClean="0"/>
              <a:t>kramos</a:t>
            </a:r>
            <a:r>
              <a:rPr lang="ru-RU" dirty="0" smtClean="0"/>
              <a:t> - глина) - изделия и материалы, получаемые спеканием глин и их смесей с минеральными добавками, а также окислов и др. неорганических соединений. Керамика получила широкое распространение во всех областях жизни - в быту (различная посуда), строительстве (кирпич, черепица, трубы, плитки, изразцы, скульптурные детали), в технике, на железнодорожном, водном и воздушном транспорте, в скульптуре и прикладном искусстве. Основными технологическими видами керамики являются  фаянс, каменная масса и фарфор.</a:t>
            </a:r>
            <a:endParaRPr lang="ru-RU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75" y="3643314"/>
            <a:ext cx="12382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14752"/>
            <a:ext cx="2214578" cy="260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92893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02" y="4786322"/>
            <a:ext cx="150019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571876"/>
            <a:ext cx="1890712" cy="286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7715272" y="6286520"/>
            <a:ext cx="1428728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357166"/>
            <a:ext cx="64294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Заводское производство стекла в России начинается при царе Михаиле </a:t>
            </a:r>
            <a:r>
              <a:rPr lang="ru-RU" dirty="0" err="1" smtClean="0"/>
              <a:t>Феодоровиче</a:t>
            </a:r>
            <a:r>
              <a:rPr lang="ru-RU" dirty="0" smtClean="0"/>
              <a:t> (1635). </a:t>
            </a:r>
            <a:r>
              <a:rPr lang="ru-RU" dirty="0" smtClean="0">
                <a:hlinkClick r:id="rId3"/>
              </a:rPr>
              <a:t>Стеклоделие</a:t>
            </a:r>
            <a:r>
              <a:rPr lang="ru-RU" dirty="0" smtClean="0"/>
              <a:t>, упавшее было на первых порах по возникновении, начинает снова развиваться заботами Петра </a:t>
            </a:r>
            <a:r>
              <a:rPr lang="ru-RU" dirty="0" smtClean="0">
                <a:hlinkClick r:id="rId4"/>
              </a:rPr>
              <a:t>Великого</a:t>
            </a:r>
            <a:r>
              <a:rPr lang="ru-RU" dirty="0" smtClean="0"/>
              <a:t> в начале XVIII стол. С этого времени производство стекла постепенно увеличивается; о составу общеупотребительное стекло, производимое заводским путем, является сложным кремнеземистым соединением, получаемым плавлением при высокой температуре разных видов кремнезема с окислами многих металлов. </a:t>
            </a:r>
            <a:endParaRPr lang="ru-RU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357562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57166"/>
            <a:ext cx="17859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5000636"/>
            <a:ext cx="1428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328612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3286124"/>
            <a:ext cx="1428750" cy="13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08" y="5000636"/>
            <a:ext cx="1566864" cy="145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5000636"/>
            <a:ext cx="142876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право 11">
            <a:hlinkClick r:id="rId12" action="ppaction://hlinksldjump"/>
          </p:cNvPr>
          <p:cNvSpPr/>
          <p:nvPr/>
        </p:nvSpPr>
        <p:spPr>
          <a:xfrm>
            <a:off x="7429520" y="6500834"/>
            <a:ext cx="9286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786190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00504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857232"/>
            <a:ext cx="8501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средние века было случайно обнаружено, что продукты обжига загрязнённых глиной известняков по водостойкости не уступают римским пуццолановым смесям и даже превосходят их.</a:t>
            </a:r>
          </a:p>
          <a:p>
            <a:r>
              <a:rPr lang="ru-RU" dirty="0" smtClean="0"/>
              <a:t>После этого начался вековой период усиленного экспериментирования. При этом основное внимание было обращено на разработку специальных месторождений известняка и глины, на оптимальное соотношение этих компонентов и добавку новых. </a:t>
            </a:r>
          </a:p>
          <a:p>
            <a:r>
              <a:rPr lang="ru-RU" dirty="0" smtClean="0"/>
              <a:t>Цемент получается при нагревании </a:t>
            </a:r>
            <a:r>
              <a:rPr lang="ru-RU" dirty="0" smtClean="0">
                <a:hlinkClick r:id="rId4" tooltip="Гашёная известь"/>
              </a:rPr>
              <a:t>гашёной извести</a:t>
            </a:r>
            <a:r>
              <a:rPr lang="ru-RU" dirty="0" smtClean="0"/>
              <a:t> и </a:t>
            </a:r>
            <a:r>
              <a:rPr lang="ru-RU" dirty="0" smtClean="0">
                <a:hlinkClick r:id="rId5" tooltip="Глина"/>
              </a:rPr>
              <a:t>глины</a:t>
            </a:r>
            <a:r>
              <a:rPr lang="ru-RU" dirty="0" smtClean="0"/>
              <a:t> или других материалов сходного валового состава и достаточной активности до температуры 1450 °С.</a:t>
            </a:r>
            <a:endParaRPr lang="ru-RU" dirty="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214818"/>
            <a:ext cx="21050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7286644" y="6286520"/>
            <a:ext cx="1857356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85918" y="1421959"/>
            <a:ext cx="592935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 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пар.30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упр. 2,6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715272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428604"/>
            <a:ext cx="8001056" cy="60007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/>
              <a:t>Ответы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атод</a:t>
            </a:r>
            <a:endParaRPr lang="ru-RU" sz="4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астворимость</a:t>
            </a:r>
            <a:endParaRPr lang="ru-RU" sz="4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дкий  натр</a:t>
            </a:r>
            <a:r>
              <a:rPr lang="ru-RU" sz="4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олекула</a:t>
            </a:r>
            <a:endParaRPr lang="ru-RU" sz="4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еон</a:t>
            </a:r>
            <a:endParaRPr lang="ru-RU" sz="4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</a:t>
            </a:r>
            <a:r>
              <a:rPr lang="ru-RU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lang="ru-RU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</a:t>
            </a:r>
            <a:endParaRPr lang="ru-RU" sz="4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929586" y="6286520"/>
            <a:ext cx="857256" cy="35719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85720" y="357166"/>
            <a:ext cx="835824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Коротко - процесс изготовления процессора выглядит так: из расплавленного кремния на специальном оборудовании выращивают монокристалл цилиндрической формы. Получившийся слиток охлаждают и режут на «блины», поверхность которых тщательно выравнивают и полируют до зеркального блеска. Затем в «чистых комнатах» полупроводниковых заводов на кремниевых пластинах методами фотолитографии и травления создаются интегральные схемы.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повторной очистки пластин, специалисты лаборатории под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микроскопом производят выборочное тестирование процессоров –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все «ОК», то готовые пластины разрезают на отдельные процессоры, которые позже заключают в корпуса.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929586" y="6286520"/>
            <a:ext cx="857256" cy="35719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000100" y="2186130"/>
            <a:ext cx="68580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ужно "поздороваться" руками за спиной. Для этого правую руку закидываем за плечо, а левую ведем ей на встречу снизу от бедра. Если руки здороваются, то осанка у ребенка в норме, если, пальчики даже не встречаются, то стоит обратить на осанку особое внимание.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Еще одно упражнение: дети встают, не отрывая ступней от пола, тянутся затылком "к солнышку". Опять же это полезно для позвоночника. Глазами сделать восьмерку на потолке.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6572264" y="5429264"/>
            <a:ext cx="2000264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3"/>
            <a:ext cx="2428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hlinkClick r:id="rId2" action="ppaction://hlinksldjump"/>
              </a:rPr>
              <a:t>Вызов</a:t>
            </a:r>
          </a:p>
          <a:p>
            <a:r>
              <a:rPr lang="ru-RU" sz="2600" dirty="0" smtClean="0">
                <a:solidFill>
                  <a:srgbClr val="FFC000"/>
                </a:solidFill>
                <a:hlinkClick r:id="rId3" action="ppaction://hlinksldjump"/>
              </a:rPr>
              <a:t>Основная часть</a:t>
            </a:r>
            <a:endParaRPr lang="ru-RU" sz="2600" dirty="0" smtClean="0">
              <a:solidFill>
                <a:srgbClr val="FFC000"/>
              </a:solidFill>
            </a:endParaRPr>
          </a:p>
          <a:p>
            <a:r>
              <a:rPr lang="ru-RU" sz="2000" dirty="0" smtClean="0">
                <a:solidFill>
                  <a:srgbClr val="FFC000"/>
                </a:solidFill>
                <a:hlinkClick r:id="rId2" action="ppaction://hlinksldjump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hlinkClick r:id="rId4" action="ppaction://hlinksldjump"/>
              </a:rPr>
              <a:t>Закрепление</a:t>
            </a:r>
            <a:endParaRPr lang="ru-RU" sz="2000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86776" y="642918"/>
            <a:ext cx="428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1</a:t>
            </a:r>
            <a:endParaRPr lang="ru-RU" dirty="0" smtClean="0"/>
          </a:p>
          <a:p>
            <a:r>
              <a:rPr lang="ru-RU" sz="2400" dirty="0" smtClean="0">
                <a:hlinkClick r:id="rId3" action="ppaction://hlinksldjump"/>
              </a:rPr>
              <a:t>2</a:t>
            </a:r>
            <a:endParaRPr lang="ru-RU" sz="2400" dirty="0" smtClean="0"/>
          </a:p>
          <a:p>
            <a:r>
              <a:rPr lang="ru-RU" dirty="0" smtClean="0">
                <a:hlinkClick r:id="rId4" action="ppaction://hlinksldjump"/>
              </a:rPr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00760" y="4286256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Химические свойства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95975" y="310742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hlinkClick r:id="rId6" action="ppaction://hlinksldjump"/>
              </a:rPr>
              <a:t>Физические  свойства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670" y="3214686"/>
            <a:ext cx="12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Получение</a:t>
            </a:r>
          </a:p>
          <a:p>
            <a:r>
              <a:rPr lang="ru-RU" dirty="0" smtClean="0">
                <a:hlinkClick r:id="rId7" action="ppaction://hlinksldjump"/>
              </a:rPr>
              <a:t>кремния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38318" y="515303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85918" y="457200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Применение</a:t>
            </a:r>
            <a:endParaRPr lang="ru-RU" dirty="0"/>
          </a:p>
        </p:txBody>
      </p:sp>
      <p:pic>
        <p:nvPicPr>
          <p:cNvPr id="7172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2571744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174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54" y="428603"/>
            <a:ext cx="2714644" cy="217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175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7554" y="4572008"/>
            <a:ext cx="2643206" cy="20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785786" y="578645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Физ. </a:t>
            </a:r>
            <a:r>
              <a:rPr lang="ru-RU" dirty="0" smtClean="0">
                <a:hlinkClick r:id="rId15" action="ppaction://hlinksldjump"/>
              </a:rPr>
              <a:t>минутка</a:t>
            </a:r>
            <a:endParaRPr lang="ru-RU" dirty="0"/>
          </a:p>
        </p:txBody>
      </p:sp>
      <p:pic>
        <p:nvPicPr>
          <p:cNvPr id="43009" name="Picture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7224" y="5072074"/>
            <a:ext cx="130016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58214" y="214290"/>
            <a:ext cx="1142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hlinkClick r:id="rId2" action="ppaction://hlinksldjump"/>
              </a:rPr>
              <a:t>1</a:t>
            </a:r>
            <a:endParaRPr lang="ru-RU" dirty="0" smtClean="0"/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429652" y="64291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hlinkClick r:id="rId3" action="ppaction://hlinksldjump"/>
              </a:rPr>
              <a:t>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01090" y="1000108"/>
            <a:ext cx="43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4" action="ppaction://hlinksldjump"/>
              </a:rPr>
              <a:t>3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2786058"/>
            <a:ext cx="3142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hlinkClick r:id="rId5" action="ppaction://hlinksldjump"/>
              </a:rPr>
              <a:t>Верю- не -верю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429256" y="4929198"/>
            <a:ext cx="3548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hlinkClick r:id="rId6" action="ppaction://hlinksldjump"/>
              </a:rPr>
              <a:t>Техника безопасности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4929198"/>
            <a:ext cx="3166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hlinkClick r:id="rId7" action="ppaction://hlinksldjump"/>
              </a:rPr>
              <a:t>Домашнее задание</a:t>
            </a:r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571480"/>
            <a:ext cx="27280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1714488"/>
            <a:ext cx="2714644" cy="322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85720" y="857233"/>
            <a:ext cx="2428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hlinkClick r:id="rId2" action="ppaction://hlinksldjump"/>
              </a:rPr>
              <a:t>Вызов</a:t>
            </a:r>
          </a:p>
          <a:p>
            <a:r>
              <a:rPr lang="ru-RU" sz="2000" dirty="0" smtClean="0">
                <a:solidFill>
                  <a:srgbClr val="FFC000"/>
                </a:solidFill>
                <a:hlinkClick r:id="rId3" action="ppaction://hlinksldjump"/>
              </a:rPr>
              <a:t>Основная часть</a:t>
            </a:r>
            <a:endParaRPr lang="ru-RU" sz="2000" dirty="0" smtClean="0">
              <a:solidFill>
                <a:srgbClr val="FFC000"/>
              </a:solidFill>
            </a:endParaRPr>
          </a:p>
          <a:p>
            <a:r>
              <a:rPr lang="ru-RU" sz="2600" dirty="0" smtClean="0">
                <a:solidFill>
                  <a:srgbClr val="FFC000"/>
                </a:solidFill>
                <a:hlinkClick r:id="rId2" action="ppaction://hlinksldjump"/>
              </a:rPr>
              <a:t> </a:t>
            </a:r>
            <a:r>
              <a:rPr lang="ru-RU" sz="2600" dirty="0" smtClean="0">
                <a:solidFill>
                  <a:srgbClr val="FFC000"/>
                </a:solidFill>
                <a:hlinkClick r:id="rId4" action="ppaction://hlinksldjump"/>
              </a:rPr>
              <a:t>Закрепление</a:t>
            </a:r>
            <a:endParaRPr lang="ru-RU" sz="2600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52"/>
            <a:ext cx="7643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Напоминаю, что “красная строка” означает то же самое, что и “новый абзац”. Это название осталось нам от переписчиков тех времён, когда ещё не было книгопечатания. В старинных рукописях текст писали обычными чернилами, а начальные буквы абзацев разукрашивали киноварью (красной краской). Эти буквы, а по ним и все первые строки абзацев стали называть “красными”. Химический состав минерала киноварь </a:t>
            </a:r>
            <a:r>
              <a:rPr lang="ru-RU" sz="1600" dirty="0" err="1" smtClean="0"/>
              <a:t>HgS</a:t>
            </a:r>
            <a:r>
              <a:rPr lang="ru-RU" sz="1600" dirty="0" smtClean="0"/>
              <a:t> - сульфид ртути (II).</a:t>
            </a:r>
          </a:p>
          <a:p>
            <a:r>
              <a:rPr lang="ru-RU" sz="1600" dirty="0" smtClean="0"/>
              <a:t>Заглавная буква – до появления типографий так называлась первая буква слова.</a:t>
            </a:r>
            <a:endParaRPr lang="ru-RU" sz="16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71472" y="2219918"/>
            <a:ext cx="79296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электрод, на котором происходят реакции восстановления.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способность вещества образовывать с другими веществами однородные  системы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наименьшая частица вещества, обладающая его химическими свойствами.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-химический элемент,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газ,имеющий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порядковый номер 10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одноатомные или многоатомные частицы, несущие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электрич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Заряд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Твердое вещество серого цвета, галоген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929586" y="6286520"/>
            <a:ext cx="857256" cy="35719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357166"/>
            <a:ext cx="785818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В эпоху палеолита, т.е. 800-1 000 тысячелетий тому назад, кремний помог человеку в борьбе за жизнь. Этот твердый камень, от которого легко отбить кусок с острыми краями, послужил материалом для первого оружия (наконечником копий и стрел) и первых орудий труда (топоров, ножей и т.д.). Позднее, когда на смену камню пришли медь, бронза, железо, кремень нашел использование в виде огнива.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Мировые компьютерные компании находятся в Силиконовой долине. Слово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silicon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переводе с английского означает именно кремний, который служит материалом для изготовления полупроводников. Считается, что правильнее надо говорить «Кремниевая долина»?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3)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Современный процессор является самым сложным готовым продуктом на Земле. Инженеры-технологи научились изготавливать процессоры из песка. Правильно ли это утверждение? 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00034" y="3887276"/>
            <a:ext cx="8072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4)Правда ли, что пропитанные жидким стеклом, в состав которого входит кремний как элемент, изделия из дерева и тканей очень трудно загораются, поэтому им пропитывают материалы, идущие на изготовление театральных декораций?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7643834" y="5429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14414" y="1471003"/>
            <a:ext cx="585791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ХАРАКТЕРИСТИКА ХИМИЧЕСКОГО ЭЛЕМЕНТА НА ОСНОВАНИИ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 ПОЛОЖЕНИЯ В ПЕРИОДИЧЕСКОЙ СИСТЕМЕ Д.И. МЕНДЕЛЕЕВА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Положение элемента в Периодической системе Д.И. Менделеева (символ элемента, порядковый номер, относительная атомная масса, номер группы, подгруппа, период).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Строение атома (заряд ядра, число протонов, нейтронов, электронов).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Распределение электронов по энергетическим уровням.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Электронная формула.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Характер простого вещества (металл, неметалл, переходный элемент).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 высшего оксида, его характер (основный, кислотный,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амфотерный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 Какая химическая связь в оксиде и тип кристаллической решётки?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0034" y="359426"/>
            <a:ext cx="80010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Кремний открыт Ж. Гей-Люссаком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Л.Тенаром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1811г. Второй по распространённости элемент в земной коре после кислорода (27,6% по массе). Встречается в соединениях.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929586" y="6286520"/>
            <a:ext cx="857256" cy="35719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93308"/>
            <a:ext cx="82153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Правила выживания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химической лаборатории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Если вы откупорили что-либо – закупорьте.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Если в руках у вас жидкое – не разлейте, порошкообразное – не рассыпьте, газообразное – не выпустите наружу.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Если включили – выключите.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Если открыли – закройте.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Если разобрали – соберите.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Если вы не можете собрать – позовите на помощь умельца.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Если вы не разбирали – не вздумайте собирать.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Если вы одолжили что-либо – верните.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Если вы пользуетесь чем-либо – держите в чистоте и порядке.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Если вы привели что-либо в беспорядок – восстановите статус-кво.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11. Если вы сдвинули что-либо – верните на место.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12. Если вы хотите воспользоваться чем-либо, принадлежащим другому, – попросите разрешение.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143768" y="5572140"/>
            <a:ext cx="1071570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Кристаллический кремний-это вещество темно-серого цвета со стальным блеском. Структура кремния аналогична структуре алмаза: кристаллическая решетка кубическая гранецентрированная, но из-за большей длины связи между атомами </a:t>
            </a:r>
            <a:r>
              <a:rPr lang="ru-RU" sz="2000" dirty="0" err="1" smtClean="0"/>
              <a:t>Si-Si</a:t>
            </a:r>
            <a:r>
              <a:rPr lang="ru-RU" sz="2000" dirty="0" smtClean="0"/>
              <a:t> по сравнению с длиной связи C-C твердость кремния значительно меньше, чем алмаза. Кремний очень хрупок, его плотность 2,33 г/см</a:t>
            </a:r>
            <a:r>
              <a:rPr lang="ru-RU" sz="2000" baseline="30000" dirty="0" smtClean="0"/>
              <a:t>3 .</a:t>
            </a:r>
            <a:endParaRPr lang="ru-RU" sz="2000" dirty="0" smtClean="0"/>
          </a:p>
          <a:p>
            <a:r>
              <a:rPr lang="ru-RU" sz="2000" dirty="0" smtClean="0"/>
              <a:t>Как и уголь, относится к тугоплавким веществам.</a:t>
            </a:r>
            <a:endParaRPr lang="ru-RU" sz="20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00372"/>
            <a:ext cx="3429024" cy="289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7929586" y="6286520"/>
            <a:ext cx="857256" cy="35719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8"/>
            <a:ext cx="60722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Типичный неметалл, инертен.</a:t>
            </a:r>
          </a:p>
          <a:p>
            <a:r>
              <a:rPr lang="ru-RU" b="1" i="1" dirty="0" smtClean="0"/>
              <a:t>Как восстановитель:</a:t>
            </a:r>
            <a:endParaRPr lang="ru-RU" dirty="0" smtClean="0"/>
          </a:p>
          <a:p>
            <a:r>
              <a:rPr lang="ru-RU" i="1" u="sng" dirty="0" smtClean="0"/>
              <a:t>1)     С кислородом </a:t>
            </a:r>
            <a:endParaRPr lang="ru-RU" dirty="0" smtClean="0"/>
          </a:p>
          <a:p>
            <a:r>
              <a:rPr lang="en-US" dirty="0" smtClean="0"/>
              <a:t>Si</a:t>
            </a:r>
            <a:r>
              <a:rPr lang="en-US" baseline="30000" dirty="0" smtClean="0"/>
              <a:t>0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  </a:t>
            </a:r>
            <a:r>
              <a:rPr lang="en-US" baseline="30000" dirty="0" smtClean="0"/>
              <a:t>t˚</a:t>
            </a:r>
            <a:r>
              <a:rPr lang="en-US" dirty="0" smtClean="0"/>
              <a:t>→  Si</a:t>
            </a:r>
            <a:r>
              <a:rPr lang="en-US" baseline="30000" dirty="0" smtClean="0"/>
              <a:t>+4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i="1" u="sng" dirty="0" smtClean="0"/>
              <a:t>2)     </a:t>
            </a:r>
            <a:r>
              <a:rPr lang="ru-RU" i="1" u="sng" dirty="0" smtClean="0"/>
              <a:t>С фтором (без нагревания)</a:t>
            </a:r>
            <a:endParaRPr lang="ru-RU" dirty="0" smtClean="0"/>
          </a:p>
          <a:p>
            <a:r>
              <a:rPr lang="en-US" dirty="0" smtClean="0"/>
              <a:t>Si</a:t>
            </a:r>
            <a:r>
              <a:rPr lang="en-US" baseline="30000" dirty="0" smtClean="0"/>
              <a:t>0</a:t>
            </a:r>
            <a:r>
              <a:rPr lang="en-US" dirty="0" smtClean="0"/>
              <a:t> + 2F</a:t>
            </a:r>
            <a:r>
              <a:rPr lang="en-US" baseline="-25000" dirty="0" smtClean="0"/>
              <a:t>2</a:t>
            </a:r>
            <a:r>
              <a:rPr lang="en-US" dirty="0" smtClean="0"/>
              <a:t> →  SiF</a:t>
            </a:r>
            <a:r>
              <a:rPr lang="en-US" baseline="-25000" dirty="0" smtClean="0"/>
              <a:t>4</a:t>
            </a:r>
            <a:r>
              <a:rPr lang="en-US" dirty="0" smtClean="0"/>
              <a:t>­</a:t>
            </a:r>
          </a:p>
          <a:p>
            <a:r>
              <a:rPr lang="en-US" i="1" u="sng" dirty="0" smtClean="0"/>
              <a:t>3)     </a:t>
            </a:r>
            <a:r>
              <a:rPr lang="ru-RU" i="1" u="sng" dirty="0" smtClean="0"/>
              <a:t>С углеродом</a:t>
            </a:r>
            <a:endParaRPr lang="ru-RU" dirty="0" smtClean="0"/>
          </a:p>
          <a:p>
            <a:r>
              <a:rPr lang="en-US" dirty="0" smtClean="0"/>
              <a:t>Si</a:t>
            </a:r>
            <a:r>
              <a:rPr lang="en-US" baseline="30000" dirty="0" smtClean="0"/>
              <a:t>0</a:t>
            </a:r>
            <a:r>
              <a:rPr lang="en-US" dirty="0" smtClean="0"/>
              <a:t> + C  </a:t>
            </a:r>
            <a:r>
              <a:rPr lang="en-US" baseline="30000" dirty="0" smtClean="0"/>
              <a:t>t˚</a:t>
            </a:r>
            <a:r>
              <a:rPr lang="en-US" dirty="0" smtClean="0"/>
              <a:t>→  Si</a:t>
            </a:r>
            <a:r>
              <a:rPr lang="en-US" baseline="30000" dirty="0" smtClean="0"/>
              <a:t>+4</a:t>
            </a:r>
            <a:r>
              <a:rPr lang="en-US" dirty="0" smtClean="0"/>
              <a:t>C</a:t>
            </a:r>
          </a:p>
          <a:p>
            <a:r>
              <a:rPr lang="en-US" i="1" dirty="0" smtClean="0"/>
              <a:t>(</a:t>
            </a:r>
            <a:r>
              <a:rPr lang="en-US" i="1" dirty="0" err="1" smtClean="0"/>
              <a:t>SiC</a:t>
            </a:r>
            <a:r>
              <a:rPr lang="en-US" i="1" dirty="0" smtClean="0"/>
              <a:t> - </a:t>
            </a:r>
            <a:r>
              <a:rPr lang="ru-RU" i="1" dirty="0" smtClean="0"/>
              <a:t>карборунд - твёрдый; используется для точки и шлифовки)</a:t>
            </a:r>
            <a:endParaRPr lang="ru-RU" dirty="0" smtClean="0"/>
          </a:p>
          <a:p>
            <a:r>
              <a:rPr lang="en-US" i="1" u="sng" dirty="0" smtClean="0"/>
              <a:t>5)     </a:t>
            </a:r>
            <a:r>
              <a:rPr lang="ru-RU" i="1" u="sng" dirty="0" smtClean="0"/>
              <a:t>С кислотами не реагирует</a:t>
            </a:r>
            <a:r>
              <a:rPr lang="ru-RU" i="1" dirty="0" smtClean="0"/>
              <a:t> (только с плавиковой кислотой </a:t>
            </a:r>
            <a:r>
              <a:rPr lang="en-US" i="1" dirty="0" smtClean="0"/>
              <a:t>Si+4HF=SiF</a:t>
            </a:r>
            <a:r>
              <a:rPr lang="en-US" i="1" baseline="-25000" dirty="0" smtClean="0"/>
              <a:t>4</a:t>
            </a:r>
            <a:r>
              <a:rPr lang="en-US" i="1" dirty="0" smtClean="0"/>
              <a:t>+2H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  <a:endParaRPr lang="en-US" dirty="0" smtClean="0"/>
          </a:p>
          <a:p>
            <a:r>
              <a:rPr lang="ru-RU" dirty="0" smtClean="0"/>
              <a:t>Растворяется только в смеси азотной и плавиковой кислот:</a:t>
            </a:r>
          </a:p>
          <a:p>
            <a:r>
              <a:rPr lang="ru-RU" dirty="0" smtClean="0"/>
              <a:t>3</a:t>
            </a:r>
            <a:r>
              <a:rPr lang="en-US" dirty="0" smtClean="0"/>
              <a:t>Si + 4HNO</a:t>
            </a:r>
            <a:r>
              <a:rPr lang="en-US" baseline="-25000" dirty="0" smtClean="0"/>
              <a:t>3</a:t>
            </a:r>
            <a:r>
              <a:rPr lang="en-US" dirty="0" smtClean="0"/>
              <a:t> + 18HF →  3H</a:t>
            </a:r>
            <a:r>
              <a:rPr lang="en-US" baseline="-25000" dirty="0" smtClean="0"/>
              <a:t>2</a:t>
            </a:r>
            <a:r>
              <a:rPr lang="en-US" dirty="0" smtClean="0"/>
              <a:t>[SiF</a:t>
            </a:r>
            <a:r>
              <a:rPr lang="en-US" baseline="-25000" dirty="0" smtClean="0"/>
              <a:t>6</a:t>
            </a:r>
            <a:r>
              <a:rPr lang="en-US" dirty="0" smtClean="0"/>
              <a:t>] + 4NO­ + 8H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i="1" u="sng" dirty="0" smtClean="0"/>
              <a:t>6)     </a:t>
            </a:r>
            <a:r>
              <a:rPr lang="ru-RU" i="1" u="sng" dirty="0" smtClean="0"/>
              <a:t>Со щелочами (при нагревании):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Si</a:t>
            </a:r>
            <a:r>
              <a:rPr lang="en-US" baseline="30000" dirty="0" smtClean="0">
                <a:hlinkClick r:id="rId2"/>
              </a:rPr>
              <a:t>0</a:t>
            </a:r>
            <a:r>
              <a:rPr lang="en-US" dirty="0" smtClean="0">
                <a:hlinkClick r:id="rId2"/>
              </a:rPr>
              <a:t> + 2NaOH + H</a:t>
            </a:r>
            <a:r>
              <a:rPr lang="en-US" baseline="-25000" dirty="0" smtClean="0">
                <a:hlinkClick r:id="rId2"/>
              </a:rPr>
              <a:t>2</a:t>
            </a:r>
            <a:r>
              <a:rPr lang="en-US" dirty="0" smtClean="0">
                <a:hlinkClick r:id="rId2"/>
              </a:rPr>
              <a:t>O </a:t>
            </a:r>
            <a:r>
              <a:rPr lang="en-US" baseline="30000" dirty="0" smtClean="0">
                <a:hlinkClick r:id="rId2"/>
              </a:rPr>
              <a:t>t˚</a:t>
            </a:r>
            <a:r>
              <a:rPr lang="en-US" dirty="0" smtClean="0">
                <a:hlinkClick r:id="rId2"/>
              </a:rPr>
              <a:t>→  Na</a:t>
            </a:r>
            <a:r>
              <a:rPr lang="en-US" baseline="-25000" dirty="0" smtClean="0">
                <a:hlinkClick r:id="rId2"/>
              </a:rPr>
              <a:t>2</a:t>
            </a:r>
            <a:r>
              <a:rPr lang="en-US" dirty="0" smtClean="0">
                <a:hlinkClick r:id="rId2"/>
              </a:rPr>
              <a:t>Si</a:t>
            </a:r>
            <a:r>
              <a:rPr lang="en-US" baseline="30000" dirty="0" smtClean="0">
                <a:hlinkClick r:id="rId2"/>
              </a:rPr>
              <a:t>+4</a:t>
            </a:r>
            <a:r>
              <a:rPr lang="en-US" dirty="0" smtClean="0">
                <a:hlinkClick r:id="rId2"/>
              </a:rPr>
              <a:t>O</a:t>
            </a:r>
            <a:r>
              <a:rPr lang="en-US" baseline="-25000" dirty="0" smtClean="0">
                <a:hlinkClick r:id="rId2"/>
              </a:rPr>
              <a:t>3</a:t>
            </a:r>
            <a:r>
              <a:rPr lang="en-US" dirty="0" smtClean="0">
                <a:hlinkClick r:id="rId2"/>
              </a:rPr>
              <a:t>+ 2H</a:t>
            </a:r>
            <a:r>
              <a:rPr lang="en-US" baseline="-25000" dirty="0" smtClean="0">
                <a:hlinkClick r:id="rId2"/>
              </a:rPr>
              <a:t>2</a:t>
            </a:r>
            <a:r>
              <a:rPr lang="en-US" dirty="0" smtClean="0"/>
              <a:t>­</a:t>
            </a:r>
          </a:p>
          <a:p>
            <a:r>
              <a:rPr lang="ru-RU" b="1" i="1" dirty="0" smtClean="0"/>
              <a:t>Как окислитель:</a:t>
            </a:r>
            <a:endParaRPr lang="ru-RU" dirty="0" smtClean="0"/>
          </a:p>
          <a:p>
            <a:r>
              <a:rPr lang="ru-RU" i="1" u="sng" dirty="0" smtClean="0"/>
              <a:t>7)     С металлами (образуются силициды):</a:t>
            </a:r>
            <a:endParaRPr lang="ru-RU" dirty="0" smtClean="0"/>
          </a:p>
          <a:p>
            <a:r>
              <a:rPr lang="en-US" dirty="0" smtClean="0"/>
              <a:t>Si</a:t>
            </a:r>
            <a:r>
              <a:rPr lang="en-US" baseline="30000" dirty="0" smtClean="0"/>
              <a:t>0</a:t>
            </a:r>
            <a:r>
              <a:rPr lang="en-US" dirty="0" smtClean="0"/>
              <a:t> + 2Mg  </a:t>
            </a:r>
            <a:r>
              <a:rPr lang="en-US" baseline="30000" dirty="0" smtClean="0"/>
              <a:t>t˚</a:t>
            </a:r>
            <a:r>
              <a:rPr lang="en-US" dirty="0" smtClean="0"/>
              <a:t>→  Mg</a:t>
            </a:r>
            <a:r>
              <a:rPr lang="en-US" baseline="-25000" dirty="0" smtClean="0"/>
              <a:t>2</a:t>
            </a:r>
            <a:r>
              <a:rPr lang="en-US" dirty="0" smtClean="0"/>
              <a:t>Si</a:t>
            </a:r>
            <a:r>
              <a:rPr lang="en-US" baseline="30000" dirty="0" smtClean="0"/>
              <a:t>-4</a:t>
            </a:r>
            <a:endParaRPr lang="en-US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929586" y="6286520"/>
            <a:ext cx="857256" cy="35719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951</Words>
  <Application>Microsoft Office PowerPoint</Application>
  <PresentationFormat>Экран (4:3)</PresentationFormat>
  <Paragraphs>127</Paragraphs>
  <Slides>19</Slides>
  <Notes>2</Notes>
  <HiddenSlides>16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Кремний – химический элемент или природный дар….. Силикаты.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Отрасли силикатной промышленности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Кремний-химический элемент или природный дар…..</dc:title>
  <dc:creator>Admin</dc:creator>
  <cp:lastModifiedBy>Admin</cp:lastModifiedBy>
  <cp:revision>45</cp:revision>
  <dcterms:created xsi:type="dcterms:W3CDTF">2012-02-12T06:10:19Z</dcterms:created>
  <dcterms:modified xsi:type="dcterms:W3CDTF">2012-02-14T15:23:50Z</dcterms:modified>
</cp:coreProperties>
</file>