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sldIdLst>
    <p:sldId id="270" r:id="rId2"/>
    <p:sldId id="268" r:id="rId3"/>
    <p:sldId id="258" r:id="rId4"/>
    <p:sldId id="274" r:id="rId5"/>
    <p:sldId id="275" r:id="rId6"/>
    <p:sldId id="276" r:id="rId7"/>
    <p:sldId id="278" r:id="rId8"/>
    <p:sldId id="279" r:id="rId9"/>
    <p:sldId id="280" r:id="rId10"/>
    <p:sldId id="281" r:id="rId11"/>
    <p:sldId id="282" r:id="rId12"/>
    <p:sldId id="284" r:id="rId13"/>
    <p:sldId id="286" r:id="rId14"/>
    <p:sldId id="288" r:id="rId15"/>
    <p:sldId id="264" r:id="rId16"/>
    <p:sldId id="289" r:id="rId17"/>
    <p:sldId id="290" r:id="rId18"/>
    <p:sldId id="28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66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FD4D7-DBAF-4D74-B209-B2D1A936947C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41698-48E9-4387-A0F7-0BC644319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CE222E-8BCA-4ABC-A4A7-0BCD9D0CC65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2646DE-FBF5-41CF-A59C-D399A1E154B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3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23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3B209-B3F0-4FD8-902F-591CC69A1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DB823-3087-4871-A2D2-B0EFA5C3D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0A803-AF12-4B14-A0AF-E49BD3D14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263A9-7675-4FBD-891F-3B52037CE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D6128-5BED-4CFC-9A63-F28E39B90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1FA20-7013-4969-B509-B6FAA4698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4817F-66B7-4DA3-9CB0-346EDED50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982B4-1405-4A03-99C4-9C2400ED5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D8495-E43E-47BF-869F-67CE68741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AFCB2-AC14-412E-A8A6-CED453618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1B769-EC69-431F-A1BA-935E089B5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F763D-F842-455C-9E3C-711F389C7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BF100-7AF8-4CCD-9B57-1E3C9D7FB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92A1A-B303-4148-A2D7-FCAFEB671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717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0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0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0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0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0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20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0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07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08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0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57A113-A349-4F36-A11B-C2200F316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7088" y="333374"/>
            <a:ext cx="7772400" cy="1666865"/>
          </a:xfrm>
        </p:spPr>
        <p:txBody>
          <a:bodyPr/>
          <a:lstStyle/>
          <a:p>
            <a:r>
              <a:rPr lang="ru-RU" sz="2800" b="1" dirty="0" smtClean="0"/>
              <a:t>Всероссийский открытый урок,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посвященный 20-летию принятия Конституции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Российской Федерации</a:t>
            </a:r>
            <a:endParaRPr lang="ru-RU" sz="2800" dirty="0" smtClean="0">
              <a:solidFill>
                <a:srgbClr val="FFFF66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03800" y="2928934"/>
            <a:ext cx="3744913" cy="3236916"/>
          </a:xfrm>
        </p:spPr>
        <p:txBody>
          <a:bodyPr/>
          <a:lstStyle/>
          <a:p>
            <a:r>
              <a:rPr lang="ru-RU" sz="3600" b="1" dirty="0" smtClean="0"/>
              <a:t> «Мы – граждане Российской Федерации»</a:t>
            </a:r>
            <a:endParaRPr lang="ru-RU" sz="3600" dirty="0" smtClean="0"/>
          </a:p>
          <a:p>
            <a:pPr algn="l"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algn="l" eaLnBrk="1" hangingPunct="1">
              <a:lnSpc>
                <a:spcPct val="90000"/>
              </a:lnSpc>
              <a:defRPr/>
            </a:pPr>
            <a:endParaRPr lang="ru-RU" sz="1800" dirty="0" smtClean="0"/>
          </a:p>
          <a:p>
            <a:pPr algn="l" eaLnBrk="1" hangingPunct="1">
              <a:lnSpc>
                <a:spcPct val="90000"/>
              </a:lnSpc>
              <a:defRPr/>
            </a:pPr>
            <a:endParaRPr lang="ru-RU" dirty="0" smtClean="0"/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276475"/>
            <a:ext cx="3730625" cy="388778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1 раздел Конституции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Гл. 1. Основы конституционного строя.</a:t>
            </a:r>
          </a:p>
          <a:p>
            <a:r>
              <a:rPr lang="ru-RU" sz="2400" b="1" dirty="0" smtClean="0"/>
              <a:t>Гл. 2. Права и свободы человека и гражданина.</a:t>
            </a:r>
          </a:p>
          <a:p>
            <a:r>
              <a:rPr lang="ru-RU" sz="2400" b="1" dirty="0" smtClean="0"/>
              <a:t>Гл. 3. Федеративное устройство.</a:t>
            </a:r>
          </a:p>
          <a:p>
            <a:r>
              <a:rPr lang="ru-RU" sz="2400" b="1" dirty="0" smtClean="0"/>
              <a:t>Гл. 4. Президент.</a:t>
            </a:r>
          </a:p>
          <a:p>
            <a:r>
              <a:rPr lang="ru-RU" sz="2400" b="1" dirty="0" smtClean="0"/>
              <a:t>Гл. 5. Федеральное собрание.</a:t>
            </a:r>
          </a:p>
          <a:p>
            <a:r>
              <a:rPr lang="ru-RU" sz="2400" b="1" dirty="0" smtClean="0"/>
              <a:t>Гл. 6. Правительство РФ.</a:t>
            </a:r>
          </a:p>
          <a:p>
            <a:r>
              <a:rPr lang="ru-RU" sz="2400" b="1" dirty="0" smtClean="0"/>
              <a:t>Гл. 7. Судебная власть.</a:t>
            </a:r>
          </a:p>
          <a:p>
            <a:r>
              <a:rPr lang="ru-RU" sz="2400" b="1" dirty="0" smtClean="0"/>
              <a:t>Гл. 8. местное самоуправление.</a:t>
            </a:r>
          </a:p>
          <a:p>
            <a:r>
              <a:rPr lang="ru-RU" sz="2400" b="1" dirty="0" smtClean="0"/>
              <a:t>Гл. 9. Конституционные поправки и пересмотр конституции.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2 раздел Конституции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4186238" cy="370205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«Заключительные и переходные положения»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48322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sz="4000" dirty="0" smtClean="0"/>
              <a:t>А что такое гражданин?</a:t>
            </a:r>
          </a:p>
          <a:p>
            <a:pPr eaLnBrk="1" hangingPunct="1">
              <a:buNone/>
            </a:pPr>
            <a:r>
              <a:rPr lang="ru-RU" sz="4000" dirty="0" smtClean="0"/>
              <a:t>- Отечества достойный сын!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4000" dirty="0" smtClean="0"/>
              <a:t>                        Н.А. Некрасов</a:t>
            </a:r>
          </a:p>
        </p:txBody>
      </p:sp>
      <p:pic>
        <p:nvPicPr>
          <p:cNvPr id="4" name="Picture 3" descr="H:\Documents and Settings\Валера\Мои документы\Мои рисунки\300px-Kutuzov_by_Volk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928934"/>
            <a:ext cx="2171620" cy="255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5643578"/>
            <a:ext cx="250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М.И. Кутузов,  генерал-фельдмаршал</a:t>
            </a:r>
            <a:endParaRPr lang="ru-RU" dirty="0"/>
          </a:p>
        </p:txBody>
      </p:sp>
      <p:pic>
        <p:nvPicPr>
          <p:cNvPr id="6" name="Picture 2" descr="H:\Documents and Settings\Валера\Мои документы\Мои рисунки\Vasilevsky_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928934"/>
            <a:ext cx="1993819" cy="263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643438" y="5715016"/>
            <a:ext cx="2714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А.М. Василевский, дважды Герой Советского Союза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sz="3600" b="1" dirty="0" smtClean="0">
                <a:solidFill>
                  <a:schemeClr val="accent1"/>
                </a:solidFill>
              </a:rPr>
              <a:t>Кто же такой гражданин?</a:t>
            </a:r>
          </a:p>
          <a:p>
            <a:pPr eaLnBrk="1" hangingPunct="1">
              <a:buNone/>
            </a:pPr>
            <a:r>
              <a:rPr lang="ru-RU" sz="4400" dirty="0" smtClean="0"/>
              <a:t>  </a:t>
            </a:r>
            <a:r>
              <a:rPr lang="ru-RU" b="1" dirty="0" smtClean="0"/>
              <a:t>Это человек, имеющий права и обязанности, соблюдающий закон и отвечающий за свои поступки.</a:t>
            </a:r>
            <a:endParaRPr lang="ru-RU" sz="4400" b="1" dirty="0" smtClean="0"/>
          </a:p>
        </p:txBody>
      </p:sp>
      <p:pic>
        <p:nvPicPr>
          <p:cNvPr id="4" name="Picture 4" descr="K:\Картинки\гражданство\untitled1.bmp"/>
          <p:cNvPicPr>
            <a:picLocks noChangeAspect="1" noChangeArrowheads="1"/>
          </p:cNvPicPr>
          <p:nvPr/>
        </p:nvPicPr>
        <p:blipFill>
          <a:blip r:embed="rId3" cstate="print"/>
          <a:srcRect b="5780"/>
          <a:stretch>
            <a:fillRect/>
          </a:stretch>
        </p:blipFill>
        <p:spPr bwMode="auto">
          <a:xfrm>
            <a:off x="6732240" y="2924944"/>
            <a:ext cx="1728192" cy="232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57200" y="500063"/>
            <a:ext cx="8229600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Гражданин России –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человек, владеющий 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         правами, но имеющий            обязанности.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Права и свободы граждан РФ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</p:spPr>
        <p:txBody>
          <a:bodyPr/>
          <a:lstStyle/>
          <a:p>
            <a:r>
              <a:rPr lang="en-US" dirty="0" smtClean="0"/>
              <a:t> </a:t>
            </a:r>
            <a:r>
              <a:rPr lang="ru-RU" sz="2000" b="1" dirty="0" smtClean="0"/>
              <a:t>Гражданские права и свободы:</a:t>
            </a:r>
            <a:r>
              <a:rPr lang="ru-RU" sz="2000" dirty="0" smtClean="0"/>
              <a:t> право на частную собственность, имущество; на свободное использование своих способностей и имущества; на свободный труд; на благоприятную окружающую среду; охрану труда и здоровья, отдых, образование и т.д.</a:t>
            </a:r>
          </a:p>
          <a:p>
            <a:r>
              <a:rPr lang="ru-RU" sz="2000" b="1" dirty="0" smtClean="0"/>
              <a:t>Политические права:</a:t>
            </a:r>
            <a:r>
              <a:rPr lang="ru-RU" sz="2000" dirty="0" smtClean="0"/>
              <a:t> право на объединение; на участие в управлении делами государства; на равный доступ к государственной службе; на участие в отправлении правосудия и т.д. Свобода слова, печати, собраний и т.д.</a:t>
            </a:r>
          </a:p>
          <a:p>
            <a:r>
              <a:rPr lang="ru-RU" sz="2000" b="1" dirty="0" smtClean="0"/>
              <a:t>Личные права: </a:t>
            </a:r>
            <a:r>
              <a:rPr lang="ru-RU" sz="2000" dirty="0" smtClean="0"/>
              <a:t>право на жизнь, свободу и личную неприкосновенность; неприкосновенность частной жизни; защиту своей чести и доброго имени; неприкосновенность жилища; свободное передвижение, выбор места жительства; пользование родным языком; получение квалифицированной юридической помощи и т.д. </a:t>
            </a:r>
            <a:r>
              <a:rPr lang="en-US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1"/>
                </a:solidFill>
              </a:rPr>
              <a:t>Обязанности:</a:t>
            </a:r>
            <a:r>
              <a:rPr lang="ru-RU" dirty="0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643050"/>
            <a:ext cx="8229600" cy="4530725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ru-RU" sz="2800" dirty="0" smtClean="0"/>
              <a:t>Соблюдение Конституции и законов</a:t>
            </a:r>
          </a:p>
          <a:p>
            <a:pPr marL="609600" indent="-609600" eaLnBrk="1" hangingPunct="1">
              <a:defRPr/>
            </a:pPr>
            <a:r>
              <a:rPr lang="ru-RU" sz="2800" dirty="0" smtClean="0"/>
              <a:t>Уважение прав и свобод других лиц </a:t>
            </a:r>
          </a:p>
          <a:p>
            <a:pPr marL="609600" indent="-609600" eaLnBrk="1" hangingPunct="1">
              <a:defRPr/>
            </a:pPr>
            <a:r>
              <a:rPr lang="ru-RU" sz="2800" dirty="0" smtClean="0"/>
              <a:t>Забота о детях и нетрудоспособных родителях</a:t>
            </a:r>
          </a:p>
          <a:p>
            <a:pPr marL="609600" indent="-609600" eaLnBrk="1" hangingPunct="1">
              <a:defRPr/>
            </a:pPr>
            <a:r>
              <a:rPr lang="ru-RU" sz="2800" dirty="0" smtClean="0"/>
              <a:t>Получение основного общего образования</a:t>
            </a:r>
          </a:p>
          <a:p>
            <a:pPr marL="609600" indent="-609600" eaLnBrk="1" hangingPunct="1">
              <a:defRPr/>
            </a:pPr>
            <a:r>
              <a:rPr lang="ru-RU" sz="2800" dirty="0" smtClean="0"/>
              <a:t>Забота о памятниках истории и культуры</a:t>
            </a:r>
          </a:p>
          <a:p>
            <a:pPr marL="609600" indent="-609600" eaLnBrk="1" hangingPunct="1">
              <a:defRPr/>
            </a:pPr>
            <a:r>
              <a:rPr lang="ru-RU" sz="2800" dirty="0" smtClean="0"/>
              <a:t>Уплата налогов и сборов</a:t>
            </a:r>
          </a:p>
          <a:p>
            <a:pPr marL="609600" indent="-609600" eaLnBrk="1" hangingPunct="1">
              <a:defRPr/>
            </a:pPr>
            <a:r>
              <a:rPr lang="ru-RU" sz="2800" dirty="0" smtClean="0"/>
              <a:t>Сохранение природы и окружающей среды</a:t>
            </a:r>
          </a:p>
          <a:p>
            <a:pPr marL="609600" indent="-609600" eaLnBrk="1" hangingPunct="1">
              <a:defRPr/>
            </a:pPr>
            <a:r>
              <a:rPr lang="ru-RU" sz="2800" dirty="0" smtClean="0"/>
              <a:t>Защита Отечества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008047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Анкета Гражданина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73627"/>
          </a:xfrm>
        </p:spPr>
        <p:txBody>
          <a:bodyPr/>
          <a:lstStyle/>
          <a:p>
            <a:pPr lvl="0"/>
            <a:r>
              <a:rPr lang="ru-RU" sz="2400" b="1" dirty="0" smtClean="0"/>
              <a:t>Ты – житель России</a:t>
            </a:r>
          </a:p>
          <a:p>
            <a:pPr lvl="0"/>
            <a:r>
              <a:rPr lang="ru-RU" sz="2400" b="1" dirty="0" smtClean="0"/>
              <a:t>Любишь свою семью</a:t>
            </a:r>
          </a:p>
          <a:p>
            <a:pPr lvl="0"/>
            <a:r>
              <a:rPr lang="ru-RU" sz="2400" b="1" dirty="0" smtClean="0"/>
              <a:t>Никогда не обидишь слабого</a:t>
            </a:r>
          </a:p>
          <a:p>
            <a:pPr lvl="0"/>
            <a:r>
              <a:rPr lang="ru-RU" sz="2400" b="1" dirty="0" smtClean="0"/>
              <a:t>Стараешься лучше учиться</a:t>
            </a:r>
          </a:p>
          <a:p>
            <a:pPr lvl="0"/>
            <a:r>
              <a:rPr lang="ru-RU" sz="2400" b="1" dirty="0" smtClean="0"/>
              <a:t>На тебя можно положиться</a:t>
            </a:r>
          </a:p>
          <a:p>
            <a:pPr lvl="0"/>
            <a:r>
              <a:rPr lang="ru-RU" sz="2400" b="1" dirty="0" smtClean="0"/>
              <a:t>Ты способен признавать и исправлять свои недостатки</a:t>
            </a:r>
          </a:p>
          <a:p>
            <a:pPr lvl="0"/>
            <a:r>
              <a:rPr lang="ru-RU" sz="2400" b="1" dirty="0" smtClean="0"/>
              <a:t>Знаешь, что такое хорошо и что такое плохо и поступаешь в соответствии с этим</a:t>
            </a:r>
          </a:p>
          <a:p>
            <a:pPr lvl="0"/>
            <a:r>
              <a:rPr lang="ru-RU" sz="2400" b="1" dirty="0" smtClean="0"/>
              <a:t>Умеешь отвечать за свои поступки</a:t>
            </a:r>
          </a:p>
          <a:p>
            <a:pPr lvl="0"/>
            <a:r>
              <a:rPr lang="ru-RU" sz="2400" b="1" dirty="0" smtClean="0"/>
              <a:t>Стараешься приносить пользу окружающим тебя людям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008047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Анкета Гражданина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73627"/>
          </a:xfrm>
        </p:spPr>
        <p:txBody>
          <a:bodyPr/>
          <a:lstStyle/>
          <a:p>
            <a:pPr lvl="0"/>
            <a:r>
              <a:rPr lang="ru-RU" sz="2400" b="1" dirty="0" smtClean="0"/>
              <a:t>У тебя много друзей</a:t>
            </a:r>
          </a:p>
          <a:p>
            <a:pPr lvl="0"/>
            <a:r>
              <a:rPr lang="ru-RU" sz="2400" b="1" dirty="0" smtClean="0"/>
              <a:t>Уступаешь место в транспорте</a:t>
            </a:r>
          </a:p>
          <a:p>
            <a:pPr lvl="0"/>
            <a:r>
              <a:rPr lang="ru-RU" sz="2400" b="1" dirty="0" smtClean="0"/>
              <a:t>Читаешь газеты и смотришь программу «Новости»</a:t>
            </a:r>
          </a:p>
          <a:p>
            <a:pPr lvl="0"/>
            <a:r>
              <a:rPr lang="ru-RU" sz="2400" b="1" dirty="0" smtClean="0"/>
              <a:t>Ты способен сочувствовать и сопереживать</a:t>
            </a:r>
          </a:p>
          <a:p>
            <a:pPr lvl="0"/>
            <a:r>
              <a:rPr lang="ru-RU" sz="2400" b="1" dirty="0" smtClean="0"/>
              <a:t>Бережно относишься к окружающей нас природе</a:t>
            </a:r>
          </a:p>
          <a:p>
            <a:pPr lvl="0"/>
            <a:r>
              <a:rPr lang="ru-RU" sz="2400" b="1" dirty="0" smtClean="0"/>
              <a:t>Интересуешься историей</a:t>
            </a:r>
          </a:p>
          <a:p>
            <a:pPr lvl="0"/>
            <a:r>
              <a:rPr lang="ru-RU" sz="2400" b="1" dirty="0" smtClean="0"/>
              <a:t>Знаешь свои права и обязанности</a:t>
            </a:r>
          </a:p>
          <a:p>
            <a:pPr lvl="0"/>
            <a:r>
              <a:rPr lang="ru-RU" sz="2400" b="1" dirty="0" smtClean="0"/>
              <a:t>Помогаешь по дому родителям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683568" y="1988840"/>
            <a:ext cx="7848600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Гражданином Российской Федерации </a:t>
            </a:r>
          </a:p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БЫТЬ ПОЧЕТНО!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Box 8"/>
          <p:cNvSpPr txBox="1">
            <a:spLocks noChangeArrowheads="1"/>
          </p:cNvSpPr>
          <p:nvPr/>
        </p:nvSpPr>
        <p:spPr bwMode="auto">
          <a:xfrm>
            <a:off x="142875" y="4000504"/>
            <a:ext cx="41640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i="1" dirty="0"/>
              <a:t>Манифест от 6 августа 1905 года</a:t>
            </a:r>
          </a:p>
          <a:p>
            <a:r>
              <a:rPr lang="ru-RU" i="1" dirty="0"/>
              <a:t> учреждал государственную думу и </a:t>
            </a:r>
          </a:p>
          <a:p>
            <a:r>
              <a:rPr lang="ru-RU" i="1" dirty="0"/>
              <a:t>провозглашал избирательные права </a:t>
            </a:r>
          </a:p>
          <a:p>
            <a:r>
              <a:rPr lang="ru-RU" i="1" dirty="0"/>
              <a:t>российских подданных…..</a:t>
            </a:r>
          </a:p>
        </p:txBody>
      </p:sp>
      <p:sp>
        <p:nvSpPr>
          <p:cNvPr id="8197" name="TextBox 9"/>
          <p:cNvSpPr txBox="1">
            <a:spLocks noChangeArrowheads="1"/>
          </p:cNvSpPr>
          <p:nvPr/>
        </p:nvSpPr>
        <p:spPr bwMode="auto">
          <a:xfrm>
            <a:off x="214282" y="5286388"/>
            <a:ext cx="4071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/>
              <a:t>Манифест от 17 октября 1905 года</a:t>
            </a:r>
          </a:p>
          <a:p>
            <a:r>
              <a:rPr lang="ru-RU" i="1" dirty="0"/>
              <a:t> провозглашал неотъемлемые гражданские </a:t>
            </a:r>
          </a:p>
          <a:p>
            <a:r>
              <a:rPr lang="ru-RU" i="1" dirty="0"/>
              <a:t>права…………………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1736172" cy="2505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643438" y="4357694"/>
            <a:ext cx="43577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i="1" dirty="0"/>
              <a:t>Программа конституционных преобразований </a:t>
            </a:r>
            <a:r>
              <a:rPr lang="ru-RU" sz="2000" i="1" dirty="0" smtClean="0"/>
              <a:t>была </a:t>
            </a:r>
            <a:r>
              <a:rPr lang="ru-RU" sz="2000" i="1" dirty="0"/>
              <a:t>разработана императором Александром</a:t>
            </a:r>
            <a:r>
              <a:rPr lang="en-US" sz="2000" i="1" dirty="0"/>
              <a:t> II</a:t>
            </a:r>
            <a:r>
              <a:rPr lang="ru-RU" sz="2000" i="1" dirty="0"/>
              <a:t>. </a:t>
            </a:r>
          </a:p>
          <a:p>
            <a:r>
              <a:rPr lang="ru-RU" sz="2000" i="1" dirty="0"/>
              <a:t>Но его идее не суждено было сбыться</a:t>
            </a:r>
            <a:r>
              <a:rPr lang="ru-RU" sz="2000" i="1" dirty="0" smtClean="0"/>
              <a:t>… 1 </a:t>
            </a:r>
            <a:r>
              <a:rPr lang="ru-RU" sz="2000" i="1" dirty="0"/>
              <a:t>марта 1881 года он был убит народовольцами.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539552" y="620688"/>
            <a:ext cx="4281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 dirty="0"/>
              <a:t>25 октября 1917 года свершилась </a:t>
            </a:r>
          </a:p>
          <a:p>
            <a:r>
              <a:rPr lang="ru-RU" sz="2000" i="1" dirty="0"/>
              <a:t>Октябрьская революция.</a:t>
            </a:r>
          </a:p>
        </p:txBody>
      </p:sp>
      <p:sp>
        <p:nvSpPr>
          <p:cNvPr id="9220" name="TextBox 8"/>
          <p:cNvSpPr txBox="1">
            <a:spLocks noChangeArrowheads="1"/>
          </p:cNvSpPr>
          <p:nvPr/>
        </p:nvSpPr>
        <p:spPr bwMode="auto">
          <a:xfrm>
            <a:off x="395536" y="1700808"/>
            <a:ext cx="47117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 dirty="0"/>
              <a:t>До лета 1918 года в России действует</a:t>
            </a:r>
          </a:p>
          <a:p>
            <a:r>
              <a:rPr lang="ru-RU" sz="2000" i="1" dirty="0"/>
              <a:t> неписанная конституция – свод </a:t>
            </a:r>
          </a:p>
          <a:p>
            <a:r>
              <a:rPr lang="ru-RU" sz="2000" i="1" dirty="0"/>
              <a:t>основных декретов большевистского</a:t>
            </a:r>
          </a:p>
          <a:p>
            <a:r>
              <a:rPr lang="ru-RU" sz="2000" i="1" dirty="0"/>
              <a:t> государства.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56992"/>
            <a:ext cx="2236890" cy="326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67944" y="4293096"/>
            <a:ext cx="4508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 dirty="0"/>
              <a:t>Первая конституция в России </a:t>
            </a:r>
          </a:p>
          <a:p>
            <a:r>
              <a:rPr lang="ru-RU" sz="2400" i="1" dirty="0"/>
              <a:t>была принята 10 июля 1918 года </a:t>
            </a:r>
            <a:r>
              <a:rPr lang="ru-RU" sz="2400" i="1" dirty="0" smtClean="0"/>
              <a:t> на </a:t>
            </a:r>
            <a:r>
              <a:rPr lang="ru-RU" sz="2400" i="1" dirty="0"/>
              <a:t>Пятом Всероссийском съезде Советов.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4"/>
          <p:cNvSpPr>
            <a:spLocks noChangeArrowheads="1"/>
          </p:cNvSpPr>
          <p:nvPr/>
        </p:nvSpPr>
        <p:spPr bwMode="auto">
          <a:xfrm>
            <a:off x="3143250" y="500063"/>
            <a:ext cx="5786438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В 1922 года I съезд Советов СССР утвердил Договор об образовании СССР. Договор подписали четыре республики: Россия, Украина, Белоруссия и Закавказье (в состав которой входили Грузия, Армения, Азербайджан). Каждая из республик уже имела свою конституцию. Съезд принял решение о разработке общесоюзной конституции.  31 января 1924 года Конституция была единогласно принята II съездом Советов.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1936931" cy="286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4"/>
          <p:cNvSpPr>
            <a:spLocks noChangeArrowheads="1"/>
          </p:cNvSpPr>
          <p:nvPr/>
        </p:nvSpPr>
        <p:spPr bwMode="auto">
          <a:xfrm>
            <a:off x="3143250" y="500063"/>
            <a:ext cx="5786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i="1"/>
          </a:p>
        </p:txBody>
      </p:sp>
      <p:sp>
        <p:nvSpPr>
          <p:cNvPr id="12291" name="Прямоугольник 5"/>
          <p:cNvSpPr>
            <a:spLocks noChangeArrowheads="1"/>
          </p:cNvSpPr>
          <p:nvPr/>
        </p:nvSpPr>
        <p:spPr bwMode="auto">
          <a:xfrm>
            <a:off x="214313" y="285750"/>
            <a:ext cx="457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Конституция СССР </a:t>
            </a:r>
            <a:br>
              <a:rPr lang="ru-RU" sz="3200" b="1" dirty="0">
                <a:solidFill>
                  <a:schemeClr val="accent1"/>
                </a:solidFill>
              </a:rPr>
            </a:br>
            <a:r>
              <a:rPr lang="ru-RU" sz="3200" b="1" dirty="0">
                <a:solidFill>
                  <a:schemeClr val="accent1"/>
                </a:solidFill>
              </a:rPr>
              <a:t>1936 г.</a:t>
            </a:r>
            <a:r>
              <a:rPr lang="ru-RU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2292" name="Прямоугольник 7"/>
          <p:cNvSpPr>
            <a:spLocks noChangeArrowheads="1"/>
          </p:cNvSpPr>
          <p:nvPr/>
        </p:nvSpPr>
        <p:spPr bwMode="auto">
          <a:xfrm>
            <a:off x="142875" y="1571625"/>
            <a:ext cx="4572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/>
              <a:t>Неофициальное название: «Сталинская конституция». Несмотря на свое название, основным автором конституции был впоследствии </a:t>
            </a:r>
            <a:r>
              <a:rPr lang="ru-RU" b="1" i="1" dirty="0" smtClean="0"/>
              <a:t> репрессированный </a:t>
            </a:r>
            <a:r>
              <a:rPr lang="ru-RU" b="1" i="1" dirty="0"/>
              <a:t>Николай Бухарин. В работе над текстом конституции непосредственно принимал участие И.В. Сталин. </a:t>
            </a:r>
          </a:p>
        </p:txBody>
      </p:sp>
      <p:sp>
        <p:nvSpPr>
          <p:cNvPr id="12294" name="Прямоугольник 8"/>
          <p:cNvSpPr>
            <a:spLocks noChangeArrowheads="1"/>
          </p:cNvSpPr>
          <p:nvPr/>
        </p:nvSpPr>
        <p:spPr bwMode="auto">
          <a:xfrm>
            <a:off x="2500313" y="4857750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b="1" i="1"/>
              <a:t>Конституция 1936 года по замыслу авторов должна была отразить важный этап в истории Советского государства – построение социализма. В ее обсуждении впервые участвовало 75 млн. чел.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5"/>
          <p:cNvSpPr>
            <a:spLocks noChangeArrowheads="1"/>
          </p:cNvSpPr>
          <p:nvPr/>
        </p:nvSpPr>
        <p:spPr bwMode="auto">
          <a:xfrm>
            <a:off x="2214563" y="428625"/>
            <a:ext cx="5180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Конституция СССР 1977 г.</a:t>
            </a:r>
            <a:r>
              <a:rPr lang="ru-RU" sz="28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3315" name="Прямоугольник 7"/>
          <p:cNvSpPr>
            <a:spLocks noChangeArrowheads="1"/>
          </p:cNvSpPr>
          <p:nvPr/>
        </p:nvSpPr>
        <p:spPr bwMode="auto">
          <a:xfrm>
            <a:off x="357188" y="1500188"/>
            <a:ext cx="45720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/>
              <a:t>Эта конституция закрепляла однопартийную политическую систему (КПСС). Несмотря на распад СССР действовала на территории России до 1993 г. </a:t>
            </a:r>
          </a:p>
          <a:p>
            <a:r>
              <a:rPr lang="ru-RU" sz="2000" b="1" i="1" dirty="0"/>
              <a:t>Вошла в историю как «конституция развитого социализма» или </a:t>
            </a:r>
          </a:p>
          <a:p>
            <a:r>
              <a:rPr lang="ru-RU" sz="2000" b="1" i="1" dirty="0"/>
              <a:t>«Брежневская конституция».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0"/>
            <a:ext cx="7162800" cy="1143000"/>
          </a:xfrm>
        </p:spPr>
        <p:txBody>
          <a:bodyPr/>
          <a:lstStyle/>
          <a:p>
            <a:pPr algn="r" eaLnBrk="1" hangingPunct="1"/>
            <a:r>
              <a:rPr lang="ru-RU" sz="4000" b="1" dirty="0" smtClean="0">
                <a:solidFill>
                  <a:schemeClr val="accent1"/>
                </a:solidFill>
              </a:rPr>
              <a:t>Основной Закон страны</a:t>
            </a: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860032" y="1196752"/>
            <a:ext cx="40679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Закрепляет основы конституционного строя Российской федерации, права и свободы человека и гражданина, федеративное устройство, организацию высших органов государственной власти.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1520" y="1484784"/>
            <a:ext cx="421484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12 декабря 1993 года </a:t>
            </a:r>
            <a:r>
              <a:rPr lang="ru-RU" sz="2400" b="1" i="1" dirty="0" smtClean="0"/>
              <a:t>Всенародным </a:t>
            </a:r>
            <a:r>
              <a:rPr lang="ru-RU" sz="2400" b="1" i="1" dirty="0"/>
              <a:t>голосованием была принята Конституция Российской Федерации. </a:t>
            </a:r>
          </a:p>
          <a:p>
            <a:r>
              <a:rPr lang="ru-RU" sz="2400" b="1" i="1" dirty="0"/>
              <a:t>С 2005 года 12 декабря не является в России выходным днём. </a:t>
            </a:r>
          </a:p>
          <a:p>
            <a:r>
              <a:rPr lang="ru-RU" sz="2400" b="1" i="1" dirty="0"/>
              <a:t>День Конституции причислен к памятным датам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93733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Текст преамбулы гласит: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472518" cy="5572164"/>
          </a:xfrm>
        </p:spPr>
        <p:txBody>
          <a:bodyPr/>
          <a:lstStyle/>
          <a:p>
            <a:pPr>
              <a:buNone/>
            </a:pPr>
            <a:r>
              <a:rPr lang="ru-RU" sz="2200" b="1" dirty="0" smtClean="0"/>
              <a:t>«Мы, многонациональный народ Российской Федерации, соединенные общей судьбой на своей земле, утверждая права и свободы человека, гражданский мир и согласие, соединяя исторически сложившееся государственное единство, исходя из общепризнанных принципов равноправия и самоопределения народов, чтя память предков, передавших нам любовь и уважение к Отечеству, веру в добро и справедливость, возрождая суверенную государственность России и утверждая незыблемость ее демократической основы, стремясь обеспечить благополучие и процветание России, исходя из ответственности за свою Родину перед нынешним и будущими поколениями, сознавая себя частью мирового сообщества, принимаем КОНСТИТУЦИЮ РОССИЙСКОЙ ФЕДЕРАЦИИ»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1"/>
                </a:solidFill>
              </a:rPr>
              <a:t>Главные задачи государства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- утверждение прав и свобод человека,</a:t>
            </a:r>
          </a:p>
          <a:p>
            <a:r>
              <a:rPr lang="ru-RU" sz="2400" b="1" dirty="0" smtClean="0"/>
              <a:t>- утверждение гражданского мира и согласия в Российской Федерации,</a:t>
            </a:r>
          </a:p>
          <a:p>
            <a:r>
              <a:rPr lang="ru-RU" sz="2400" b="1" dirty="0" smtClean="0"/>
              <a:t> - сохранение исторически сложившегося государственного единства,</a:t>
            </a:r>
          </a:p>
          <a:p>
            <a:r>
              <a:rPr lang="ru-RU" sz="2400" b="1" dirty="0" smtClean="0"/>
              <a:t>- возрождение суверенной государственности России,</a:t>
            </a:r>
          </a:p>
          <a:p>
            <a:r>
              <a:rPr lang="ru-RU" sz="2400" b="1" dirty="0" smtClean="0"/>
              <a:t>- утверждение незыблемости демократических основ Российского государства,</a:t>
            </a:r>
          </a:p>
          <a:p>
            <a:r>
              <a:rPr lang="ru-RU" sz="2400" b="1" dirty="0" smtClean="0"/>
              <a:t>- обеспечение благополучия и процветания России.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вновесие">
  <a:themeElements>
    <a:clrScheme name="Равновесие 3">
      <a:dk1>
        <a:srgbClr val="003300"/>
      </a:dk1>
      <a:lt1>
        <a:srgbClr val="FFFFFF"/>
      </a:lt1>
      <a:dk2>
        <a:srgbClr val="4D6A2A"/>
      </a:dk2>
      <a:lt2>
        <a:srgbClr val="CCFF99"/>
      </a:lt2>
      <a:accent1>
        <a:srgbClr val="2EB62E"/>
      </a:accent1>
      <a:accent2>
        <a:srgbClr val="527C3A"/>
      </a:accent2>
      <a:accent3>
        <a:srgbClr val="B2B9AC"/>
      </a:accent3>
      <a:accent4>
        <a:srgbClr val="DADADA"/>
      </a:accent4>
      <a:accent5>
        <a:srgbClr val="ADD7AD"/>
      </a:accent5>
      <a:accent6>
        <a:srgbClr val="497034"/>
      </a:accent6>
      <a:hlink>
        <a:srgbClr val="DDD800"/>
      </a:hlink>
      <a:folHlink>
        <a:srgbClr val="009999"/>
      </a:folHlink>
    </a:clrScheme>
    <a:fontScheme name="Равновесие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298</TotalTime>
  <Words>741</Words>
  <Application>Microsoft Office PowerPoint</Application>
  <PresentationFormat>Экран (4:3)</PresentationFormat>
  <Paragraphs>106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Равновесие</vt:lpstr>
      <vt:lpstr>Всероссийский открытый урок, посвященный 20-летию принятия Конституции Российской Федерации</vt:lpstr>
      <vt:lpstr>Слайд 2</vt:lpstr>
      <vt:lpstr>Слайд 3</vt:lpstr>
      <vt:lpstr>Слайд 4</vt:lpstr>
      <vt:lpstr>Слайд 5</vt:lpstr>
      <vt:lpstr>Слайд 6</vt:lpstr>
      <vt:lpstr>Основной Закон страны</vt:lpstr>
      <vt:lpstr>Текст преамбулы гласит:  </vt:lpstr>
      <vt:lpstr>Главные задачи государства</vt:lpstr>
      <vt:lpstr>1 раздел Конституции</vt:lpstr>
      <vt:lpstr>2 раздел Конституции</vt:lpstr>
      <vt:lpstr>Слайд 12</vt:lpstr>
      <vt:lpstr>Слайд 13</vt:lpstr>
      <vt:lpstr>Права и свободы граждан РФ</vt:lpstr>
      <vt:lpstr>Обязанности: </vt:lpstr>
      <vt:lpstr>Анкета Гражданина</vt:lpstr>
      <vt:lpstr>Анкета Гражданина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открытый урок, посвященный 20-летию принятия Конституции Российской Федерации</dc:title>
  <dc:creator>наташа</dc:creator>
  <cp:lastModifiedBy>админ</cp:lastModifiedBy>
  <cp:revision>30</cp:revision>
  <dcterms:created xsi:type="dcterms:W3CDTF">2008-12-11T20:13:57Z</dcterms:created>
  <dcterms:modified xsi:type="dcterms:W3CDTF">2013-11-12T17:49:48Z</dcterms:modified>
</cp:coreProperties>
</file>