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3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C1%EE%EB%FC%F8%EE%E9_%C8%F0%E3%E8%E7" TargetMode="External"/><Relationship Id="rId3" Type="http://schemas.openxmlformats.org/officeDocument/2006/relationships/hyperlink" Target="http://genij45.ucoz.com/" TargetMode="External"/><Relationship Id="rId7" Type="http://schemas.openxmlformats.org/officeDocument/2006/relationships/hyperlink" Target="http://www.protown.ru/russia/obl/articles/6106.html" TargetMode="External"/><Relationship Id="rId2" Type="http://schemas.openxmlformats.org/officeDocument/2006/relationships/hyperlink" Target="http://periodika.websib.ru/node/2558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otown.ru/russia/obl/articles/3846.html" TargetMode="External"/><Relationship Id="rId5" Type="http://schemas.openxmlformats.org/officeDocument/2006/relationships/hyperlink" Target="http://saratov.gov.ru/region/pns010112.php" TargetMode="External"/><Relationship Id="rId4" Type="http://schemas.openxmlformats.org/officeDocument/2006/relationships/hyperlink" Target="http://nsportal.ru/shkola/kraevedenie/library/voprosy-kraevedeniya-na-urokakh-matematiki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496943" cy="324036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Использование краеведческого материала на уроках математики</a:t>
            </a:r>
            <a:endParaRPr lang="ru-RU" sz="5400" b="1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4509119"/>
            <a:ext cx="7202661" cy="1425545"/>
          </a:xfrm>
        </p:spPr>
        <p:txBody>
          <a:bodyPr>
            <a:normAutofit/>
          </a:bodyPr>
          <a:lstStyle/>
          <a:p>
            <a:pPr algn="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Работу выполнила учитель</a:t>
            </a:r>
          </a:p>
          <a:p>
            <a:pPr algn="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                                     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математики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МБОУ СОШ № 2</a:t>
            </a:r>
          </a:p>
          <a:p>
            <a:pPr algn="r"/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Горочкина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Лариса Геннадьевна</a:t>
            </a:r>
          </a:p>
          <a:p>
            <a:pPr algn="r"/>
            <a:endParaRPr lang="ru-RU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136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7" cy="6336704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Century Gothic" pitchFamily="34" charset="0"/>
              </a:rPr>
              <a:t>Задача </a:t>
            </a:r>
            <a:r>
              <a:rPr lang="ru-RU" sz="2800" b="1" dirty="0" smtClean="0">
                <a:latin typeface="Century Gothic" pitchFamily="34" charset="0"/>
              </a:rPr>
              <a:t>5.</a:t>
            </a:r>
          </a:p>
          <a:p>
            <a:r>
              <a:rPr lang="ru-RU" sz="2800" b="1" dirty="0" smtClean="0">
                <a:latin typeface="Century Gothic" pitchFamily="34" charset="0"/>
              </a:rPr>
              <a:t> </a:t>
            </a:r>
            <a:r>
              <a:rPr lang="ru-RU" sz="2800" b="1" dirty="0">
                <a:latin typeface="Century Gothic" pitchFamily="34" charset="0"/>
              </a:rPr>
              <a:t>Сорные растения очень быстро размножаются. Одно растение в год дает семян: василек 6680 штук, а полевой осот на 12920 семян больше, чем василек. Сколько семян в год дает полевой осот?</a:t>
            </a:r>
            <a:endParaRPr lang="ru-RU" sz="2800" b="1" dirty="0">
              <a:latin typeface="Century Gothic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159144"/>
            <a:ext cx="3096344" cy="3096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63887"/>
            <a:ext cx="4032448" cy="303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52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640959" cy="6264696"/>
          </a:xfrm>
        </p:spPr>
        <p:txBody>
          <a:bodyPr/>
          <a:lstStyle/>
          <a:p>
            <a:r>
              <a:rPr lang="ru-RU" sz="3200" b="1" dirty="0">
                <a:latin typeface="Century Gothic" pitchFamily="34" charset="0"/>
              </a:rPr>
              <a:t>Задача </a:t>
            </a:r>
            <a:r>
              <a:rPr lang="ru-RU" sz="3200" b="1" dirty="0" smtClean="0">
                <a:latin typeface="Century Gothic" pitchFamily="34" charset="0"/>
              </a:rPr>
              <a:t>6. </a:t>
            </a:r>
          </a:p>
          <a:p>
            <a:r>
              <a:rPr lang="ru-RU" sz="3200" b="1" dirty="0" smtClean="0">
                <a:latin typeface="Century Gothic" pitchFamily="34" charset="0"/>
              </a:rPr>
              <a:t>Площадь </a:t>
            </a:r>
            <a:r>
              <a:rPr lang="ru-RU" sz="3200" b="1" dirty="0">
                <a:latin typeface="Century Gothic" pitchFamily="34" charset="0"/>
              </a:rPr>
              <a:t>Саратовской области 101,2 тыс. км</a:t>
            </a:r>
            <a:r>
              <a:rPr lang="ru-RU" sz="3200" b="1" baseline="30000" dirty="0">
                <a:latin typeface="Century Gothic" pitchFamily="34" charset="0"/>
              </a:rPr>
              <a:t>2</a:t>
            </a:r>
            <a:r>
              <a:rPr lang="ru-RU" sz="3200" b="1" dirty="0">
                <a:latin typeface="Century Gothic" pitchFamily="34" charset="0"/>
              </a:rPr>
              <a:t>,  Дании -43,1  тыс. км </a:t>
            </a:r>
            <a:r>
              <a:rPr lang="ru-RU" sz="3200" b="1" baseline="30000" dirty="0">
                <a:latin typeface="Century Gothic" pitchFamily="34" charset="0"/>
              </a:rPr>
              <a:t>2</a:t>
            </a:r>
            <a:r>
              <a:rPr lang="ru-RU" sz="3200" b="1" dirty="0">
                <a:latin typeface="Century Gothic" pitchFamily="34" charset="0"/>
              </a:rPr>
              <a:t>, Бельгии-30,5  тыс. км </a:t>
            </a:r>
            <a:r>
              <a:rPr lang="ru-RU" sz="3200" b="1" baseline="30000" dirty="0">
                <a:latin typeface="Century Gothic" pitchFamily="34" charset="0"/>
              </a:rPr>
              <a:t>2</a:t>
            </a:r>
            <a:r>
              <a:rPr lang="ru-RU" sz="3200" b="1" dirty="0">
                <a:latin typeface="Century Gothic" pitchFamily="34" charset="0"/>
              </a:rPr>
              <a:t>, Молдовы-33,7 тыс. км </a:t>
            </a:r>
            <a:r>
              <a:rPr lang="ru-RU" sz="3200" b="1" baseline="30000" dirty="0">
                <a:latin typeface="Century Gothic" pitchFamily="34" charset="0"/>
              </a:rPr>
              <a:t>2</a:t>
            </a:r>
            <a:r>
              <a:rPr lang="ru-RU" sz="3200" b="1" dirty="0">
                <a:latin typeface="Century Gothic" pitchFamily="34" charset="0"/>
              </a:rPr>
              <a:t>, Швейцарии - 41,3 тыс</a:t>
            </a:r>
            <a:r>
              <a:rPr lang="ru-RU" sz="3200" b="1" dirty="0" smtClean="0">
                <a:latin typeface="Century Gothic" pitchFamily="34" charset="0"/>
              </a:rPr>
              <a:t>. км </a:t>
            </a:r>
            <a:r>
              <a:rPr lang="ru-RU" sz="3200" b="1" baseline="30000" dirty="0">
                <a:latin typeface="Century Gothic" pitchFamily="34" charset="0"/>
              </a:rPr>
              <a:t>2</a:t>
            </a:r>
            <a:r>
              <a:rPr lang="ru-RU" sz="3200" b="1" dirty="0">
                <a:latin typeface="Century Gothic" pitchFamily="34" charset="0"/>
              </a:rPr>
              <a:t>, Албании- 28,7 тыс. км </a:t>
            </a:r>
            <a:r>
              <a:rPr lang="ru-RU" sz="3200" b="1" baseline="30000" dirty="0">
                <a:latin typeface="Century Gothic" pitchFamily="34" charset="0"/>
              </a:rPr>
              <a:t>2</a:t>
            </a:r>
            <a:r>
              <a:rPr lang="ru-RU" sz="3200" b="1" dirty="0">
                <a:latin typeface="Century Gothic" pitchFamily="34" charset="0"/>
              </a:rPr>
              <a:t>. Определи, какие три государства могут  </a:t>
            </a:r>
            <a:r>
              <a:rPr lang="ru-RU" sz="3200" b="1" dirty="0" smtClean="0">
                <a:latin typeface="Century Gothic" pitchFamily="34" charset="0"/>
              </a:rPr>
              <a:t>расположиться </a:t>
            </a:r>
            <a:r>
              <a:rPr lang="ru-RU" sz="3200" b="1" dirty="0">
                <a:latin typeface="Century Gothic" pitchFamily="34" charset="0"/>
              </a:rPr>
              <a:t>на территории Саратовской  области. </a:t>
            </a:r>
          </a:p>
        </p:txBody>
      </p:sp>
    </p:spTree>
    <p:extLst>
      <p:ext uri="{BB962C8B-B14F-4D97-AF65-F5344CB8AC3E}">
        <p14:creationId xmlns:p14="http://schemas.microsoft.com/office/powerpoint/2010/main" val="3680329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7" cy="640871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Задача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7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</a:t>
            </a:r>
          </a:p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Один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степной хорёк за сутки поедает 10 мелких мышевидных грызунов, в семье степного хорька 12 особей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 Количество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особей полевых мышей обитающих на 1га - 1500 штук. Сколько времени понадобится семье степного хорька  для избавления 2/3 га сельскохозяйственных угодьев от грызунов?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365103"/>
            <a:ext cx="2383418" cy="18972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365103"/>
            <a:ext cx="4824536" cy="201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75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59" cy="6336704"/>
          </a:xfrm>
        </p:spPr>
        <p:txBody>
          <a:bodyPr/>
          <a:lstStyle/>
          <a:p>
            <a:r>
              <a:rPr lang="ru-RU" sz="3200" b="1" dirty="0">
                <a:latin typeface="Century Gothic" pitchFamily="34" charset="0"/>
              </a:rPr>
              <a:t>Задача </a:t>
            </a:r>
            <a:r>
              <a:rPr lang="ru-RU" sz="3200" b="1" dirty="0" smtClean="0">
                <a:latin typeface="Century Gothic" pitchFamily="34" charset="0"/>
              </a:rPr>
              <a:t>8.</a:t>
            </a:r>
          </a:p>
          <a:p>
            <a:r>
              <a:rPr lang="ru-RU" sz="2800" b="1" dirty="0" smtClean="0">
                <a:latin typeface="Century Gothic" pitchFamily="34" charset="0"/>
              </a:rPr>
              <a:t> </a:t>
            </a:r>
            <a:r>
              <a:rPr lang="ru-RU" sz="2800" b="1" dirty="0">
                <a:latin typeface="Century Gothic" pitchFamily="34" charset="0"/>
              </a:rPr>
              <a:t>В Саратовской области насчитывается более 300 видов птиц.</a:t>
            </a:r>
          </a:p>
          <a:p>
            <a:r>
              <a:rPr lang="ru-RU" sz="2800" b="1" dirty="0">
                <a:latin typeface="Century Gothic" pitchFamily="34" charset="0"/>
              </a:rPr>
              <a:t>Среди </a:t>
            </a:r>
            <a:r>
              <a:rPr lang="ru-RU" sz="2800" b="1" dirty="0" smtClean="0">
                <a:latin typeface="Century Gothic" pitchFamily="34" charset="0"/>
              </a:rPr>
              <a:t>них </a:t>
            </a:r>
            <a:r>
              <a:rPr lang="ru-RU" sz="2800" b="1" dirty="0">
                <a:latin typeface="Century Gothic" pitchFamily="34" charset="0"/>
              </a:rPr>
              <a:t>встречаются ласточки, воробьи, сороки, скворцы, и др. птицы.</a:t>
            </a:r>
          </a:p>
          <a:p>
            <a:r>
              <a:rPr lang="ru-RU" sz="2800" b="1" dirty="0">
                <a:latin typeface="Century Gothic" pitchFamily="34" charset="0"/>
              </a:rPr>
              <a:t>Ласточка живет – 16 лет, жаворонок -  9 лет, скворец – 20 лет, воробей -13 лет, а сорока  - 45 лет</a:t>
            </a:r>
            <a:r>
              <a:rPr lang="ru-RU" sz="2800" b="1" dirty="0" smtClean="0">
                <a:latin typeface="Century Gothic" pitchFamily="34" charset="0"/>
              </a:rPr>
              <a:t>. Вычислите </a:t>
            </a:r>
            <a:r>
              <a:rPr lang="ru-RU" sz="2800" b="1" dirty="0">
                <a:latin typeface="Century Gothic" pitchFamily="34" charset="0"/>
              </a:rPr>
              <a:t>среднюю продолжительность жизни этих птиц.</a:t>
            </a:r>
            <a:endParaRPr lang="ru-RU" sz="2800" b="1" dirty="0">
              <a:latin typeface="Century Gothic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37112"/>
            <a:ext cx="1314202" cy="19736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854" y="4477510"/>
            <a:ext cx="2145209" cy="19793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423108"/>
            <a:ext cx="2473234" cy="1656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973388"/>
            <a:ext cx="2128585" cy="13359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258" y="4458378"/>
            <a:ext cx="1460923" cy="208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408712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Century Gothic" pitchFamily="34" charset="0"/>
              </a:rPr>
              <a:t>Задача </a:t>
            </a:r>
            <a:r>
              <a:rPr lang="ru-RU" sz="3200" b="1" dirty="0" smtClean="0">
                <a:latin typeface="Century Gothic" pitchFamily="34" charset="0"/>
              </a:rPr>
              <a:t>9.</a:t>
            </a:r>
          </a:p>
          <a:p>
            <a:r>
              <a:rPr lang="ru-RU" sz="3600" b="1" dirty="0" smtClean="0">
                <a:latin typeface="Century Gothic" pitchFamily="34" charset="0"/>
              </a:rPr>
              <a:t> </a:t>
            </a:r>
            <a:r>
              <a:rPr lang="ru-RU" sz="3600" b="1" dirty="0">
                <a:latin typeface="Century Gothic" pitchFamily="34" charset="0"/>
              </a:rPr>
              <a:t>Сколько существует </a:t>
            </a:r>
            <a:r>
              <a:rPr lang="ru-RU" sz="3600" b="1" dirty="0" smtClean="0">
                <a:latin typeface="Century Gothic" pitchFamily="34" charset="0"/>
              </a:rPr>
              <a:t>шестизначных телефонных  </a:t>
            </a:r>
            <a:r>
              <a:rPr lang="ru-RU" sz="3600" b="1" dirty="0">
                <a:latin typeface="Century Gothic" pitchFamily="34" charset="0"/>
              </a:rPr>
              <a:t>номеров в </a:t>
            </a:r>
            <a:r>
              <a:rPr lang="ru-RU" sz="3600" b="1" dirty="0" smtClean="0">
                <a:latin typeface="Century Gothic" pitchFamily="34" charset="0"/>
              </a:rPr>
              <a:t>г</a:t>
            </a:r>
            <a:r>
              <a:rPr lang="ru-RU" sz="3600" b="1" dirty="0">
                <a:latin typeface="Century Gothic" pitchFamily="34" charset="0"/>
              </a:rPr>
              <a:t>. Балаково, </a:t>
            </a:r>
            <a:r>
              <a:rPr lang="ru-RU" sz="3600" b="1" dirty="0" smtClean="0">
                <a:latin typeface="Century Gothic" pitchFamily="34" charset="0"/>
              </a:rPr>
              <a:t>в которых 2 первые </a:t>
            </a:r>
            <a:r>
              <a:rPr lang="ru-RU" sz="3600" b="1" dirty="0">
                <a:latin typeface="Century Gothic" pitchFamily="34" charset="0"/>
              </a:rPr>
              <a:t>цифры 3 и 5 (</a:t>
            </a:r>
            <a:r>
              <a:rPr lang="ru-RU" sz="3600" b="1" dirty="0" smtClean="0">
                <a:latin typeface="Century Gothic" pitchFamily="34" charset="0"/>
              </a:rPr>
              <a:t>цифры </a:t>
            </a:r>
            <a:r>
              <a:rPr lang="ru-RU" sz="3600" b="1" dirty="0">
                <a:latin typeface="Century Gothic" pitchFamily="34" charset="0"/>
              </a:rPr>
              <a:t>могут повторяться)?</a:t>
            </a:r>
            <a:endParaRPr lang="ru-RU" sz="3600" b="1" dirty="0">
              <a:latin typeface="Century Gothic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520638"/>
            <a:ext cx="2633663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1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7" cy="5865515"/>
          </a:xfrm>
        </p:spPr>
        <p:txBody>
          <a:bodyPr/>
          <a:lstStyle/>
          <a:p>
            <a:r>
              <a:rPr lang="ru-RU" sz="2800" b="1" dirty="0">
                <a:latin typeface="Century Gothic" pitchFamily="34" charset="0"/>
              </a:rPr>
              <a:t>Задача </a:t>
            </a:r>
            <a:r>
              <a:rPr lang="ru-RU" sz="2800" b="1" dirty="0" smtClean="0">
                <a:latin typeface="Century Gothic" pitchFamily="34" charset="0"/>
              </a:rPr>
              <a:t>10.</a:t>
            </a:r>
          </a:p>
          <a:p>
            <a:r>
              <a:rPr lang="ru-RU" sz="2800" b="1" dirty="0" smtClean="0">
                <a:latin typeface="Century Gothic" pitchFamily="34" charset="0"/>
              </a:rPr>
              <a:t> </a:t>
            </a:r>
            <a:r>
              <a:rPr lang="ru-RU" sz="2800" b="1" dirty="0">
                <a:latin typeface="Century Gothic" pitchFamily="34" charset="0"/>
              </a:rPr>
              <a:t>Длина реки Волга (самая большая река в Европе) 3530 км, а реки Большой Иргиз(самая извилистая река в Европе)  – 675 км. Во сколько раз   река Волга длиннее реки Большой Иргиз? Какую часть Волги составляет Большой Иргиз?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92" y="3378924"/>
            <a:ext cx="3883984" cy="28995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02" y="3360289"/>
            <a:ext cx="3908946" cy="291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65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640959" cy="6336704"/>
          </a:xfrm>
        </p:spPr>
        <p:txBody>
          <a:bodyPr>
            <a:normAutofit/>
          </a:bodyPr>
          <a:lstStyle/>
          <a:p>
            <a:r>
              <a:rPr lang="ru-RU" b="1" dirty="0">
                <a:latin typeface="Century Gothic" pitchFamily="34" charset="0"/>
              </a:rPr>
              <a:t> Таким образом, краеведение является эффективным средством, </a:t>
            </a:r>
            <a:r>
              <a:rPr lang="ru-RU" b="1" dirty="0" smtClean="0">
                <a:latin typeface="Century Gothic" pitchFamily="34" charset="0"/>
              </a:rPr>
              <a:t>которое способствует   </a:t>
            </a:r>
            <a:r>
              <a:rPr lang="ru-RU" b="1" dirty="0">
                <a:latin typeface="Century Gothic" pitchFamily="34" charset="0"/>
              </a:rPr>
              <a:t>формированию знаний учащихся, основанных на восприятии окружающего </a:t>
            </a:r>
            <a:r>
              <a:rPr lang="ru-RU" b="1" dirty="0" smtClean="0">
                <a:latin typeface="Century Gothic" pitchFamily="34" charset="0"/>
              </a:rPr>
              <a:t>мира.</a:t>
            </a:r>
          </a:p>
          <a:p>
            <a:r>
              <a:rPr lang="ru-RU" b="1" dirty="0" smtClean="0">
                <a:latin typeface="Century Gothic" pitchFamily="34" charset="0"/>
              </a:rPr>
              <a:t>Использование </a:t>
            </a:r>
            <a:r>
              <a:rPr lang="ru-RU" b="1" dirty="0">
                <a:latin typeface="Century Gothic" pitchFamily="34" charset="0"/>
              </a:rPr>
              <a:t>краеведческих данных позволяет возвращаться к теме, расширяя круг привлекаемых источников, применяя более сложные приемы и методы исследования</a:t>
            </a:r>
            <a:r>
              <a:rPr lang="ru-RU" b="1" dirty="0" smtClean="0">
                <a:latin typeface="Century Gothic" pitchFamily="34" charset="0"/>
              </a:rPr>
              <a:t>.</a:t>
            </a:r>
          </a:p>
          <a:p>
            <a:r>
              <a:rPr lang="ru-RU" b="1" dirty="0" smtClean="0">
                <a:latin typeface="Century Gothic" pitchFamily="34" charset="0"/>
              </a:rPr>
              <a:t> </a:t>
            </a:r>
            <a:r>
              <a:rPr lang="ru-RU" b="1" dirty="0">
                <a:latin typeface="Century Gothic" pitchFamily="34" charset="0"/>
              </a:rPr>
              <a:t>Знакомство с архитектурными памятниками </a:t>
            </a:r>
            <a:r>
              <a:rPr lang="ru-RU" b="1" dirty="0">
                <a:latin typeface="Century Gothic" pitchFamily="34" charset="0"/>
              </a:rPr>
              <a:t> </a:t>
            </a:r>
            <a:r>
              <a:rPr lang="ru-RU" b="1" dirty="0" smtClean="0">
                <a:latin typeface="Century Gothic" pitchFamily="34" charset="0"/>
              </a:rPr>
              <a:t>        г</a:t>
            </a:r>
            <a:r>
              <a:rPr lang="ru-RU" b="1" dirty="0">
                <a:latin typeface="Century Gothic" pitchFamily="34" charset="0"/>
              </a:rPr>
              <a:t>. Балаково можно начать с рассматривания фотографий, экскурсии в рамках внеклассного мероприятия, проведение которой предполагает знакомство учащихся с памятниками архитектуры, а решение математических задач укрепит связь между историей родного края и математикой.</a:t>
            </a:r>
          </a:p>
          <a:p>
            <a:endParaRPr lang="ru-RU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114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712967" cy="6336704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Century Gothic" pitchFamily="34" charset="0"/>
              </a:rPr>
              <a:t>Изучение краеведения становится основой для гармоничного всестороннего, многоаспектного развития личности школьника, создает тот нравственный стержень, который поможет юному человеку сохранить чистоту души и  богатые национальные традиции родного народа. </a:t>
            </a:r>
          </a:p>
          <a:p>
            <a:endParaRPr lang="ru-RU" sz="36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684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60648"/>
            <a:ext cx="8712967" cy="633670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500" b="1" dirty="0" smtClean="0">
                <a:latin typeface="Century Gothic" pitchFamily="34" charset="0"/>
              </a:rPr>
              <a:t>   Литература</a:t>
            </a:r>
            <a:endParaRPr lang="ru-RU" sz="3500" b="1" dirty="0">
              <a:latin typeface="Century Gothic" pitchFamily="34" charset="0"/>
            </a:endParaRPr>
          </a:p>
          <a:p>
            <a:pPr lvl="0"/>
            <a:r>
              <a:rPr lang="ru-RU" b="1" dirty="0">
                <a:latin typeface="Century Gothic" pitchFamily="34" charset="0"/>
              </a:rPr>
              <a:t>Актуальные проблемы модернизации математического и естественно-научного образования : материалы Второй регион. науч.-</a:t>
            </a:r>
            <a:r>
              <a:rPr lang="ru-RU" b="1" dirty="0" err="1">
                <a:latin typeface="Century Gothic" pitchFamily="34" charset="0"/>
              </a:rPr>
              <a:t>методич</a:t>
            </a:r>
            <a:r>
              <a:rPr lang="ru-RU" b="1" dirty="0">
                <a:latin typeface="Century Gothic" pitchFamily="34" charset="0"/>
              </a:rPr>
              <a:t>. </a:t>
            </a:r>
            <a:r>
              <a:rPr lang="ru-RU" b="1" dirty="0" err="1">
                <a:latin typeface="Century Gothic" pitchFamily="34" charset="0"/>
              </a:rPr>
              <a:t>конф</a:t>
            </a:r>
            <a:r>
              <a:rPr lang="ru-RU" b="1" dirty="0">
                <a:latin typeface="Century Gothic" pitchFamily="34" charset="0"/>
              </a:rPr>
              <a:t>., г. Балашов, 8 апреля 2011 г. / под общ. ред. О. А. </a:t>
            </a:r>
            <a:r>
              <a:rPr lang="ru-RU" b="1" dirty="0" err="1">
                <a:latin typeface="Century Gothic" pitchFamily="34" charset="0"/>
              </a:rPr>
              <a:t>Фурлетовой</a:t>
            </a:r>
            <a:r>
              <a:rPr lang="ru-RU" b="1" dirty="0">
                <a:latin typeface="Century Gothic" pitchFamily="34" charset="0"/>
              </a:rPr>
              <a:t>. — Балашов: Николаев, 2011. — 104 с.</a:t>
            </a:r>
          </a:p>
          <a:p>
            <a:pPr marL="0" indent="0">
              <a:buNone/>
            </a:pPr>
            <a:r>
              <a:rPr lang="ru-RU" b="1" dirty="0">
                <a:latin typeface="Century Gothic" pitchFamily="34" charset="0"/>
              </a:rPr>
              <a:t> </a:t>
            </a:r>
            <a:r>
              <a:rPr lang="ru-RU" b="1" dirty="0" smtClean="0">
                <a:latin typeface="Century Gothic" pitchFamily="34" charset="0"/>
              </a:rPr>
              <a:t>                                 </a:t>
            </a:r>
            <a:r>
              <a:rPr lang="ru-RU" sz="3500" b="1" dirty="0">
                <a:latin typeface="Century Gothic" pitchFamily="34" charset="0"/>
              </a:rPr>
              <a:t>Интернет </a:t>
            </a:r>
            <a:r>
              <a:rPr lang="ru-RU" sz="3500" b="1" dirty="0" smtClean="0">
                <a:latin typeface="Century Gothic" pitchFamily="34" charset="0"/>
              </a:rPr>
              <a:t>ресурсы </a:t>
            </a:r>
            <a:endParaRPr lang="ru-RU" sz="3500" b="1" dirty="0">
              <a:latin typeface="Century Gothic" pitchFamily="34" charset="0"/>
            </a:endParaRPr>
          </a:p>
          <a:p>
            <a:pPr lvl="0"/>
            <a:r>
              <a:rPr lang="ru-RU" b="1" u="sng" dirty="0">
                <a:latin typeface="Century Gothic" pitchFamily="34" charset="0"/>
                <a:hlinkClick r:id="rId2"/>
              </a:rPr>
              <a:t>http://periodika.websib.ru/node/25589</a:t>
            </a:r>
            <a:endParaRPr lang="ru-RU" b="1" dirty="0">
              <a:latin typeface="Century Gothic" pitchFamily="34" charset="0"/>
            </a:endParaRPr>
          </a:p>
          <a:p>
            <a:pPr lvl="0"/>
            <a:r>
              <a:rPr lang="ru-RU" b="1" u="sng" dirty="0">
                <a:latin typeface="Century Gothic" pitchFamily="34" charset="0"/>
                <a:hlinkClick r:id="rId3"/>
              </a:rPr>
              <a:t>http://genij45.ucoz.com/</a:t>
            </a:r>
            <a:endParaRPr lang="ru-RU" b="1" dirty="0">
              <a:latin typeface="Century Gothic" pitchFamily="34" charset="0"/>
            </a:endParaRPr>
          </a:p>
          <a:p>
            <a:pPr lvl="0"/>
            <a:r>
              <a:rPr lang="ru-RU" b="1" u="sng" dirty="0">
                <a:latin typeface="Century Gothic" pitchFamily="34" charset="0"/>
                <a:hlinkClick r:id="rId4"/>
              </a:rPr>
              <a:t>http://nsportal.ru/shkola/kraevedenie/library/voprosy-kraevedeniya-na-urokakh-matematiki</a:t>
            </a:r>
            <a:endParaRPr lang="ru-RU" b="1" dirty="0">
              <a:latin typeface="Century Gothic" pitchFamily="34" charset="0"/>
            </a:endParaRPr>
          </a:p>
          <a:p>
            <a:pPr lvl="0"/>
            <a:r>
              <a:rPr lang="ru-RU" b="1" u="sng" dirty="0">
                <a:latin typeface="Century Gothic" pitchFamily="34" charset="0"/>
                <a:hlinkClick r:id="rId5"/>
              </a:rPr>
              <a:t>http://saratov.gov.ru/region/pns010112.php</a:t>
            </a:r>
            <a:endParaRPr lang="ru-RU" b="1" dirty="0">
              <a:latin typeface="Century Gothic" pitchFamily="34" charset="0"/>
            </a:endParaRPr>
          </a:p>
          <a:p>
            <a:pPr lvl="0"/>
            <a:r>
              <a:rPr lang="ru-RU" b="1" u="sng" dirty="0">
                <a:latin typeface="Century Gothic" pitchFamily="34" charset="0"/>
                <a:hlinkClick r:id="rId6"/>
              </a:rPr>
              <a:t>http://www.protown.ru/russia/obl/articles/3846.html</a:t>
            </a:r>
            <a:endParaRPr lang="ru-RU" b="1" dirty="0">
              <a:latin typeface="Century Gothic" pitchFamily="34" charset="0"/>
            </a:endParaRPr>
          </a:p>
          <a:p>
            <a:pPr lvl="0"/>
            <a:r>
              <a:rPr lang="ru-RU" b="1" u="sng" dirty="0">
                <a:latin typeface="Century Gothic" pitchFamily="34" charset="0"/>
                <a:hlinkClick r:id="rId7"/>
              </a:rPr>
              <a:t>http://www.protown.ru/russia/obl/articles/6106.html</a:t>
            </a:r>
            <a:endParaRPr lang="ru-RU" b="1" dirty="0">
              <a:latin typeface="Century Gothic" pitchFamily="34" charset="0"/>
            </a:endParaRPr>
          </a:p>
          <a:p>
            <a:pPr lvl="0"/>
            <a:r>
              <a:rPr lang="ru-RU" b="1" u="sng" dirty="0">
                <a:latin typeface="Century Gothic" pitchFamily="34" charset="0"/>
                <a:hlinkClick r:id="rId8"/>
              </a:rPr>
              <a:t>http://ru.wikipedia.org/wiki/%C1%EE%EB%FC%F8%EE%E9_%C8%F0%E3%E8%E7</a:t>
            </a:r>
            <a:endParaRPr lang="ru-RU" b="1" dirty="0">
              <a:latin typeface="Century Gothic" pitchFamily="34" charset="0"/>
            </a:endParaRPr>
          </a:p>
          <a:p>
            <a:endParaRPr lang="ru-RU" b="1" dirty="0">
              <a:latin typeface="Century Gothic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5666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2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2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60648"/>
            <a:ext cx="8784975" cy="6192688"/>
          </a:xfrm>
        </p:spPr>
        <p:txBody>
          <a:bodyPr>
            <a:normAutofit/>
          </a:bodyPr>
          <a:lstStyle/>
          <a:p>
            <a:pPr algn="ctr"/>
            <a:endParaRPr lang="ru-RU" sz="6000" b="1" dirty="0" smtClean="0">
              <a:latin typeface="Monotype Corsiva" pitchFamily="66" charset="0"/>
            </a:endParaRPr>
          </a:p>
          <a:p>
            <a:pPr algn="ctr"/>
            <a:endParaRPr lang="ru-RU" sz="6000" b="1" dirty="0"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ru-RU" sz="6000" b="1" dirty="0" smtClean="0">
                <a:latin typeface="Monotype Corsiva" pitchFamily="66" charset="0"/>
              </a:rPr>
              <a:t>СПАСИБО </a:t>
            </a:r>
          </a:p>
          <a:p>
            <a:pPr marL="0" indent="0" algn="ctr">
              <a:buNone/>
            </a:pPr>
            <a:r>
              <a:rPr lang="ru-RU" sz="6000" b="1" dirty="0" smtClean="0">
                <a:latin typeface="Monotype Corsiva" pitchFamily="66" charset="0"/>
              </a:rPr>
              <a:t>ЗА ВНИМАНИЕ !</a:t>
            </a:r>
            <a:endParaRPr lang="ru-RU" sz="60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509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187016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«Нельзя пробудить чувство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Родины 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без восприятия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, переживания окружающего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мира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. Пусть в сердце малыша на всю  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жизнь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останутся воспоминания о маленьком 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уголке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далекого детства. Пусть с этим уголком 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связывается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образ великой Родины».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В.А.Сухомлинский</a:t>
            </a:r>
            <a:r>
              <a:rPr lang="ru-RU" sz="4000" b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bg2">
                    <a:lumMod val="10000"/>
                  </a:schemeClr>
                </a:solidFill>
              </a:rPr>
            </a:b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858986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59" cy="6120680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Century Gothic" pitchFamily="34" charset="0"/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Краеведение — видение своего родного края.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  Математика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— решение задач.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 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Большое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значение для формирования представлений о Родине, патриотических чувств, воспитания  любви к родному краю имеет применение на уроках местного краеведческого материала. 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Математика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позволяет сделать доступным для усвоения числовой материал краеведения.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В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результате у учащихся формируется целостное восприятие окружающего мира.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Ученики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всех классов с большим интересом решают задачи, в которых говорится об их родном крае.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763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5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15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408712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Century Gothic" pitchFamily="34" charset="0"/>
              </a:rPr>
              <a:t> Решение задач, включающих данные краеведческого характера, способствует </a:t>
            </a:r>
            <a:endParaRPr lang="ru-RU" sz="3200" b="1" dirty="0" smtClean="0">
              <a:latin typeface="Century Gothic" pitchFamily="34" charset="0"/>
            </a:endParaRPr>
          </a:p>
          <a:p>
            <a:r>
              <a:rPr lang="ru-RU" sz="3200" b="1" dirty="0" smtClean="0">
                <a:latin typeface="Century Gothic" pitchFamily="34" charset="0"/>
              </a:rPr>
              <a:t>развитию </a:t>
            </a:r>
            <a:r>
              <a:rPr lang="ru-RU" sz="3200" b="1" dirty="0">
                <a:latin typeface="Century Gothic" pitchFamily="34" charset="0"/>
              </a:rPr>
              <a:t>творческого, логического, критического мышления и эрудиции; </a:t>
            </a:r>
            <a:endParaRPr lang="ru-RU" sz="3200" b="1" dirty="0" smtClean="0">
              <a:latin typeface="Century Gothic" pitchFamily="34" charset="0"/>
            </a:endParaRPr>
          </a:p>
          <a:p>
            <a:r>
              <a:rPr lang="ru-RU" sz="3200" b="1" dirty="0" smtClean="0">
                <a:latin typeface="Century Gothic" pitchFamily="34" charset="0"/>
              </a:rPr>
              <a:t>умению </a:t>
            </a:r>
            <a:r>
              <a:rPr lang="ru-RU" sz="3200" b="1" dirty="0">
                <a:latin typeface="Century Gothic" pitchFamily="34" charset="0"/>
              </a:rPr>
              <a:t>классифицировать и </a:t>
            </a:r>
            <a:r>
              <a:rPr lang="ru-RU" sz="3200" b="1" dirty="0" smtClean="0">
                <a:latin typeface="Century Gothic" pitchFamily="34" charset="0"/>
              </a:rPr>
              <a:t>обобщать;</a:t>
            </a:r>
          </a:p>
          <a:p>
            <a:r>
              <a:rPr lang="ru-RU" sz="3200" b="1" dirty="0" smtClean="0">
                <a:latin typeface="Century Gothic" pitchFamily="34" charset="0"/>
              </a:rPr>
              <a:t> </a:t>
            </a:r>
            <a:r>
              <a:rPr lang="ru-RU" sz="3200" b="1" dirty="0">
                <a:latin typeface="Century Gothic" pitchFamily="34" charset="0"/>
              </a:rPr>
              <a:t>расширяет кругозор. </a:t>
            </a:r>
            <a:endParaRPr lang="ru-RU" sz="3200" b="1" dirty="0" smtClean="0">
              <a:latin typeface="Century Gothic" pitchFamily="34" charset="0"/>
            </a:endParaRPr>
          </a:p>
          <a:p>
            <a:r>
              <a:rPr lang="ru-RU" sz="3200" b="1" dirty="0" smtClean="0">
                <a:latin typeface="Century Gothic" pitchFamily="34" charset="0"/>
              </a:rPr>
              <a:t>На </a:t>
            </a:r>
            <a:r>
              <a:rPr lang="ru-RU" sz="3200" b="1" dirty="0">
                <a:latin typeface="Century Gothic" pitchFamily="34" charset="0"/>
              </a:rPr>
              <a:t>мой взгляд,  </a:t>
            </a:r>
            <a:r>
              <a:rPr lang="ru-RU" sz="3200" b="1" dirty="0" smtClean="0">
                <a:latin typeface="Century Gothic" pitchFamily="34" charset="0"/>
              </a:rPr>
              <a:t>самой </a:t>
            </a:r>
            <a:r>
              <a:rPr lang="ru-RU" sz="2800" b="1" dirty="0" smtClean="0">
                <a:latin typeface="Century Gothic" pitchFamily="34" charset="0"/>
              </a:rPr>
              <a:t>распространенной</a:t>
            </a:r>
            <a:r>
              <a:rPr lang="ru-RU" sz="3200" b="1" dirty="0" smtClean="0">
                <a:latin typeface="Century Gothic" pitchFamily="34" charset="0"/>
              </a:rPr>
              <a:t> </a:t>
            </a:r>
            <a:r>
              <a:rPr lang="ru-RU" sz="3200" b="1" dirty="0">
                <a:latin typeface="Century Gothic" pitchFamily="34" charset="0"/>
              </a:rPr>
              <a:t>формой реализации  применения краеведческого материала на уроках математики являются </a:t>
            </a:r>
            <a:r>
              <a:rPr lang="ru-RU" sz="3200" b="1" dirty="0" smtClean="0">
                <a:latin typeface="Century Gothic" pitchFamily="34" charset="0"/>
              </a:rPr>
              <a:t>задачи.</a:t>
            </a:r>
            <a:endParaRPr lang="ru-RU" sz="32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682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460928" cy="6226141"/>
          </a:xfrm>
        </p:spPr>
        <p:txBody>
          <a:bodyPr>
            <a:noAutofit/>
          </a:bodyPr>
          <a:lstStyle/>
          <a:p>
            <a:r>
              <a:rPr lang="ru-RU" b="1" dirty="0">
                <a:latin typeface="Century Gothic" pitchFamily="34" charset="0"/>
              </a:rPr>
              <a:t> Материал для составления задач может быть получен не только из краеведческой литературы, но и самими учащимися при изучении объектов природы во время экскурсий. </a:t>
            </a:r>
            <a:endParaRPr lang="ru-RU" b="1" dirty="0">
              <a:latin typeface="Century Gothic" pitchFamily="34" charset="0"/>
            </a:endParaRPr>
          </a:p>
          <a:p>
            <a:r>
              <a:rPr lang="ru-RU" b="1" dirty="0" smtClean="0">
                <a:latin typeface="Century Gothic" pitchFamily="34" charset="0"/>
              </a:rPr>
              <a:t>От </a:t>
            </a:r>
            <a:r>
              <a:rPr lang="ru-RU" b="1" dirty="0">
                <a:latin typeface="Century Gothic" pitchFamily="34" charset="0"/>
              </a:rPr>
              <a:t>учителя, его умения и мастерства подобрать примеры из окружающей действительности зависит качество усвоения материала обучающимися. </a:t>
            </a:r>
            <a:endParaRPr lang="ru-RU" b="1" dirty="0" smtClean="0">
              <a:latin typeface="Century Gothic" pitchFamily="34" charset="0"/>
            </a:endParaRPr>
          </a:p>
          <a:p>
            <a:r>
              <a:rPr lang="ru-RU" b="1" dirty="0" smtClean="0">
                <a:latin typeface="Century Gothic" pitchFamily="34" charset="0"/>
              </a:rPr>
              <a:t>Примеров </a:t>
            </a:r>
            <a:r>
              <a:rPr lang="ru-RU" b="1" dirty="0">
                <a:latin typeface="Century Gothic" pitchFamily="34" charset="0"/>
              </a:rPr>
              <a:t>много: это задачи-расчеты, информация о животном и растительном мире, протяженность территориальных границ, площади территорий, протяженность местных рек  и т.п. – вот неполный перечень краеведческого материала для составления текстов задач. </a:t>
            </a:r>
            <a:endParaRPr lang="ru-RU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042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1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7" cy="6264696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Century Gothic" pitchFamily="34" charset="0"/>
              </a:rPr>
              <a:t>Задача №1</a:t>
            </a:r>
            <a:r>
              <a:rPr lang="ru-RU" sz="3200" b="1" dirty="0" smtClean="0">
                <a:latin typeface="Century Gothic" pitchFamily="34" charset="0"/>
              </a:rPr>
              <a:t>.</a:t>
            </a:r>
          </a:p>
          <a:p>
            <a:r>
              <a:rPr lang="ru-RU" sz="3200" b="1" dirty="0" smtClean="0">
                <a:latin typeface="Century Gothic" pitchFamily="34" charset="0"/>
              </a:rPr>
              <a:t> </a:t>
            </a:r>
            <a:r>
              <a:rPr lang="ru-RU" sz="3200" b="1" dirty="0">
                <a:latin typeface="Century Gothic" pitchFamily="34" charset="0"/>
              </a:rPr>
              <a:t>С севера на юг Саратовская область простирается на 330 км, а с запада на восток на 575 км. На сколько километров больше простирается область с запада на восток, чем  с севера на юг? </a:t>
            </a:r>
            <a:endParaRPr lang="ru-RU" sz="3200" b="1" dirty="0">
              <a:latin typeface="Century Gothic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597421"/>
            <a:ext cx="4721246" cy="278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96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5" cy="6336704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Century Gothic" pitchFamily="34" charset="0"/>
              </a:rPr>
              <a:t>Задача 2</a:t>
            </a:r>
            <a:r>
              <a:rPr lang="ru-RU" sz="4000" b="1" dirty="0" smtClean="0">
                <a:latin typeface="Century Gothic" pitchFamily="34" charset="0"/>
              </a:rPr>
              <a:t>.</a:t>
            </a:r>
          </a:p>
          <a:p>
            <a:r>
              <a:rPr lang="ru-RU" sz="4000" b="1" dirty="0" smtClean="0">
                <a:latin typeface="Century Gothic" pitchFamily="34" charset="0"/>
              </a:rPr>
              <a:t> </a:t>
            </a:r>
            <a:r>
              <a:rPr lang="ru-RU" sz="4000" b="1" dirty="0">
                <a:latin typeface="Century Gothic" pitchFamily="34" charset="0"/>
              </a:rPr>
              <a:t>Общая длина границы Саратовской области 3500 км. Туристы идут со скорость 5 км/ч,  в день проходят 8 часов. За сколько дней пройдут  туристы это расстояние</a:t>
            </a:r>
            <a:r>
              <a:rPr lang="ru-RU" sz="4000" b="1" dirty="0" smtClean="0">
                <a:latin typeface="Century Gothic" pitchFamily="34" charset="0"/>
              </a:rPr>
              <a:t>?</a:t>
            </a:r>
            <a:endParaRPr lang="ru-RU" sz="40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392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7" cy="6408712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Century Gothic" pitchFamily="34" charset="0"/>
              </a:rPr>
              <a:t>Задача 3. </a:t>
            </a:r>
            <a:endParaRPr lang="ru-RU" sz="3200" b="1" dirty="0" smtClean="0">
              <a:latin typeface="Century Gothic" pitchFamily="34" charset="0"/>
            </a:endParaRPr>
          </a:p>
          <a:p>
            <a:r>
              <a:rPr lang="ru-RU" sz="3200" b="1" dirty="0" smtClean="0">
                <a:latin typeface="Century Gothic" pitchFamily="34" charset="0"/>
              </a:rPr>
              <a:t>Город </a:t>
            </a:r>
            <a:r>
              <a:rPr lang="ru-RU" sz="3200" b="1" dirty="0">
                <a:latin typeface="Century Gothic" pitchFamily="34" charset="0"/>
              </a:rPr>
              <a:t>Балаково основан в 1762 году по приказу Екатерины </a:t>
            </a:r>
            <a:r>
              <a:rPr lang="en-US" sz="3200" b="1" dirty="0">
                <a:latin typeface="Century Gothic" pitchFamily="34" charset="0"/>
              </a:rPr>
              <a:t>II</a:t>
            </a:r>
            <a:r>
              <a:rPr lang="ru-RU" sz="3200" b="1" dirty="0">
                <a:latin typeface="Century Gothic" pitchFamily="34" charset="0"/>
              </a:rPr>
              <a:t>. Сколько лет городу </a:t>
            </a:r>
            <a:r>
              <a:rPr lang="ru-RU" sz="3200" b="1" dirty="0" smtClean="0">
                <a:latin typeface="Century Gothic" pitchFamily="34" charset="0"/>
              </a:rPr>
              <a:t>Балаково исполнилось  </a:t>
            </a:r>
            <a:r>
              <a:rPr lang="ru-RU" sz="3200" b="1" dirty="0">
                <a:latin typeface="Century Gothic" pitchFamily="34" charset="0"/>
              </a:rPr>
              <a:t>в этом </a:t>
            </a:r>
            <a:r>
              <a:rPr lang="ru-RU" sz="3200" b="1" dirty="0" smtClean="0">
                <a:latin typeface="Century Gothic" pitchFamily="34" charset="0"/>
              </a:rPr>
              <a:t>году? </a:t>
            </a:r>
            <a:r>
              <a:rPr lang="ru-RU" sz="3200" b="1" dirty="0">
                <a:latin typeface="Century Gothic" pitchFamily="34" charset="0"/>
              </a:rPr>
              <a:t>В каком веке был основан  </a:t>
            </a:r>
            <a:endParaRPr lang="ru-RU" sz="3200" b="1" dirty="0" smtClean="0">
              <a:latin typeface="Century Gothic" pitchFamily="34" charset="0"/>
            </a:endParaRPr>
          </a:p>
          <a:p>
            <a:pPr marL="0" indent="0">
              <a:buNone/>
            </a:pPr>
            <a:r>
              <a:rPr lang="ru-RU" sz="3200" b="1" dirty="0">
                <a:latin typeface="Century Gothic" pitchFamily="34" charset="0"/>
              </a:rPr>
              <a:t> </a:t>
            </a:r>
            <a:r>
              <a:rPr lang="ru-RU" sz="3200" b="1" dirty="0" smtClean="0">
                <a:latin typeface="Century Gothic" pitchFamily="34" charset="0"/>
              </a:rPr>
              <a:t>  г</a:t>
            </a:r>
            <a:r>
              <a:rPr lang="ru-RU" sz="3200" b="1" dirty="0">
                <a:latin typeface="Century Gothic" pitchFamily="34" charset="0"/>
              </a:rPr>
              <a:t>. Балаково?</a:t>
            </a:r>
            <a:endParaRPr lang="ru-RU" sz="3200" b="1" dirty="0">
              <a:latin typeface="Century Gothic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32049"/>
            <a:ext cx="3596080" cy="2376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979" y="4073438"/>
            <a:ext cx="3312368" cy="24842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22" y="3068960"/>
            <a:ext cx="3160745" cy="237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4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640959" cy="6336703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Century Gothic" pitchFamily="34" charset="0"/>
              </a:rPr>
              <a:t>Задача </a:t>
            </a:r>
            <a:r>
              <a:rPr lang="ru-RU" sz="3200" b="1" dirty="0" smtClean="0">
                <a:latin typeface="Century Gothic" pitchFamily="34" charset="0"/>
              </a:rPr>
              <a:t>4. </a:t>
            </a:r>
          </a:p>
          <a:p>
            <a:r>
              <a:rPr lang="ru-RU" sz="3200" b="1" dirty="0" smtClean="0">
                <a:latin typeface="Century Gothic" pitchFamily="34" charset="0"/>
              </a:rPr>
              <a:t>Население </a:t>
            </a:r>
            <a:r>
              <a:rPr lang="ru-RU" sz="3200" b="1" dirty="0">
                <a:latin typeface="Century Gothic" pitchFamily="34" charset="0"/>
              </a:rPr>
              <a:t>Балаковского района  составляет 228,6 тыс. человек, численность жителей г. Балаково-208,3 тыс. чел. Какую часть составляет население  г. Балаково от числа жителей Балаковского района? Результат округлите до десятых.</a:t>
            </a:r>
            <a:endParaRPr lang="ru-RU" sz="3200" b="1" dirty="0">
              <a:latin typeface="Century Gothic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443649"/>
            <a:ext cx="3134122" cy="194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35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103</TotalTime>
  <Words>838</Words>
  <Application>Microsoft Office PowerPoint</Application>
  <PresentationFormat>Экран (4:3)</PresentationFormat>
  <Paragraphs>60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Использование краеведческого материала на уроках математики</vt:lpstr>
      <vt:lpstr>«Нельзя пробудить чувство Родины  без восприятия, переживания окружающего мира. Пусть в сердце малыша на всю   жизнь останутся воспоминания о маленьком  уголке далекого детства. Пусть с этим уголком  связывается образ великой Родины». В.А.Сухомлинский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краеведческого материала на уроках математики</dc:title>
  <dc:creator>ПК</dc:creator>
  <cp:lastModifiedBy>ПК</cp:lastModifiedBy>
  <cp:revision>19</cp:revision>
  <dcterms:created xsi:type="dcterms:W3CDTF">2012-12-12T18:57:18Z</dcterms:created>
  <dcterms:modified xsi:type="dcterms:W3CDTF">2012-12-12T20:50:33Z</dcterms:modified>
</cp:coreProperties>
</file>