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zapodarkami.kiev.ua/fotos/b/864267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1214422"/>
            <a:ext cx="8001000" cy="2214578"/>
          </a:xfrm>
        </p:spPr>
        <p:txBody>
          <a:bodyPr/>
          <a:lstStyle/>
          <a:p>
            <a:pPr algn="ctr" eaLnBrk="1" hangingPunct="1"/>
            <a:r>
              <a:rPr lang="ru-RU" sz="2900" dirty="0" smtClean="0"/>
              <a:t>Тема урока</a:t>
            </a:r>
            <a:r>
              <a:rPr lang="ru-RU" sz="2900" b="1" dirty="0" smtClean="0"/>
              <a:t> </a:t>
            </a:r>
            <a:r>
              <a:rPr lang="ru-RU" sz="2900" b="1" dirty="0" smtClean="0">
                <a:solidFill>
                  <a:srgbClr val="336699"/>
                </a:solidFill>
              </a:rPr>
              <a:t>«Скорость химических реакций.  Факторы, влияющие на скорость химической реакции»</a:t>
            </a:r>
          </a:p>
        </p:txBody>
      </p:sp>
      <p:sp>
        <p:nvSpPr>
          <p:cNvPr id="8195" name="Rectangle 11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001000" cy="44481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МБОУ ООШ №  37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Учитель химии и биологии: </a:t>
            </a:r>
            <a:r>
              <a:rPr lang="ru-RU" sz="2800" dirty="0" err="1" smtClean="0">
                <a:solidFill>
                  <a:srgbClr val="FF0000"/>
                </a:solidFill>
              </a:rPr>
              <a:t>Скульбедина</a:t>
            </a:r>
            <a:r>
              <a:rPr lang="ru-RU" sz="2800" dirty="0" smtClean="0">
                <a:solidFill>
                  <a:srgbClr val="FF0000"/>
                </a:solidFill>
              </a:rPr>
              <a:t> Н.А.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Скорость химической реакции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величина , показывающая как изменяются концентрации исходных веществ и продуктов реакции за единицу времени.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60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chemeClr val="hlink"/>
                </a:solidFill>
              </a:rPr>
              <a:t>Скорость реакции определяется изменением количества вещества в единицу времени.</a:t>
            </a:r>
          </a:p>
        </p:txBody>
      </p:sp>
      <p:graphicFrame>
        <p:nvGraphicFramePr>
          <p:cNvPr id="52305" name="Group 81"/>
          <p:cNvGraphicFramePr>
            <a:graphicFrameLocks noGrp="1"/>
          </p:cNvGraphicFramePr>
          <p:nvPr>
            <p:ph sz="half" idx="1"/>
          </p:nvPr>
        </p:nvGraphicFramePr>
        <p:xfrm>
          <a:off x="566738" y="1752600"/>
          <a:ext cx="8253412" cy="4267201"/>
        </p:xfrm>
        <a:graphic>
          <a:graphicData uri="http://schemas.openxmlformats.org/drawingml/2006/table">
            <a:tbl>
              <a:tblPr/>
              <a:tblGrid>
                <a:gridCol w="3141662"/>
                <a:gridCol w="5111750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единице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(для гомогенной)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 единице поверхности соприкосновения веществ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(для гетерогенной)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 изменение количества   вещества (моль);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t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– интервал времени (с, мин)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7" name="Rectangle 86"/>
          <p:cNvGraphicFramePr>
            <a:graphicFrameLocks/>
          </p:cNvGraphicFramePr>
          <p:nvPr>
            <p:ph sz="half" idx="2"/>
          </p:nvPr>
        </p:nvGraphicFramePr>
        <p:xfrm>
          <a:off x="4643438" y="3886200"/>
          <a:ext cx="3924300" cy="0"/>
        </p:xfrm>
        <a:graphic>
          <a:graphicData uri="http://schemas.openxmlformats.org/presentationml/2006/ole">
            <p:oleObj spid="_x0000_s1027" name="Формула" r:id="rId3" imgW="0" imgH="0" progId="Equation.3">
              <p:embed/>
            </p:oleObj>
          </a:graphicData>
        </a:graphic>
      </p:graphicFrame>
      <p:graphicFrame>
        <p:nvGraphicFramePr>
          <p:cNvPr id="1026" name="Rectangle 6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Формула" r:id="rId4" imgW="0" imgH="0" progId="Equation.3">
              <p:embed/>
            </p:oleObj>
          </a:graphicData>
        </a:graphic>
      </p:graphicFrame>
      <p:sp>
        <p:nvSpPr>
          <p:cNvPr id="1047" name="Rectangle 10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8" name="Rectangle 1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111"/>
          <p:cNvGraphicFramePr>
            <a:graphicFrameLocks noChangeAspect="1"/>
          </p:cNvGraphicFramePr>
          <p:nvPr/>
        </p:nvGraphicFramePr>
        <p:xfrm>
          <a:off x="755650" y="3141663"/>
          <a:ext cx="2732088" cy="863600"/>
        </p:xfrm>
        <a:graphic>
          <a:graphicData uri="http://schemas.openxmlformats.org/presentationml/2006/ole">
            <p:oleObj spid="_x0000_s1028" name="Формула" r:id="rId5" imgW="1434960" imgH="431640" progId="Equation.3">
              <p:embed/>
            </p:oleObj>
          </a:graphicData>
        </a:graphic>
      </p:graphicFrame>
      <p:sp>
        <p:nvSpPr>
          <p:cNvPr id="1049" name="Rectangle 1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113"/>
          <p:cNvGraphicFramePr>
            <a:graphicFrameLocks noChangeAspect="1"/>
          </p:cNvGraphicFramePr>
          <p:nvPr/>
        </p:nvGraphicFramePr>
        <p:xfrm>
          <a:off x="4643438" y="3141663"/>
          <a:ext cx="3038475" cy="935037"/>
        </p:xfrm>
        <a:graphic>
          <a:graphicData uri="http://schemas.openxmlformats.org/presentationml/2006/ole">
            <p:oleObj spid="_x0000_s1029" name="Формула" r:id="rId6" imgW="1726920" imgH="431640" progId="Equation.3">
              <p:embed/>
            </p:oleObj>
          </a:graphicData>
        </a:graphic>
      </p:graphicFrame>
      <p:sp>
        <p:nvSpPr>
          <p:cNvPr id="1050" name="Rectangle 1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115"/>
          <p:cNvGraphicFramePr>
            <a:graphicFrameLocks noChangeAspect="1"/>
          </p:cNvGraphicFramePr>
          <p:nvPr/>
        </p:nvGraphicFramePr>
        <p:xfrm>
          <a:off x="755650" y="4341813"/>
          <a:ext cx="936625" cy="600075"/>
        </p:xfrm>
        <a:graphic>
          <a:graphicData uri="http://schemas.openxmlformats.org/presentationml/2006/ole">
            <p:oleObj spid="_x0000_s1030" name="Формула" r:id="rId7" imgW="609336" imgH="393529" progId="Equation.3">
              <p:embed/>
            </p:oleObj>
          </a:graphicData>
        </a:graphic>
      </p:graphicFrame>
      <p:sp>
        <p:nvSpPr>
          <p:cNvPr id="1051" name="Rectangle 1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117"/>
          <p:cNvGraphicFramePr>
            <a:graphicFrameLocks noChangeAspect="1"/>
          </p:cNvGraphicFramePr>
          <p:nvPr/>
        </p:nvGraphicFramePr>
        <p:xfrm>
          <a:off x="2700338" y="5265738"/>
          <a:ext cx="863600" cy="644525"/>
        </p:xfrm>
        <a:graphic>
          <a:graphicData uri="http://schemas.openxmlformats.org/presentationml/2006/ole">
            <p:oleObj spid="_x0000_s1031" name="Формула" r:id="rId8" imgW="520474" imgH="393529" progId="Equation.3">
              <p:embed/>
            </p:oleObj>
          </a:graphicData>
        </a:graphic>
      </p:graphicFrame>
      <p:sp>
        <p:nvSpPr>
          <p:cNvPr id="1052" name="Rectangle 119"/>
          <p:cNvSpPr>
            <a:spLocks noChangeArrowheads="1"/>
          </p:cNvSpPr>
          <p:nvPr/>
        </p:nvSpPr>
        <p:spPr bwMode="auto">
          <a:xfrm>
            <a:off x="769938" y="4498975"/>
            <a:ext cx="29384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2000"/>
              <a:t>	</a:t>
            </a:r>
            <a:r>
              <a:rPr lang="en-US" sz="2000"/>
              <a:t>- </a:t>
            </a:r>
            <a:r>
              <a:rPr lang="ru-RU" sz="2000"/>
              <a:t>изменение молярной концентрации;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6858000" cy="452596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1 Группа</a:t>
            </a:r>
            <a:r>
              <a:rPr lang="ru-RU" dirty="0" smtClean="0"/>
              <a:t>- зависимость скорости химической реакции от концентрации реагирующих веществ :</a:t>
            </a:r>
          </a:p>
          <a:p>
            <a:r>
              <a:rPr lang="ru-RU" dirty="0" smtClean="0"/>
              <a:t>Уксусная кислота (</a:t>
            </a:r>
            <a:r>
              <a:rPr lang="ru-RU" dirty="0" err="1" smtClean="0"/>
              <a:t>р</a:t>
            </a:r>
            <a:r>
              <a:rPr lang="ru-RU" dirty="0" smtClean="0"/>
              <a:t>) +</a:t>
            </a:r>
          </a:p>
          <a:p>
            <a:r>
              <a:rPr lang="ru-RU" dirty="0" smtClean="0"/>
              <a:t>Уксусная кислота (к) +</a:t>
            </a:r>
          </a:p>
          <a:p>
            <a:r>
              <a:rPr lang="ru-RU" dirty="0" smtClean="0"/>
              <a:t>Демонстрация  </a:t>
            </a:r>
            <a:r>
              <a:rPr lang="en-US" dirty="0" smtClean="0"/>
              <a:t>H</a:t>
            </a:r>
            <a:r>
              <a:rPr lang="ru-RU" dirty="0" smtClean="0"/>
              <a:t> 2</a:t>
            </a:r>
            <a:r>
              <a:rPr lang="en-US" dirty="0" smtClean="0"/>
              <a:t>SO</a:t>
            </a:r>
            <a:r>
              <a:rPr lang="ru-RU" dirty="0" smtClean="0"/>
              <a:t>4(</a:t>
            </a:r>
            <a:r>
              <a:rPr lang="en-US" dirty="0" smtClean="0"/>
              <a:t>p</a:t>
            </a:r>
            <a:r>
              <a:rPr lang="ru-RU" dirty="0" smtClean="0"/>
              <a:t>)+ </a:t>
            </a:r>
            <a:r>
              <a:rPr lang="en-US" dirty="0" smtClean="0"/>
              <a:t>Cu</a:t>
            </a:r>
            <a:r>
              <a:rPr lang="ru-RU" dirty="0" smtClean="0"/>
              <a:t> →</a:t>
            </a:r>
          </a:p>
          <a:p>
            <a:r>
              <a:rPr lang="ru-RU" dirty="0" smtClean="0"/>
              <a:t>                            </a:t>
            </a:r>
            <a:r>
              <a:rPr lang="en-US" dirty="0" smtClean="0"/>
              <a:t>H</a:t>
            </a:r>
            <a:r>
              <a:rPr lang="ru-RU" dirty="0" smtClean="0"/>
              <a:t> 2</a:t>
            </a:r>
            <a:r>
              <a:rPr lang="en-US" dirty="0" smtClean="0"/>
              <a:t>SO</a:t>
            </a:r>
            <a:r>
              <a:rPr lang="ru-RU" dirty="0" smtClean="0"/>
              <a:t>4(</a:t>
            </a:r>
            <a:r>
              <a:rPr lang="en-US" dirty="0" smtClean="0"/>
              <a:t>k</a:t>
            </a:r>
            <a:r>
              <a:rPr lang="ru-RU" dirty="0" smtClean="0"/>
              <a:t>)+ </a:t>
            </a:r>
            <a:r>
              <a:rPr lang="en-US" dirty="0" smtClean="0"/>
              <a:t>Cu</a:t>
            </a:r>
            <a:r>
              <a:rPr lang="ru-RU" dirty="0" smtClean="0"/>
              <a:t> →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05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2 группа</a:t>
            </a:r>
            <a:r>
              <a:rPr lang="ru-RU" dirty="0" smtClean="0"/>
              <a:t> зависимость скорости химической реакции от площади соприкосновения реагирующих веществ </a:t>
            </a:r>
          </a:p>
          <a:p>
            <a:r>
              <a:rPr lang="ru-RU" dirty="0" smtClean="0"/>
              <a:t>Беседа  как быстрее разжечь костер? Почему? Что влияет? </a:t>
            </a:r>
          </a:p>
          <a:p>
            <a:r>
              <a:rPr lang="ru-RU" dirty="0" smtClean="0"/>
              <a:t>Просмотр фрагмент  фильма .</a:t>
            </a:r>
          </a:p>
          <a:p>
            <a:r>
              <a:rPr lang="ru-RU" dirty="0" smtClean="0"/>
              <a:t>Выполнение опыта: </a:t>
            </a:r>
            <a:r>
              <a:rPr lang="en-US" dirty="0" smtClean="0"/>
              <a:t>H </a:t>
            </a:r>
            <a:r>
              <a:rPr lang="en-US" dirty="0" err="1" smtClean="0"/>
              <a:t>Cl</a:t>
            </a:r>
            <a:r>
              <a:rPr lang="ru-RU" dirty="0" smtClean="0"/>
              <a:t> + </a:t>
            </a:r>
            <a:r>
              <a:rPr lang="en-US" dirty="0" err="1" smtClean="0"/>
              <a:t>CaCO</a:t>
            </a:r>
            <a:r>
              <a:rPr lang="ru-RU" dirty="0" smtClean="0"/>
              <a:t> 3 (раздробленный )</a:t>
            </a:r>
          </a:p>
          <a:p>
            <a:r>
              <a:rPr lang="ru-RU" dirty="0" smtClean="0"/>
              <a:t>     </a:t>
            </a:r>
            <a:r>
              <a:rPr lang="en-US" dirty="0" smtClean="0"/>
              <a:t>H </a:t>
            </a:r>
            <a:r>
              <a:rPr lang="en-US" dirty="0" err="1" smtClean="0"/>
              <a:t>Cl</a:t>
            </a:r>
            <a:r>
              <a:rPr lang="ru-RU" dirty="0" smtClean="0"/>
              <a:t> + </a:t>
            </a:r>
            <a:r>
              <a:rPr lang="en-US" dirty="0" err="1" smtClean="0"/>
              <a:t>CaCO</a:t>
            </a:r>
            <a:r>
              <a:rPr lang="ru-RU" dirty="0" smtClean="0"/>
              <a:t> 3( кусок)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86600" cy="452596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3 группа</a:t>
            </a:r>
            <a:r>
              <a:rPr lang="ru-RU" dirty="0" smtClean="0"/>
              <a:t> зависимость скорости химической реакции от природы реагирующих веществ, демонстрация опыта горения  серы, железа в О 2, и в воздухе.</a:t>
            </a:r>
          </a:p>
          <a:p>
            <a:r>
              <a:rPr lang="ru-RU" dirty="0" smtClean="0"/>
              <a:t>Выполнение опыта :  </a:t>
            </a:r>
            <a:r>
              <a:rPr lang="en-US" dirty="0" smtClean="0"/>
              <a:t>H </a:t>
            </a:r>
            <a:r>
              <a:rPr lang="en-US" dirty="0" err="1" smtClean="0"/>
              <a:t>Cl</a:t>
            </a:r>
            <a:r>
              <a:rPr lang="ru-RU" dirty="0" smtClean="0"/>
              <a:t> + </a:t>
            </a:r>
            <a:r>
              <a:rPr lang="en-US" dirty="0" smtClean="0"/>
              <a:t>Zn</a:t>
            </a:r>
            <a:r>
              <a:rPr lang="ru-RU" dirty="0" smtClean="0"/>
              <a:t>→</a:t>
            </a:r>
          </a:p>
          <a:p>
            <a:r>
              <a:rPr lang="ru-RU" dirty="0" smtClean="0"/>
              <a:t>                                         </a:t>
            </a:r>
            <a:r>
              <a:rPr lang="en-US" dirty="0" smtClean="0"/>
              <a:t>H</a:t>
            </a:r>
            <a:r>
              <a:rPr lang="ru-RU" dirty="0" smtClean="0"/>
              <a:t> 2</a:t>
            </a:r>
            <a:r>
              <a:rPr lang="en-US" dirty="0" smtClean="0"/>
              <a:t>O</a:t>
            </a:r>
            <a:r>
              <a:rPr lang="ru-RU" dirty="0" smtClean="0"/>
              <a:t> + </a:t>
            </a:r>
            <a:r>
              <a:rPr lang="en-US" dirty="0" smtClean="0"/>
              <a:t>Zn</a:t>
            </a:r>
            <a:r>
              <a:rPr lang="ru-RU" dirty="0" smtClean="0"/>
              <a:t>→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группа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группа</a:t>
            </a:r>
            <a:r>
              <a:rPr lang="ru-RU" dirty="0" smtClean="0"/>
              <a:t> зависимость скорости химической реакции от температуры</a:t>
            </a:r>
          </a:p>
          <a:p>
            <a:r>
              <a:rPr lang="ru-RU" dirty="0" smtClean="0"/>
              <a:t>                                </a:t>
            </a:r>
            <a:r>
              <a:rPr lang="en-US" dirty="0" smtClean="0"/>
              <a:t>t</a:t>
            </a:r>
            <a:endParaRPr lang="ru-RU" dirty="0" smtClean="0"/>
          </a:p>
          <a:p>
            <a:r>
              <a:rPr lang="en-US" dirty="0" smtClean="0"/>
              <a:t> H 2SO4(p)+ Cu</a:t>
            </a:r>
            <a:r>
              <a:rPr lang="ru-RU" dirty="0" smtClean="0"/>
              <a:t>О</a:t>
            </a:r>
            <a:r>
              <a:rPr lang="en-US" dirty="0" smtClean="0"/>
              <a:t> →</a:t>
            </a:r>
            <a:endParaRPr lang="ru-RU" dirty="0" smtClean="0"/>
          </a:p>
          <a:p>
            <a:r>
              <a:rPr lang="en-US" dirty="0" smtClean="0"/>
              <a:t>                             H 2SO4(k)+ Cu</a:t>
            </a:r>
            <a:r>
              <a:rPr lang="ru-RU" dirty="0" smtClean="0"/>
              <a:t>О</a:t>
            </a:r>
            <a:r>
              <a:rPr lang="en-US" dirty="0" smtClean="0"/>
              <a:t> →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Выполнение опыта :                                </a:t>
            </a:r>
            <a:r>
              <a:rPr lang="en-US" dirty="0" smtClean="0"/>
              <a:t>t</a:t>
            </a:r>
            <a:endParaRPr lang="ru-RU" dirty="0" smtClean="0"/>
          </a:p>
          <a:p>
            <a:r>
              <a:rPr lang="ru-RU" dirty="0" smtClean="0"/>
              <a:t>                                         </a:t>
            </a:r>
            <a:r>
              <a:rPr lang="en-US" dirty="0" smtClean="0"/>
              <a:t>H</a:t>
            </a:r>
            <a:r>
              <a:rPr lang="ru-RU" dirty="0" smtClean="0"/>
              <a:t> 2</a:t>
            </a:r>
            <a:r>
              <a:rPr lang="en-US" dirty="0" smtClean="0"/>
              <a:t>SO</a:t>
            </a:r>
            <a:r>
              <a:rPr lang="ru-RU" dirty="0" smtClean="0"/>
              <a:t>4(</a:t>
            </a:r>
            <a:r>
              <a:rPr lang="en-US" dirty="0" smtClean="0"/>
              <a:t>p</a:t>
            </a:r>
            <a:r>
              <a:rPr lang="ru-RU" dirty="0" smtClean="0"/>
              <a:t>)+ </a:t>
            </a:r>
            <a:r>
              <a:rPr lang="en-US" dirty="0" smtClean="0"/>
              <a:t>Cu</a:t>
            </a:r>
            <a:r>
              <a:rPr lang="ru-RU" dirty="0" smtClean="0"/>
              <a:t>О →</a:t>
            </a:r>
          </a:p>
          <a:p>
            <a:r>
              <a:rPr lang="ru-RU" dirty="0" smtClean="0"/>
              <a:t>                                                                     </a:t>
            </a:r>
            <a:r>
              <a:rPr lang="en-US" dirty="0" smtClean="0"/>
              <a:t>H</a:t>
            </a:r>
            <a:r>
              <a:rPr lang="ru-RU" dirty="0" smtClean="0"/>
              <a:t> 2</a:t>
            </a:r>
            <a:r>
              <a:rPr lang="en-US" dirty="0" smtClean="0"/>
              <a:t>SO</a:t>
            </a:r>
            <a:r>
              <a:rPr lang="ru-RU" dirty="0" smtClean="0"/>
              <a:t>4(</a:t>
            </a:r>
            <a:r>
              <a:rPr lang="en-US" dirty="0" smtClean="0"/>
              <a:t>k</a:t>
            </a:r>
            <a:r>
              <a:rPr lang="ru-RU" dirty="0" smtClean="0"/>
              <a:t>)+ </a:t>
            </a:r>
            <a:r>
              <a:rPr lang="en-US" dirty="0" smtClean="0"/>
              <a:t>Cu</a:t>
            </a:r>
            <a:r>
              <a:rPr lang="ru-RU" dirty="0" smtClean="0"/>
              <a:t>О →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8153400" cy="4754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836613"/>
            <a:ext cx="5797550" cy="911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Влияние температуры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2825750"/>
            <a:ext cx="8212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/>
              <a:t>Правило Вант-Гоффа</a:t>
            </a:r>
          </a:p>
          <a:p>
            <a:r>
              <a:rPr lang="ru-RU">
                <a:solidFill>
                  <a:srgbClr val="993300"/>
                </a:solidFill>
              </a:rPr>
              <a:t>При нагревании системы на </a:t>
            </a:r>
            <a:r>
              <a:rPr lang="ru-RU" b="1">
                <a:solidFill>
                  <a:srgbClr val="993300"/>
                </a:solidFill>
              </a:rPr>
              <a:t>10 ˚С</a:t>
            </a:r>
            <a:r>
              <a:rPr lang="ru-RU">
                <a:solidFill>
                  <a:srgbClr val="993300"/>
                </a:solidFill>
              </a:rPr>
              <a:t> скорость реакции возрастает в </a:t>
            </a:r>
            <a:r>
              <a:rPr lang="ru-RU" b="1">
                <a:solidFill>
                  <a:srgbClr val="993300"/>
                </a:solidFill>
              </a:rPr>
              <a:t>2-4</a:t>
            </a:r>
            <a:r>
              <a:rPr lang="ru-RU">
                <a:solidFill>
                  <a:srgbClr val="993300"/>
                </a:solidFill>
              </a:rPr>
              <a:t> раза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9888" y="3584575"/>
            <a:ext cx="4041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g"/>
            </a:pPr>
            <a:r>
              <a:rPr lang="ru-RU">
                <a:sym typeface="Symbol" pitchFamily="18" charset="2"/>
              </a:rPr>
              <a:t>  - </a:t>
            </a:r>
            <a:r>
              <a:rPr lang="ru-RU" sz="2000" i="1">
                <a:latin typeface="Times New Roman" pitchFamily="18" charset="0"/>
                <a:sym typeface="Symbol" pitchFamily="18" charset="2"/>
              </a:rPr>
              <a:t>температурный коэффициент</a:t>
            </a:r>
            <a:r>
              <a:rPr lang="ru-RU" sz="2000">
                <a:sym typeface="Symbol" pitchFamily="18" charset="2"/>
              </a:rPr>
              <a:t> </a:t>
            </a:r>
          </a:p>
          <a:p>
            <a:pPr>
              <a:buFont typeface="Symbol" pitchFamily="18" charset="2"/>
              <a:buNone/>
            </a:pPr>
            <a:r>
              <a:rPr lang="ru-RU" sz="2000">
                <a:sym typeface="Symbol" pitchFamily="18" charset="2"/>
              </a:rPr>
              <a:t>Вант-Гоффа</a:t>
            </a:r>
          </a:p>
        </p:txBody>
      </p:sp>
      <p:pic>
        <p:nvPicPr>
          <p:cNvPr id="10255" name="Picture 15" descr="van__t_h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76250"/>
            <a:ext cx="1303338" cy="19431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019925" y="2365375"/>
            <a:ext cx="1941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Якоб Вант-Гофф</a:t>
            </a:r>
          </a:p>
          <a:p>
            <a:pPr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    (1852-1911)</a:t>
            </a:r>
          </a:p>
        </p:txBody>
      </p:sp>
      <p:pic>
        <p:nvPicPr>
          <p:cNvPr id="3080" name="Picture 21" descr="Цифровой термометр гигрометр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2060575"/>
            <a:ext cx="8239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2" descr="градус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333375"/>
            <a:ext cx="9350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2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6011863" y="3644900"/>
          <a:ext cx="2592387" cy="1465263"/>
        </p:xfrm>
        <a:graphic>
          <a:graphicData uri="http://schemas.openxmlformats.org/presentationml/2006/ole">
            <p:oleObj spid="_x0000_s2050" name="Формула" r:id="rId7" imgW="660400" imgH="368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Обсуждение работы «научных лабораторий», составление схемы.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4259262" cy="10556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Катализ</a:t>
            </a:r>
          </a:p>
        </p:txBody>
      </p:sp>
      <p:pic>
        <p:nvPicPr>
          <p:cNvPr id="11269" name="Picture 5" descr="Berce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276475"/>
            <a:ext cx="1146175" cy="1276350"/>
          </a:xfr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92275" y="2565400"/>
            <a:ext cx="2444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Йенс Якоб Берцелиус</a:t>
            </a:r>
          </a:p>
          <a:p>
            <a:r>
              <a:rPr lang="ru-RU" sz="1400"/>
              <a:t>ввел термин «</a:t>
            </a:r>
            <a:r>
              <a:rPr lang="ru-RU" sz="1400" b="1" i="1"/>
              <a:t>катализ</a:t>
            </a:r>
            <a:r>
              <a:rPr lang="ru-RU" sz="1400"/>
              <a:t>»</a:t>
            </a:r>
          </a:p>
          <a:p>
            <a:r>
              <a:rPr lang="ru-RU" sz="1400"/>
              <a:t>в 1835 г.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5288" y="3573463"/>
            <a:ext cx="65246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u="sng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Катализатор</a:t>
            </a:r>
            <a:r>
              <a:rPr lang="ru-RU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вещество, изменяющее скорость реакции, </a:t>
            </a:r>
          </a:p>
          <a:p>
            <a:pPr>
              <a:defRPr/>
            </a:pPr>
            <a:r>
              <a:rPr lang="ru-RU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участвует в промежуточных стадиях реакции, </a:t>
            </a:r>
          </a:p>
          <a:p>
            <a:pPr>
              <a:defRPr/>
            </a:pPr>
            <a:r>
              <a:rPr lang="ru-RU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 не входит в состав продуктов реакции</a:t>
            </a:r>
            <a:r>
              <a:rPr lang="ru-RU"/>
              <a:t>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87538" y="4737100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2SO</a:t>
            </a:r>
            <a:r>
              <a:rPr lang="en-US" sz="2400" b="1" baseline="-25000"/>
              <a:t>2 </a:t>
            </a:r>
            <a:r>
              <a:rPr lang="ru-RU" sz="2400" b="1"/>
              <a:t>(г.)</a:t>
            </a:r>
            <a:r>
              <a:rPr lang="en-US" sz="2400" b="1"/>
              <a:t> + O</a:t>
            </a:r>
            <a:r>
              <a:rPr lang="en-US" sz="2400" b="1" baseline="-25000"/>
              <a:t>2</a:t>
            </a:r>
            <a:r>
              <a:rPr lang="en-US" sz="2400" b="1"/>
              <a:t> </a:t>
            </a:r>
            <a:r>
              <a:rPr lang="ru-RU" sz="2400" b="1"/>
              <a:t>(г.)</a:t>
            </a:r>
            <a:r>
              <a:rPr lang="en-US" sz="2400" b="1"/>
              <a:t>    </a:t>
            </a:r>
            <a:r>
              <a:rPr lang="en-US" sz="2400" b="1">
                <a:sym typeface="Euclid Extra" pitchFamily="18" charset="2"/>
              </a:rPr>
              <a:t>    2SO</a:t>
            </a:r>
            <a:r>
              <a:rPr lang="en-US" sz="2400" b="1" baseline="-25000">
                <a:sym typeface="Euclid Extra" pitchFamily="18" charset="2"/>
              </a:rPr>
              <a:t>3</a:t>
            </a:r>
            <a:r>
              <a:rPr lang="ru-RU" sz="2400" b="1" baseline="-25000">
                <a:sym typeface="Euclid Extra" pitchFamily="18" charset="2"/>
              </a:rPr>
              <a:t> </a:t>
            </a:r>
            <a:r>
              <a:rPr lang="ru-RU" sz="2400" b="1"/>
              <a:t>(г.)</a:t>
            </a:r>
            <a:r>
              <a:rPr lang="en-US" b="1"/>
              <a:t> 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952625" y="5949950"/>
            <a:ext cx="626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/>
              <a:t>2)   SO</a:t>
            </a:r>
            <a:r>
              <a:rPr lang="en-US" sz="2400" baseline="-25000"/>
              <a:t>2</a:t>
            </a:r>
            <a:r>
              <a:rPr lang="en-US" sz="2400"/>
              <a:t> </a:t>
            </a:r>
            <a:r>
              <a:rPr lang="ru-RU" sz="2400"/>
              <a:t>(г.)</a:t>
            </a:r>
            <a:r>
              <a:rPr lang="en-US" sz="2400"/>
              <a:t> + NO</a:t>
            </a:r>
            <a:r>
              <a:rPr lang="en-US" sz="2400" baseline="-25000"/>
              <a:t>2</a:t>
            </a:r>
            <a:r>
              <a:rPr lang="en-US" sz="2400"/>
              <a:t> </a:t>
            </a:r>
            <a:r>
              <a:rPr lang="ru-RU" sz="2400"/>
              <a:t>(г.)</a:t>
            </a:r>
            <a:r>
              <a:rPr lang="en-US" sz="2400"/>
              <a:t> </a:t>
            </a:r>
            <a:r>
              <a:rPr lang="en-US" sz="2400">
                <a:sym typeface="Euclid Extra" pitchFamily="18" charset="2"/>
              </a:rPr>
              <a:t> SO</a:t>
            </a:r>
            <a:r>
              <a:rPr lang="en-US" sz="2400" baseline="-25000">
                <a:sym typeface="Euclid Extra" pitchFamily="18" charset="2"/>
              </a:rPr>
              <a:t>3</a:t>
            </a:r>
            <a:r>
              <a:rPr lang="ru-RU" sz="2400">
                <a:sym typeface="Euclid Extra" pitchFamily="18" charset="2"/>
              </a:rPr>
              <a:t> </a:t>
            </a:r>
            <a:r>
              <a:rPr lang="ru-RU" sz="2400"/>
              <a:t>(г.)</a:t>
            </a:r>
            <a:r>
              <a:rPr lang="en-US" sz="2400"/>
              <a:t> + </a:t>
            </a: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  <a:r>
              <a:rPr lang="en-US" sz="2400"/>
              <a:t> (</a:t>
            </a:r>
            <a:r>
              <a:rPr lang="ru-RU" sz="2400"/>
              <a:t>г.)</a:t>
            </a:r>
            <a:endParaRPr lang="en-US" sz="2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958975" y="5354638"/>
            <a:ext cx="503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1)  </a:t>
            </a:r>
            <a:r>
              <a:rPr lang="ru-RU" sz="2400"/>
              <a:t>2</a:t>
            </a:r>
            <a:r>
              <a:rPr lang="en-US" sz="2400" b="1">
                <a:solidFill>
                  <a:srgbClr val="FF0066"/>
                </a:solidFill>
              </a:rPr>
              <a:t>NO</a:t>
            </a:r>
            <a:r>
              <a:rPr lang="en-US" sz="2400"/>
              <a:t> </a:t>
            </a:r>
            <a:r>
              <a:rPr lang="ru-RU" sz="2400"/>
              <a:t>(г.)</a:t>
            </a:r>
            <a:r>
              <a:rPr lang="en-US" sz="2400"/>
              <a:t> + O</a:t>
            </a:r>
            <a:r>
              <a:rPr lang="en-US" sz="2400" baseline="-25000"/>
              <a:t>2</a:t>
            </a:r>
            <a:r>
              <a:rPr lang="en-US" sz="2400"/>
              <a:t> </a:t>
            </a:r>
            <a:r>
              <a:rPr lang="ru-RU" sz="2400"/>
              <a:t>(г.)</a:t>
            </a:r>
            <a:r>
              <a:rPr lang="en-US" sz="2400"/>
              <a:t> </a:t>
            </a:r>
            <a:r>
              <a:rPr lang="en-US" sz="2400">
                <a:sym typeface="Euclid Extra" pitchFamily="18" charset="2"/>
              </a:rPr>
              <a:t>  2NO</a:t>
            </a:r>
            <a:r>
              <a:rPr lang="en-US" sz="2400" baseline="-25000">
                <a:sym typeface="Euclid Extra" pitchFamily="18" charset="2"/>
              </a:rPr>
              <a:t>2 </a:t>
            </a:r>
            <a:r>
              <a:rPr lang="ru-RU" sz="2400"/>
              <a:t>(г.)</a:t>
            </a:r>
            <a:r>
              <a:rPr lang="en-US" sz="2400"/>
              <a:t> </a:t>
            </a:r>
          </a:p>
        </p:txBody>
      </p:sp>
      <p:pic>
        <p:nvPicPr>
          <p:cNvPr id="11276" name="Picture 12" descr="ostwa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989138"/>
            <a:ext cx="12192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72188" y="2435225"/>
            <a:ext cx="2963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Вильгельм Оствальд</a:t>
            </a:r>
          </a:p>
          <a:p>
            <a:r>
              <a:rPr lang="ru-RU" sz="1400"/>
              <a:t>1909 г. – Нобелевская премия</a:t>
            </a:r>
          </a:p>
          <a:p>
            <a:r>
              <a:rPr lang="ru-RU" sz="1400"/>
              <a:t>«в признание работ по катализу»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859338" y="49418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814888" y="50355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8" grpId="0"/>
      <p:bldP spid="11279" grpId="0" animBg="1"/>
      <p:bldP spid="112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400" dirty="0" smtClean="0"/>
              <a:t>    </a:t>
            </a:r>
            <a:r>
              <a:rPr lang="ru-RU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Тип урока: 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урок- исследование.</a:t>
            </a:r>
            <a:b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урока: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расширить знания учащихся по теме: «Закономерности течения химических реакций»;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-систематизировать знания по энергетическим процессам в химических реакциях 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сформировать общие представления о кинетике химических реакций.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000108"/>
            <a:ext cx="8001000" cy="50196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Задачи урока:</a:t>
            </a:r>
            <a:endParaRPr lang="ru-RU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-воспитывать культуру и совершенствовать навыки самостоятельной работы;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-развивать наблюдательность;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-развивать способность устанавливать причинно-следственные связи;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-совершенствовать навыки лабораторной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857232"/>
            <a:ext cx="8001000" cy="51625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Оборудование и реактивы</a:t>
            </a:r>
            <a:r>
              <a:rPr lang="ru-RU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\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компьютер,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мультимедийный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проектор, экран, презентация, справочники по химии, учебник,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мактолаборатории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лабораторным оборудованием и реактивами. Демонстрационное оборудование и реактивы, таблица «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Vx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.p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Постановка задач.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Активизация опорных знаний (скорость , концентрация с помощью эвристической беседы).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понятия  «Скорость химической реакции»(Работа с учебником,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беседа,работа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доп. Материалом).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142984"/>
            <a:ext cx="8001000" cy="487681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 зависимости скорости химической реакции о  различных факторов (демонстрация фрагмента к/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демонстрации опытов, лабораторные опыты»)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Действие катализатора. Работа ферментов.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Тест – самоконтроль.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Подведение итогов.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928670"/>
            <a:ext cx="8001000" cy="50911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Виды работы учащихся: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Эвристическая беседа.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Лабораторная работа.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учебником и дополнительной литературой.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Групповое сотрудничество в диалоговом обсуждении проблемы.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информации, попытка установить причинно- следственные связи между скоростью химической и факторами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785794"/>
            <a:ext cx="8001000" cy="523400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 урока :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Организационный момент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Вступительное слово : тема, задачи, план урока.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Деление класса на 4 группы( 4 научных лаборатории).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Скорость</a:t>
            </a:r>
            <a:r>
              <a:rPr lang="ru-RU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величина, показывающая как изменяется какая либо характеристика в единицу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649</Words>
  <PresentationFormat>Экран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Трек</vt:lpstr>
      <vt:lpstr>Формула</vt:lpstr>
      <vt:lpstr>Тема урока «Скорость химических реакций.  Факторы, влияющие на скорость химической реакции»</vt:lpstr>
      <vt:lpstr>    Тип урока: урок- исследование. </vt:lpstr>
      <vt:lpstr>Слайд 3</vt:lpstr>
      <vt:lpstr>Слайд 4</vt:lpstr>
      <vt:lpstr>ПЛАН УРОКА:</vt:lpstr>
      <vt:lpstr>Слайд 6</vt:lpstr>
      <vt:lpstr>Слайд 7</vt:lpstr>
      <vt:lpstr>Слайд 8</vt:lpstr>
      <vt:lpstr>Слайд 9</vt:lpstr>
      <vt:lpstr>Слайд 10</vt:lpstr>
      <vt:lpstr>Скорость реакции определяется изменением количества вещества в единицу времени.</vt:lpstr>
      <vt:lpstr>Работа в группах</vt:lpstr>
      <vt:lpstr>Слайд 13</vt:lpstr>
      <vt:lpstr>Слайд 14</vt:lpstr>
      <vt:lpstr>4 группа </vt:lpstr>
      <vt:lpstr>Влияние температуры</vt:lpstr>
      <vt:lpstr>Слайд 17</vt:lpstr>
      <vt:lpstr>Катализ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«Скорость химических реакций.  Факторы, влияющие на скорость химической реакции»</dc:title>
  <cp:lastModifiedBy>Анютка</cp:lastModifiedBy>
  <cp:revision>3</cp:revision>
  <dcterms:modified xsi:type="dcterms:W3CDTF">2012-10-09T09:50:39Z</dcterms:modified>
</cp:coreProperties>
</file>