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75" r:id="rId2"/>
    <p:sldId id="257" r:id="rId3"/>
    <p:sldId id="258" r:id="rId4"/>
    <p:sldId id="260" r:id="rId5"/>
    <p:sldId id="261" r:id="rId6"/>
    <p:sldId id="262" r:id="rId7"/>
    <p:sldId id="274" r:id="rId8"/>
    <p:sldId id="264" r:id="rId9"/>
    <p:sldId id="265" r:id="rId10"/>
    <p:sldId id="267" r:id="rId11"/>
    <p:sldId id="268" r:id="rId12"/>
    <p:sldId id="269" r:id="rId13"/>
    <p:sldId id="273" r:id="rId14"/>
    <p:sldId id="263" r:id="rId15"/>
    <p:sldId id="259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FF"/>
    <a:srgbClr val="CCFFFF"/>
    <a:srgbClr val="03DAE5"/>
    <a:srgbClr val="FF0066"/>
    <a:srgbClr val="0000FF"/>
    <a:srgbClr val="66FF66"/>
    <a:srgbClr val="06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D3A070-E659-4E00-8F28-7B02A35960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5DDE68-909C-4330-8722-434433D9CF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92025D-991D-4A87-84BB-4B7283F48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573B-A121-4B29-A327-A4F1EF822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7FC1-582C-46BC-ABB3-BD3986D11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C6F7-3762-4BD5-97A2-EA6840B7B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4549B4-FB79-4DF4-81BF-137BD95149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ED63A9-3780-4A64-933A-F0D48DD5E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A57109-B7C7-4851-80DF-581771330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92DB89-8E83-466A-BFBF-BF8E4404E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2EE33A-0D17-4E37-B981-F47D2176C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EB9210-E49E-4675-940F-3FB7333C52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9E331-DD1B-4F26-AA4A-287B82AF1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DA16783B-2337-4BE1-B749-C24D7DC130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93C35C9-6C7A-43C2-A02A-73F9F11B98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7772400" cy="1975104"/>
          </a:xfrm>
        </p:spPr>
        <p:txBody>
          <a:bodyPr/>
          <a:lstStyle/>
          <a:p>
            <a:r>
              <a:rPr lang="ru-RU" sz="66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lligraphy" pitchFamily="66" charset="0"/>
              </a:rPr>
              <a:t>Сказочная Русь</a:t>
            </a:r>
            <a:endParaRPr lang="ru-RU" sz="6600" dirty="0">
              <a:solidFill>
                <a:srgbClr val="66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800" y="4929198"/>
            <a:ext cx="7772400" cy="15087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5542" name="Picture 6" descr="русал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095375" y="5895975"/>
            <a:ext cx="3427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«Русалка» </a:t>
            </a:r>
            <a:r>
              <a:rPr lang="ru-RU" sz="2400" dirty="0">
                <a:solidFill>
                  <a:srgbClr val="66FF66"/>
                </a:solidFill>
                <a:hlinkClick r:id="rId3" action="ppaction://hlinksldjump"/>
              </a:rPr>
              <a:t>К.Васильев</a:t>
            </a:r>
            <a:endParaRPr lang="ru-RU" sz="2400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16463" y="228600"/>
            <a:ext cx="3494087" cy="914400"/>
          </a:xfrm>
        </p:spPr>
        <p:txBody>
          <a:bodyPr/>
          <a:lstStyle/>
          <a:p>
            <a:pPr eaLnBrk="1" hangingPunct="1">
              <a:defRPr/>
            </a:pPr>
            <a:endParaRPr lang="ru-RU" sz="3800" b="1" smtClean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ugie" pitchFamily="2" charset="0"/>
            </a:endParaRPr>
          </a:p>
        </p:txBody>
      </p:sp>
      <p:pic>
        <p:nvPicPr>
          <p:cNvPr id="68616" name="Picture 8" descr="vasnecov_79 царевна-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950"/>
            <a:ext cx="914400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785918" y="6000768"/>
            <a:ext cx="6291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3DAE5"/>
                </a:solidFill>
              </a:rPr>
              <a:t>«Царевна – Лягушка» В.М.Васнецов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48713" cy="1223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«Спящая Царевна»</a:t>
            </a:r>
            <a:br>
              <a:rPr lang="ru-RU" sz="3600" b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</a:br>
            <a:r>
              <a:rPr lang="ru-RU" sz="3600" b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В.М.Васнецов </a:t>
            </a:r>
            <a:br>
              <a:rPr lang="ru-RU" sz="3600" b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</a:br>
            <a:endParaRPr lang="ru-RU" sz="3600" b="1" smtClean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ugie" pitchFamily="2" charset="0"/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2809875" cy="4419600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434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4341" name="Picture 9" descr="vasnecov_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248150" cy="1616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«Садко и морской царь»</a:t>
            </a:r>
            <a:b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</a:b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К.Васильев</a:t>
            </a:r>
          </a:p>
        </p:txBody>
      </p:sp>
      <p:pic>
        <p:nvPicPr>
          <p:cNvPr id="79881" name="Picture 9" descr="садко и морской цар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457"/>
            <a:ext cx="4429124" cy="6860457"/>
          </a:xfrm>
          <a:ln w="76200" cmpd="tri">
            <a:solidFill>
              <a:schemeClr val="bg2"/>
            </a:solidFill>
          </a:ln>
        </p:spPr>
      </p:pic>
      <p:sp>
        <p:nvSpPr>
          <p:cNvPr id="798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428604"/>
            <a:ext cx="3817937" cy="585791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000" dirty="0" smtClean="0"/>
              <a:t>Согласно  новгородским былинам, гусляр Садко, игра которого полюбилась Морскому  царю, бьется об заклад   с  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 новгородскими   купцами   о том, что выловит рыбу «золотые перья» в </a:t>
            </a:r>
            <a:r>
              <a:rPr lang="ru-RU" sz="2000" dirty="0" err="1" smtClean="0"/>
              <a:t>Ильмень-озере</a:t>
            </a:r>
            <a:r>
              <a:rPr lang="ru-RU" sz="2000" dirty="0" smtClean="0"/>
              <a:t>, с помощью Морского царя выигрывает заклад и становится «богатым  гостем».   Садко 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 снаряжает торговые корабли, но те останавливаются в море: гусляр должен спуститься по жребию на морское дно. Оказавшись в палатах   Морского   царя,   Садко   играет для него, тот пускается в пляс, отчего волнуется море, гибнут мореплаватели.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ковёр-самолёт В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339137" cy="5349330"/>
          </a:xfr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39838" y="5895975"/>
            <a:ext cx="440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66"/>
                </a:solidFill>
              </a:rPr>
              <a:t>«Ковёр-самолёт» В.Васнецов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480425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Врубель Михаил Александрович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60"/>
            <a:ext cx="4643438" cy="52578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66FFFF"/>
                </a:solidFill>
              </a:rPr>
              <a:t>Врубель</a:t>
            </a:r>
            <a:r>
              <a:rPr lang="ru-RU" sz="1400" dirty="0" smtClean="0">
                <a:solidFill>
                  <a:srgbClr val="66FFFF"/>
                </a:solidFill>
              </a:rPr>
              <a:t> Михаил Александрович — один из замечательнейших русских художников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rgbClr val="66FFFF"/>
                </a:solidFill>
              </a:rPr>
              <a:t>       (1856 — 1910), сын офицера русской службы. Вследствие частых перемещений его отца, Врубель с детства испытал много новых впечатлений, живя попеременно в Омске, Астрахани, Петербурге, Саратове и опять в Петербурге. По окончании курса в Петербургском университете поступил в Академию Художеств.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66FFFF"/>
                </a:solidFill>
              </a:rPr>
              <a:t> В 1883 г.  Приглашен  в Киев для реставрации и росписи Кирилловской церкви. Исполненные здесь Врубелем работы, а также его декорации во Владимирском соборе принадлежат к лучшему, что создано в религиозной живописи за весь XIX в.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66FFFF"/>
                </a:solidFill>
              </a:rPr>
              <a:t>В 1884 г. поездка в Северную Италию оказала большое влияние на развитие его творчества.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66FFFF"/>
                </a:solidFill>
              </a:rPr>
              <a:t> В 1887 г. ему поручается исполнение фресок для Владимирского собора по эскизам, сделанным им частью еще ранее.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66FFFF"/>
                </a:solidFill>
              </a:rPr>
              <a:t>В том же году стал заниматься скульптурой и создал и в этой области замечательные произведения. </a:t>
            </a:r>
          </a:p>
          <a:p>
            <a:pPr algn="ctr" eaLnBrk="1" hangingPunct="1">
              <a:lnSpc>
                <a:spcPct val="80000"/>
              </a:lnSpc>
            </a:pPr>
            <a:endParaRPr lang="ru-RU" sz="1400" dirty="0" smtClean="0">
              <a:solidFill>
                <a:srgbClr val="66FF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solidFill>
                  <a:srgbClr val="66FFFF"/>
                </a:solidFill>
              </a:rPr>
              <a:t>Осенью 1889 г. он переезжает в Москву, и тут начинается период его наиболее плодовитой работы </a:t>
            </a:r>
          </a:p>
        </p:txBody>
      </p:sp>
      <p:pic>
        <p:nvPicPr>
          <p:cNvPr id="7175" name="Picture 7" descr="32-4-1l">
            <a:hlinkClick r:id="" action="ppaction://hlinkshowjump?jump=lastslideviewed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3460" y="1600200"/>
            <a:ext cx="3535680" cy="4419600"/>
          </a:xfrm>
          <a:ln w="76200" cmpd="tri">
            <a:solidFill>
              <a:schemeClr val="bg2"/>
            </a:solidFill>
          </a:ln>
        </p:spPr>
      </p:pic>
      <p:pic>
        <p:nvPicPr>
          <p:cNvPr id="17413" name="Picture 9" descr="BD21300_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27775"/>
            <a:ext cx="611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015287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ВАСНЕЦОВ Виктор Михайлович</a:t>
            </a:r>
          </a:p>
        </p:txBody>
      </p:sp>
      <p:pic>
        <p:nvPicPr>
          <p:cNvPr id="21511" name="Picture 7" descr="21-4-1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4860" y="1600200"/>
            <a:ext cx="3535680" cy="4419600"/>
          </a:xfrm>
          <a:noFill/>
          <a:ln w="76200" cmpd="tri">
            <a:solidFill>
              <a:schemeClr val="bg2"/>
            </a:solidFill>
          </a:ln>
        </p:spPr>
      </p:pic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28775"/>
            <a:ext cx="467995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FFFF"/>
                </a:solidFill>
              </a:rPr>
              <a:t>ВАСНЕЦОВ Виктор Михайлович (1848-1926),  известный русский живописец 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FFFF"/>
                </a:solidFill>
              </a:rPr>
              <a:t>Выходец из семьи сельского священника, первоначально обучался в духовной семинарии в Вятке, затем, увлекшись искусством, поступил в рисовальную школу при петербургском Обществе поощрения художеств. В 1868-75 совершенствует мастерство в петербургской Академии художеств.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CCFFFF"/>
                </a:solidFill>
              </a:rPr>
              <a:t> Подъем общественного интереса к национальным древностям  приводит к решительным сдвигам в творчестве художника. Обращаясь к темам фольклорной мифологии, он радикально реформирует русский исторический жанр, сочетая исторические реалии, воспроизведенные с археологической достоверностью, с волнующей атмосферой легенды. 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solidFill>
                <a:srgbClr val="CCFFFF"/>
              </a:solidFill>
            </a:endParaRPr>
          </a:p>
        </p:txBody>
      </p:sp>
      <p:pic>
        <p:nvPicPr>
          <p:cNvPr id="21512" name="Picture 8" descr="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44675"/>
            <a:ext cx="3559175" cy="41052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438" name="Picture 10" descr="BD21300_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327775"/>
            <a:ext cx="611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2"/>
                </a:solidFill>
                <a:latin typeface="augie" pitchFamily="2" charset="0"/>
              </a:rPr>
              <a:t>Васильев</a:t>
            </a:r>
            <a:r>
              <a:rPr lang="ru-RU" sz="3800" b="1" i="1" smtClean="0">
                <a:solidFill>
                  <a:schemeClr val="bg2"/>
                </a:solidFill>
                <a:latin typeface="augie" pitchFamily="2" charset="0"/>
              </a:rPr>
              <a:t/>
            </a:r>
            <a:br>
              <a:rPr lang="ru-RU" sz="3800" b="1" i="1" smtClean="0">
                <a:solidFill>
                  <a:schemeClr val="bg2"/>
                </a:solidFill>
                <a:latin typeface="augie" pitchFamily="2" charset="0"/>
              </a:rPr>
            </a:br>
            <a:r>
              <a:rPr lang="ru-RU" sz="3800" b="1" i="1" smtClean="0">
                <a:solidFill>
                  <a:schemeClr val="bg2"/>
                </a:solidFill>
                <a:latin typeface="augie" pitchFamily="2" charset="0"/>
              </a:rPr>
              <a:t> </a:t>
            </a:r>
            <a:r>
              <a:rPr lang="ru-RU" sz="2900" b="1" smtClean="0">
                <a:solidFill>
                  <a:schemeClr val="bg2"/>
                </a:solidFill>
                <a:latin typeface="augie" pitchFamily="2" charset="0"/>
              </a:rPr>
              <a:t>Константин Алексеевич</a:t>
            </a:r>
          </a:p>
        </p:txBody>
      </p:sp>
      <p:pic>
        <p:nvPicPr>
          <p:cNvPr id="76804" name="Picture 4" descr="автопортр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00213"/>
            <a:ext cx="3846512" cy="4537075"/>
          </a:xfrm>
          <a:ln w="76200" cmpd="tri">
            <a:solidFill>
              <a:schemeClr val="bg2"/>
            </a:solidFill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3889375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hlink"/>
                </a:solidFill>
              </a:rPr>
              <a:t>Константин Алексеевич Васильев (1942-1976) - русский художник, творческое наследие которого насчитывает более 400 произведений живописи и графики: портреты, пейзажи, сюрреалистические композиции, картины былинного, мифологического и батального жанров.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hlink"/>
                </a:solidFill>
              </a:rPr>
              <a:t>Необыкновенное дарование, богатый духовный мир и полученное образование позволили Константину Васильеву оставить свой, ни с чем несравнимый, след в русской живописи. Его полотна легко узнаваемы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92275" y="6165850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</a:rPr>
              <a:t>«Автопортрет»</a:t>
            </a:r>
          </a:p>
        </p:txBody>
      </p:sp>
      <p:pic>
        <p:nvPicPr>
          <p:cNvPr id="19462" name="Picture 6" descr="BD21300_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6327775"/>
            <a:ext cx="611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32-43-1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143504" y="785794"/>
            <a:ext cx="3565725" cy="5791200"/>
          </a:xfrm>
          <a:noFill/>
          <a:ln w="76200" cmpd="tri">
            <a:solidFill>
              <a:schemeClr val="bg2"/>
            </a:solidFill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28662" y="1273175"/>
            <a:ext cx="38163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CCFFFF"/>
                </a:solidFill>
              </a:rPr>
              <a:t>Гармоническое соединение фантастического и реального видим и в картине "Царевна-Лебедь».</a:t>
            </a:r>
          </a:p>
          <a:p>
            <a:r>
              <a:rPr lang="ru-RU" dirty="0">
                <a:solidFill>
                  <a:srgbClr val="CCFFFF"/>
                </a:solidFill>
              </a:rPr>
              <a:t>Композиция построена таким образом, что создается впечатление, будто мы заглянули в сказочный мир, где внезапно появляется и вот-вот исчезнет волшебная девушка-птица, плывущая к далекому таинственному берегу. Последние лучи солнца играют на нежном оперении, переливаясь радужными красками. Девушка оборачивается, тонкое, нежное лицо печально, загадочной грустью светятся глаза; в них щемящая тоска одиночества</a:t>
            </a:r>
            <a:r>
              <a:rPr lang="ru-RU" dirty="0"/>
              <a:t>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57224" y="285728"/>
            <a:ext cx="4014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Царевна – Лебедь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  <a:hlinkClick r:id="rId3" action="ppaction://hlinksldjump"/>
              </a:rPr>
              <a:t>М.Врубель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ugi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5651500" y="228600"/>
            <a:ext cx="302418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«Пан»</a:t>
            </a:r>
            <a:br>
              <a:rPr lang="ru-RU" sz="3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</a:br>
            <a:r>
              <a:rPr lang="ru-RU" sz="3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  <a:hlinkClick r:id="rId2" action="ppaction://hlinksldjump"/>
              </a:rPr>
              <a:t>М.Врубель</a:t>
            </a:r>
            <a:endParaRPr lang="ru-RU" sz="3800" b="1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ugie" pitchFamily="2" charset="0"/>
            </a:endParaRPr>
          </a:p>
        </p:txBody>
      </p:sp>
      <p:pic>
        <p:nvPicPr>
          <p:cNvPr id="5125" name="Picture 5" descr="32-38-1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435600" cy="6858000"/>
          </a:xfrm>
          <a:ln w="76200" cmpd="tri">
            <a:solidFill>
              <a:schemeClr val="bg2"/>
            </a:solidFill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28775"/>
            <a:ext cx="3851275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66FFFF"/>
                </a:solidFill>
              </a:rPr>
              <a:t> В картине "Пан» греческий бог превращается в русского лешего. Старый, морщинистый, с бездонными голубыми глазами, узловатыми, словно сучья, пальцами, он как будто возникает из замшелого пня. Фантастическую колдовскую окраску приобретает характерный русский пейзаж — безбрежные влажные луга, извилистая речушка, тонкие березки, застывшие в тишине опускающихся на землю сумерек, озаренные багрянцем рогатого месяца</a:t>
            </a:r>
            <a:r>
              <a:rPr lang="ru-RU" sz="1800" smtClean="0">
                <a:solidFill>
                  <a:srgbClr val="CCFFFF"/>
                </a:solidFill>
              </a:rPr>
              <a:t>...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37290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«Иван-царевич </a:t>
            </a:r>
            <a:b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</a:b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на сером волке»</a:t>
            </a:r>
            <a:b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</a:b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  <a:hlinkClick r:id="rId2" action="ppaction://hlinksldjump"/>
              </a:rPr>
              <a:t>В.Васнецов</a:t>
            </a:r>
            <a:endParaRPr lang="ru-RU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ugie" pitchFamily="2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3671887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>
                <a:solidFill>
                  <a:srgbClr val="FFFFFF"/>
                </a:solidFill>
              </a:rPr>
              <a:t>Сквозь мрачный зловещий лес мчит Серый Волк Ивана – царевича с Василисой Прекрасной. Не просто иллюстрация к знакомой с детства сказке, но и сказ о дружбе и товариществе, любви и верности. Так же картина полна оптимизма, ведь даже в таком мрачном лесу есть нежная цветущая яблонька.</a:t>
            </a:r>
          </a:p>
        </p:txBody>
      </p:sp>
      <p:pic>
        <p:nvPicPr>
          <p:cNvPr id="8197" name="Picture 5" descr="22-34-1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0813" y="0"/>
            <a:ext cx="5183187" cy="6858000"/>
          </a:xfrm>
          <a:noFill/>
          <a:ln w="76200" cmpd="tri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5148263" y="228600"/>
            <a:ext cx="345598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«Алёнушка»</a:t>
            </a:r>
            <a:br>
              <a:rPr lang="ru-RU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</a:br>
            <a:r>
              <a:rPr lang="ru-RU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  <a:hlinkClick r:id="rId2" action="ppaction://hlinksldjump"/>
              </a:rPr>
              <a:t>В.Васнецов</a:t>
            </a:r>
            <a:endParaRPr lang="ru-RU" sz="38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ugie" pitchFamily="2" charset="0"/>
            </a:endParaRPr>
          </a:p>
        </p:txBody>
      </p:sp>
      <p:pic>
        <p:nvPicPr>
          <p:cNvPr id="11269" name="Picture 5" descr="21-13-1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103813" cy="6858000"/>
          </a:xfrm>
          <a:noFill/>
          <a:ln w="76200" cmpd="tri">
            <a:solidFill>
              <a:schemeClr val="bg2"/>
            </a:solidFill>
          </a:ln>
        </p:spPr>
      </p:pic>
      <p:sp>
        <p:nvSpPr>
          <p:cNvPr id="112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600200"/>
            <a:ext cx="3600450" cy="45656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CCFFFF"/>
                </a:solidFill>
              </a:rPr>
              <a:t>Одно из лучших произведений художника, создающее сказочный образ сестрицы Алёнушки. Тёмный лес на втором плане, тёмная холодная вода подчёркивают печаль девушки, её беззащитность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4089400" cy="914400"/>
          </a:xfrm>
        </p:spPr>
        <p:txBody>
          <a:bodyPr/>
          <a:lstStyle/>
          <a:p>
            <a:pPr algn="ctr" eaLnBrk="1" hangingPunct="1">
              <a:defRPr/>
            </a:pPr>
            <a:endParaRPr lang="ru-RU" sz="3800" b="1" smtClean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ugie" pitchFamily="2" charset="0"/>
            </a:endParaRP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3960812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13323" name="Picture 11" descr="vasnecov_82 баба яг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08038" y="5895975"/>
            <a:ext cx="398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66FFFF"/>
                </a:solidFill>
              </a:rPr>
              <a:t>«Баба Яга»  В.М.Васнецов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772400" cy="114298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«</a:t>
            </a:r>
            <a:r>
              <a:rPr lang="ru-RU" sz="38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Кащей</a:t>
            </a:r>
            <a:r>
              <a:rPr lang="ru-RU" sz="3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 Бессмертный»</a:t>
            </a:r>
            <a:br>
              <a:rPr lang="ru-RU" sz="3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</a:br>
            <a:r>
              <a:rPr lang="ru-RU" sz="3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ugie" pitchFamily="2" charset="0"/>
              </a:rPr>
              <a:t>В.М.Васнецов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3972" name="Picture 4" descr="vasnecov_80 кащей бессмерт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0"/>
            <a:ext cx="9144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В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8339137" cy="5159713"/>
          </a:xfr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95513" y="6040438"/>
            <a:ext cx="511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66"/>
                </a:solidFill>
              </a:rPr>
              <a:t>«Сирин и Алконост»В.Васнецов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В три царевны подземного царств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8339137" cy="5557141"/>
          </a:xfr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771775" y="5845175"/>
            <a:ext cx="6372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66"/>
                </a:solidFill>
              </a:rPr>
              <a:t>«Три царевны подземного царства»</a:t>
            </a:r>
          </a:p>
          <a:p>
            <a:pPr algn="ctr"/>
            <a:r>
              <a:rPr lang="ru-RU" sz="2400">
                <a:solidFill>
                  <a:srgbClr val="FF0066"/>
                </a:solidFill>
              </a:rPr>
              <a:t>В.Васнецов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372</TotalTime>
  <Words>549</Words>
  <Application>Microsoft Office PowerPoint</Application>
  <PresentationFormat>Экран (4:3)</PresentationFormat>
  <Paragraphs>41</Paragraphs>
  <Slides>17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Сказочная Русь</vt:lpstr>
      <vt:lpstr>Презентация PowerPoint</vt:lpstr>
      <vt:lpstr>«Пан» М.Врубель</vt:lpstr>
      <vt:lpstr>«Иван-царевич  на сером волке» В.Васнецов</vt:lpstr>
      <vt:lpstr>«Алёнушка» В.Васнецов</vt:lpstr>
      <vt:lpstr>Презентация PowerPoint</vt:lpstr>
      <vt:lpstr>«Кащей Бессмертный» В.М.Васнецов</vt:lpstr>
      <vt:lpstr>Презентация PowerPoint</vt:lpstr>
      <vt:lpstr>Презентация PowerPoint</vt:lpstr>
      <vt:lpstr>Презентация PowerPoint</vt:lpstr>
      <vt:lpstr>Презентация PowerPoint</vt:lpstr>
      <vt:lpstr>«Спящая Царевна» В.М.Васнецов  </vt:lpstr>
      <vt:lpstr>«Садко и морской царь» К.Васильев</vt:lpstr>
      <vt:lpstr>Презентация PowerPoint</vt:lpstr>
      <vt:lpstr>Врубель Михаил Александрович</vt:lpstr>
      <vt:lpstr>ВАСНЕЦОВ Виктор Михайлович</vt:lpstr>
      <vt:lpstr>Васильев  Константин Алексеевич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в картинах русских художников</dc:title>
  <dc:creator>Zantariya</dc:creator>
  <cp:lastModifiedBy>1</cp:lastModifiedBy>
  <cp:revision>16</cp:revision>
  <dcterms:created xsi:type="dcterms:W3CDTF">2007-03-10T19:48:46Z</dcterms:created>
  <dcterms:modified xsi:type="dcterms:W3CDTF">2014-01-30T12:47:35Z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000800081e0000000000010243000207f6000400038000</vt:lpwstr>
  </property>
</Properties>
</file>