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57" r:id="rId6"/>
    <p:sldId id="276" r:id="rId7"/>
    <p:sldId id="277" r:id="rId8"/>
    <p:sldId id="278" r:id="rId9"/>
    <p:sldId id="279" r:id="rId10"/>
    <p:sldId id="260" r:id="rId11"/>
    <p:sldId id="280" r:id="rId12"/>
    <p:sldId id="281" r:id="rId13"/>
    <p:sldId id="282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951F86-3DD7-46FF-9FD2-F7EA6D78B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42ACDA-B495-4437-ACD2-2DFB358D3D7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EFE5A9-83DF-4706-A740-2AC71FA25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chapter8/section1/paragraph2/images/0801020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Углеводы</a:t>
            </a:r>
            <a:endParaRPr lang="ru-RU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6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Химические свойства сахарозы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6762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457200" algn="ctr">
              <a:buFont typeface="+mj-lt"/>
              <a:buAutoNum type="arabicPeriod"/>
            </a:pPr>
            <a:r>
              <a:rPr lang="ru-RU" sz="2800" b="1" dirty="0" smtClean="0">
                <a:latin typeface="+mj-lt"/>
              </a:rPr>
              <a:t>Гидролиз сахарозы</a:t>
            </a:r>
            <a:endParaRPr lang="ru-RU" sz="28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782669"/>
            <a:ext cx="82862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3600" b="1" baseline="-25000" dirty="0">
                <a:solidFill>
                  <a:schemeClr val="tx1"/>
                </a:solidFill>
                <a:latin typeface="+mj-lt"/>
              </a:rPr>
              <a:t>12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Н</a:t>
            </a:r>
            <a:r>
              <a:rPr lang="ru-RU" sz="3600" b="1" baseline="-25000" dirty="0">
                <a:solidFill>
                  <a:schemeClr val="tx1"/>
                </a:solidFill>
                <a:latin typeface="+mj-lt"/>
              </a:rPr>
              <a:t>22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О</a:t>
            </a:r>
            <a:r>
              <a:rPr lang="ru-RU" sz="3600" b="1" baseline="-25000" dirty="0">
                <a:solidFill>
                  <a:schemeClr val="tx1"/>
                </a:solidFill>
                <a:latin typeface="+mj-lt"/>
              </a:rPr>
              <a:t>11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 + Н</a:t>
            </a:r>
            <a:r>
              <a:rPr lang="ru-RU" sz="3600" b="1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О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→ С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Н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12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О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+ С</a:t>
            </a:r>
            <a:r>
              <a:rPr lang="ru-RU" sz="3600" b="1" baseline="-25000" dirty="0">
                <a:solidFill>
                  <a:schemeClr val="tx1"/>
                </a:solidFill>
                <a:latin typeface="+mj-lt"/>
              </a:rPr>
              <a:t>6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Н</a:t>
            </a:r>
            <a:r>
              <a:rPr lang="ru-RU" sz="3600" b="1" baseline="-25000" dirty="0">
                <a:solidFill>
                  <a:schemeClr val="tx1"/>
                </a:solidFill>
                <a:latin typeface="+mj-lt"/>
              </a:rPr>
              <a:t>12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О</a:t>
            </a:r>
            <a:r>
              <a:rPr lang="ru-RU" sz="3600" b="1" baseline="-25000" dirty="0">
                <a:solidFill>
                  <a:schemeClr val="tx1"/>
                </a:solidFill>
                <a:latin typeface="+mj-lt"/>
              </a:rPr>
              <a:t>6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428868"/>
            <a:ext cx="11224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Кислота</a:t>
            </a:r>
            <a:endParaRPr lang="ru-RU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50043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Сахароза </a:t>
            </a:r>
            <a:endParaRPr lang="ru-RU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500438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Глюкоза </a:t>
            </a:r>
            <a:endParaRPr lang="ru-RU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3500438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Фруктоза </a:t>
            </a:r>
            <a:endParaRPr lang="ru-RU" b="1" dirty="0">
              <a:latin typeface="+mj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7158" y="3886200"/>
            <a:ext cx="8558242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>
                <a:latin typeface="+mj-lt"/>
                <a:cs typeface="Times New Roman" pitchFamily="18" charset="0"/>
              </a:rPr>
              <a:t>Свекловичный сахар широко применяется в пищевой промышленности, кулинарии, приготовлении </a:t>
            </a:r>
            <a:r>
              <a:rPr lang="ru-RU" sz="3600" b="1" dirty="0" smtClean="0">
                <a:latin typeface="+mj-lt"/>
                <a:cs typeface="Times New Roman" pitchFamily="18" charset="0"/>
              </a:rPr>
              <a:t>вин </a:t>
            </a:r>
            <a:r>
              <a:rPr lang="ru-RU" sz="3600" b="1" dirty="0">
                <a:latin typeface="+mj-lt"/>
                <a:cs typeface="Times New Roman" pitchFamily="18" charset="0"/>
              </a:rPr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val="4714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полисахариды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52601"/>
            <a:ext cx="4186238" cy="11763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Крахмал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3438" y="1752600"/>
            <a:ext cx="4186238" cy="11763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Целлюлоза 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57158" y="1000108"/>
            <a:ext cx="928694" cy="92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001024" y="1000108"/>
            <a:ext cx="928694" cy="10001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285852" y="2928934"/>
            <a:ext cx="6572296" cy="1414463"/>
          </a:xfrm>
          <a:prstGeom prst="upArrowCallou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+mj-lt"/>
              </a:rPr>
              <a:t>(С</a:t>
            </a:r>
            <a:r>
              <a:rPr lang="ru-RU" sz="5400" b="1" baseline="-25000" dirty="0" smtClean="0">
                <a:latin typeface="+mj-lt"/>
              </a:rPr>
              <a:t>6</a:t>
            </a:r>
            <a:r>
              <a:rPr lang="ru-RU" sz="5400" b="1" dirty="0" smtClean="0">
                <a:latin typeface="+mj-lt"/>
              </a:rPr>
              <a:t>Н</a:t>
            </a:r>
            <a:r>
              <a:rPr lang="ru-RU" sz="5400" b="1" baseline="-25000" dirty="0" smtClean="0">
                <a:latin typeface="+mj-lt"/>
              </a:rPr>
              <a:t>10</a:t>
            </a:r>
            <a:r>
              <a:rPr lang="ru-RU" sz="5400" b="1" dirty="0" smtClean="0">
                <a:latin typeface="+mj-lt"/>
              </a:rPr>
              <a:t>О</a:t>
            </a:r>
            <a:r>
              <a:rPr lang="ru-RU" sz="5400" b="1" baseline="-25000" dirty="0" smtClean="0">
                <a:latin typeface="+mj-lt"/>
              </a:rPr>
              <a:t>5</a:t>
            </a:r>
            <a:r>
              <a:rPr lang="ru-RU" sz="5400" b="1" dirty="0" smtClean="0">
                <a:latin typeface="+mj-lt"/>
              </a:rPr>
              <a:t>)</a:t>
            </a:r>
            <a:r>
              <a:rPr lang="en-US" sz="5400" b="1" baseline="-25000" dirty="0" smtClean="0">
                <a:latin typeface="+mj-lt"/>
              </a:rPr>
              <a:t>n</a:t>
            </a:r>
            <a:r>
              <a:rPr lang="ru-RU" sz="5400" b="1" dirty="0" smtClean="0">
                <a:latin typeface="+mj-lt"/>
              </a:rPr>
              <a:t> </a:t>
            </a:r>
            <a:endParaRPr lang="ru-RU" sz="5400" dirty="0">
              <a:latin typeface="+mj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4429132"/>
            <a:ext cx="822960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</a:t>
            </a:r>
            <a:r>
              <a:rPr kumimoji="0" lang="en-US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6Н</a:t>
            </a:r>
            <a:r>
              <a:rPr kumimoji="0" lang="ru-RU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 = C</a:t>
            </a:r>
            <a:r>
              <a:rPr kumimoji="0" lang="en-US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</a:t>
            </a:r>
            <a:r>
              <a:rPr kumimoji="0" lang="en-US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</a:t>
            </a:r>
            <a:r>
              <a:rPr kumimoji="0" lang="en-US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+ 6O</a:t>
            </a:r>
            <a:r>
              <a:rPr kumimoji="0" lang="en-US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↑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214950"/>
            <a:ext cx="82153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baseline="-25000" dirty="0" smtClean="0">
                <a:latin typeface="+mj-lt"/>
              </a:rPr>
              <a:t>n</a:t>
            </a:r>
            <a:r>
              <a:rPr lang="ru-RU" sz="4000" b="1" dirty="0" smtClean="0">
                <a:latin typeface="+mj-lt"/>
              </a:rPr>
              <a:t>С</a:t>
            </a:r>
            <a:r>
              <a:rPr lang="ru-RU" sz="4000" b="1" baseline="-25000" dirty="0" smtClean="0">
                <a:latin typeface="+mj-lt"/>
              </a:rPr>
              <a:t>6</a:t>
            </a:r>
            <a:r>
              <a:rPr lang="ru-RU" sz="4000" b="1" dirty="0" smtClean="0">
                <a:latin typeface="+mj-lt"/>
              </a:rPr>
              <a:t>Н</a:t>
            </a:r>
            <a:r>
              <a:rPr lang="ru-RU" sz="4000" b="1" baseline="-25000" dirty="0" smtClean="0">
                <a:latin typeface="+mj-lt"/>
              </a:rPr>
              <a:t>12</a:t>
            </a:r>
            <a:r>
              <a:rPr lang="ru-RU" sz="4000" b="1" dirty="0" smtClean="0">
                <a:latin typeface="+mj-lt"/>
              </a:rPr>
              <a:t>О</a:t>
            </a:r>
            <a:r>
              <a:rPr lang="ru-RU" sz="4000" b="1" baseline="-25000" dirty="0" smtClean="0">
                <a:latin typeface="+mj-lt"/>
              </a:rPr>
              <a:t>6</a:t>
            </a:r>
            <a:r>
              <a:rPr lang="ru-RU" sz="4000" b="1" dirty="0" smtClean="0">
                <a:latin typeface="+mj-lt"/>
              </a:rPr>
              <a:t> →(С</a:t>
            </a:r>
            <a:r>
              <a:rPr lang="ru-RU" sz="4000" b="1" baseline="-25000" dirty="0" smtClean="0">
                <a:latin typeface="+mj-lt"/>
              </a:rPr>
              <a:t>6</a:t>
            </a:r>
            <a:r>
              <a:rPr lang="ru-RU" sz="4000" b="1" dirty="0" smtClean="0">
                <a:latin typeface="+mj-lt"/>
              </a:rPr>
              <a:t>Н</a:t>
            </a:r>
            <a:r>
              <a:rPr lang="ru-RU" sz="4000" b="1" baseline="-25000" dirty="0" smtClean="0">
                <a:latin typeface="+mj-lt"/>
              </a:rPr>
              <a:t>10</a:t>
            </a:r>
            <a:r>
              <a:rPr lang="ru-RU" sz="4000" b="1" dirty="0" smtClean="0">
                <a:latin typeface="+mj-lt"/>
              </a:rPr>
              <a:t>О</a:t>
            </a:r>
            <a:r>
              <a:rPr lang="ru-RU" sz="4000" b="1" baseline="-25000" dirty="0" smtClean="0">
                <a:latin typeface="+mj-lt"/>
              </a:rPr>
              <a:t>5</a:t>
            </a:r>
            <a:r>
              <a:rPr lang="ru-RU" sz="4000" b="1" dirty="0" smtClean="0">
                <a:latin typeface="+mj-lt"/>
              </a:rPr>
              <a:t>)</a:t>
            </a:r>
            <a:r>
              <a:rPr lang="en-US" sz="4000" b="1" baseline="-25000" dirty="0">
                <a:latin typeface="+mj-lt"/>
              </a:rPr>
              <a:t>n</a:t>
            </a:r>
            <a:r>
              <a:rPr lang="ru-RU" sz="4000" b="1" dirty="0">
                <a:latin typeface="+mj-lt"/>
              </a:rPr>
              <a:t> + </a:t>
            </a:r>
            <a:r>
              <a:rPr lang="en-US" sz="4000" b="1" baseline="-25000" dirty="0">
                <a:latin typeface="+mj-lt"/>
              </a:rPr>
              <a:t>n</a:t>
            </a:r>
            <a:r>
              <a:rPr lang="ru-RU" sz="4000" b="1" dirty="0" smtClean="0">
                <a:latin typeface="+mj-lt"/>
              </a:rPr>
              <a:t>Н</a:t>
            </a:r>
            <a:r>
              <a:rPr lang="ru-RU" sz="4000" b="1" baseline="-25000" dirty="0" smtClean="0">
                <a:latin typeface="+mj-lt"/>
              </a:rPr>
              <a:t>2</a:t>
            </a:r>
            <a:r>
              <a:rPr lang="ru-RU" sz="4000" b="1" dirty="0" smtClean="0">
                <a:latin typeface="+mj-lt"/>
              </a:rPr>
              <a:t>О</a:t>
            </a:r>
            <a:endParaRPr lang="ru-RU" sz="4000" b="1" dirty="0"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71494" y="6000768"/>
            <a:ext cx="768672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…-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- …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0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733800" y="228600"/>
            <a:ext cx="5105400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9875"/>
            <a:r>
              <a:rPr lang="ru-RU" sz="2400" b="1" u="sng" dirty="0" smtClean="0">
                <a:latin typeface="+mj-lt"/>
                <a:cs typeface="Times New Roman" pitchFamily="18" charset="0"/>
              </a:rPr>
              <a:t>Крахмал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b="1" dirty="0">
                <a:latin typeface="+mj-lt"/>
                <a:cs typeface="Times New Roman" pitchFamily="18" charset="0"/>
              </a:rPr>
              <a:t>(</a:t>
            </a:r>
            <a:r>
              <a:rPr lang="en-US" sz="2400" b="1" dirty="0">
                <a:latin typeface="+mj-lt"/>
                <a:cs typeface="Times New Roman" pitchFamily="18" charset="0"/>
              </a:rPr>
              <a:t>C</a:t>
            </a:r>
            <a:r>
              <a:rPr lang="en-US" sz="2400" b="1" baseline="-25000" dirty="0">
                <a:latin typeface="+mj-lt"/>
                <a:cs typeface="Times New Roman" pitchFamily="18" charset="0"/>
              </a:rPr>
              <a:t>6</a:t>
            </a:r>
            <a:r>
              <a:rPr lang="ru-RU" sz="2400" b="1" dirty="0">
                <a:latin typeface="+mj-lt"/>
                <a:cs typeface="Times New Roman" pitchFamily="18" charset="0"/>
              </a:rPr>
              <a:t>Н</a:t>
            </a:r>
            <a:r>
              <a:rPr lang="ru-RU" sz="2400" b="1" baseline="-25000" dirty="0">
                <a:latin typeface="+mj-lt"/>
                <a:cs typeface="Times New Roman" pitchFamily="18" charset="0"/>
              </a:rPr>
              <a:t>10</a:t>
            </a:r>
            <a:r>
              <a:rPr lang="ru-RU" sz="2400" b="1" dirty="0">
                <a:latin typeface="+mj-lt"/>
                <a:cs typeface="Times New Roman" pitchFamily="18" charset="0"/>
              </a:rPr>
              <a:t>О</a:t>
            </a:r>
            <a:r>
              <a:rPr lang="ru-RU" sz="2400" b="1" baseline="-25000" dirty="0">
                <a:latin typeface="+mj-lt"/>
                <a:cs typeface="Times New Roman" pitchFamily="18" charset="0"/>
              </a:rPr>
              <a:t>5</a:t>
            </a:r>
            <a:r>
              <a:rPr lang="ru-RU" sz="2400" b="1" dirty="0">
                <a:latin typeface="+mj-lt"/>
                <a:cs typeface="Times New Roman" pitchFamily="18" charset="0"/>
              </a:rPr>
              <a:t>)</a:t>
            </a:r>
            <a:r>
              <a:rPr lang="en-US" sz="2400" b="1" baseline="-25000" dirty="0">
                <a:latin typeface="+mj-lt"/>
                <a:cs typeface="Times New Roman" pitchFamily="18" charset="0"/>
              </a:rPr>
              <a:t>n</a:t>
            </a:r>
            <a:r>
              <a:rPr lang="ru-RU" sz="2400" b="1" dirty="0">
                <a:latin typeface="+mj-lt"/>
                <a:cs typeface="Times New Roman" pitchFamily="18" charset="0"/>
              </a:rPr>
              <a:t> -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это </a:t>
            </a:r>
            <a:r>
              <a:rPr lang="ru-RU" sz="2400" b="1" dirty="0">
                <a:latin typeface="+mj-lt"/>
                <a:cs typeface="Times New Roman" pitchFamily="18" charset="0"/>
              </a:rPr>
              <a:t>белое вещество, состоящее из мельчайших зерен, напоминающих муку, поэтому его второе название «картофельная мука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»;</a:t>
            </a:r>
          </a:p>
          <a:p>
            <a:pPr indent="269875"/>
            <a:r>
              <a:rPr lang="ru-RU" sz="2400" b="1" dirty="0" smtClean="0">
                <a:latin typeface="+mj-lt"/>
                <a:cs typeface="Times New Roman" pitchFamily="18" charset="0"/>
              </a:rPr>
              <a:t>Не растворяется в холодной воде.</a:t>
            </a:r>
          </a:p>
          <a:p>
            <a:pPr indent="269875" algn="just"/>
            <a:endParaRPr lang="ru-RU" sz="2400" b="1" dirty="0">
              <a:latin typeface="+mj-lt"/>
            </a:endParaRPr>
          </a:p>
        </p:txBody>
      </p:sp>
      <p:pic>
        <p:nvPicPr>
          <p:cNvPr id="22537" name="Picture 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420938"/>
            <a:ext cx="328612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9" name="Picture 11" descr="крахм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311525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622761" y="3786190"/>
            <a:ext cx="537839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atin typeface="+mj-lt"/>
              </a:rPr>
              <a:t>(С</a:t>
            </a:r>
            <a:r>
              <a:rPr lang="ru-RU" sz="2800" b="1" baseline="-25000" dirty="0">
                <a:latin typeface="+mj-lt"/>
              </a:rPr>
              <a:t>6</a:t>
            </a:r>
            <a:r>
              <a:rPr lang="ru-RU" sz="2800" b="1" dirty="0">
                <a:latin typeface="+mj-lt"/>
              </a:rPr>
              <a:t>Н</a:t>
            </a:r>
            <a:r>
              <a:rPr lang="ru-RU" sz="2800" b="1" baseline="-25000" dirty="0">
                <a:latin typeface="+mj-lt"/>
              </a:rPr>
              <a:t>10</a:t>
            </a:r>
            <a:r>
              <a:rPr lang="ru-RU" sz="2800" b="1" dirty="0">
                <a:latin typeface="+mj-lt"/>
              </a:rPr>
              <a:t>О</a:t>
            </a:r>
            <a:r>
              <a:rPr lang="ru-RU" sz="2800" b="1" baseline="-25000" dirty="0">
                <a:latin typeface="+mj-lt"/>
              </a:rPr>
              <a:t>5</a:t>
            </a:r>
            <a:r>
              <a:rPr lang="ru-RU" sz="2800" b="1" dirty="0">
                <a:latin typeface="+mj-lt"/>
              </a:rPr>
              <a:t>)</a:t>
            </a:r>
            <a:r>
              <a:rPr lang="en-US" sz="2800" b="1" baseline="-25000" dirty="0">
                <a:latin typeface="+mj-lt"/>
              </a:rPr>
              <a:t>n</a:t>
            </a:r>
            <a:r>
              <a:rPr lang="ru-RU" sz="2800" b="1" dirty="0">
                <a:latin typeface="+mj-lt"/>
              </a:rPr>
              <a:t> + </a:t>
            </a:r>
            <a:r>
              <a:rPr lang="en-US" sz="2800" b="1" baseline="-25000" dirty="0">
                <a:latin typeface="+mj-lt"/>
              </a:rPr>
              <a:t>n</a:t>
            </a:r>
            <a:r>
              <a:rPr lang="ru-RU" sz="2800" b="1" dirty="0">
                <a:latin typeface="+mj-lt"/>
              </a:rPr>
              <a:t>Н</a:t>
            </a:r>
            <a:r>
              <a:rPr lang="ru-RU" sz="2800" b="1" baseline="-25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О </a:t>
            </a:r>
            <a:r>
              <a:rPr lang="ru-RU" sz="2800" b="1" dirty="0" smtClean="0">
                <a:latin typeface="+mj-lt"/>
              </a:rPr>
              <a:t> → </a:t>
            </a:r>
            <a:r>
              <a:rPr lang="en-US" sz="2800" b="1" baseline="-25000" dirty="0" smtClean="0">
                <a:latin typeface="+mj-lt"/>
              </a:rPr>
              <a:t>n</a:t>
            </a:r>
            <a:r>
              <a:rPr lang="ru-RU" sz="2800" b="1" dirty="0">
                <a:latin typeface="+mj-lt"/>
              </a:rPr>
              <a:t>С</a:t>
            </a:r>
            <a:r>
              <a:rPr lang="ru-RU" sz="2800" b="1" baseline="-25000" dirty="0">
                <a:latin typeface="+mj-lt"/>
              </a:rPr>
              <a:t>6</a:t>
            </a:r>
            <a:r>
              <a:rPr lang="ru-RU" sz="2800" b="1" dirty="0">
                <a:latin typeface="+mj-lt"/>
              </a:rPr>
              <a:t>Н</a:t>
            </a:r>
            <a:r>
              <a:rPr lang="ru-RU" sz="2800" b="1" baseline="-25000" dirty="0">
                <a:latin typeface="+mj-lt"/>
              </a:rPr>
              <a:t>12</a:t>
            </a:r>
            <a:r>
              <a:rPr lang="ru-RU" sz="2800" b="1" dirty="0">
                <a:latin typeface="+mj-lt"/>
              </a:rPr>
              <a:t>О</a:t>
            </a:r>
            <a:r>
              <a:rPr lang="ru-RU" sz="2800" b="1" baseline="-25000" dirty="0">
                <a:latin typeface="+mj-lt"/>
              </a:rPr>
              <a:t>6</a:t>
            </a:r>
            <a:r>
              <a:rPr lang="ru-RU" sz="2800" b="1" dirty="0">
                <a:latin typeface="+mj-lt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35769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Крахмал </a:t>
            </a:r>
            <a:endParaRPr lang="ru-RU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4357694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Глюкоза </a:t>
            </a:r>
            <a:endParaRPr lang="ru-RU" b="1" dirty="0">
              <a:latin typeface="+mj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714884"/>
            <a:ext cx="4286280" cy="198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 autoUpdateAnimBg="0"/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http://www.college.ru/biology/course/content/chapter8/section1/paragraph2/images/0801020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85720" y="285728"/>
            <a:ext cx="3157532" cy="421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643306" y="285728"/>
            <a:ext cx="5214974" cy="42165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  <a:cs typeface="Times New Roman" pitchFamily="18" charset="0"/>
              </a:rPr>
              <a:t>Целлюлоза также является полимером глюкозы. </a:t>
            </a:r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  <a:cs typeface="Times New Roman" pitchFamily="18" charset="0"/>
              </a:rPr>
              <a:t>В </a:t>
            </a:r>
            <a:r>
              <a:rPr lang="ru-RU" sz="2800" b="1" dirty="0">
                <a:latin typeface="+mj-lt"/>
                <a:cs typeface="Times New Roman" pitchFamily="18" charset="0"/>
              </a:rPr>
              <a:t>ней заключено около 50 % углерода, содержащегося в растениях. По общей массе на Земле целлюлоза занимает первое место среди органических соединений.</a:t>
            </a:r>
            <a:r>
              <a:rPr lang="ru-RU" sz="2800" b="1" dirty="0">
                <a:latin typeface="+mj-lt"/>
              </a:rPr>
              <a:t> </a:t>
            </a:r>
            <a:endParaRPr lang="ru-RU" sz="2800" b="1" dirty="0" smtClean="0">
              <a:latin typeface="+mj-lt"/>
            </a:endParaRPr>
          </a:p>
          <a:p>
            <a:endParaRPr lang="ru-RU" sz="16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2"/>
            <a:ext cx="83582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(С</a:t>
            </a:r>
            <a:r>
              <a:rPr lang="ru-RU" sz="2800" b="1" baseline="-25000" dirty="0">
                <a:latin typeface="+mj-lt"/>
              </a:rPr>
              <a:t>6</a:t>
            </a:r>
            <a:r>
              <a:rPr lang="ru-RU" sz="2800" b="1" dirty="0">
                <a:latin typeface="+mj-lt"/>
              </a:rPr>
              <a:t>Н</a:t>
            </a:r>
            <a:r>
              <a:rPr lang="ru-RU" sz="2800" b="1" baseline="-25000" dirty="0">
                <a:latin typeface="+mj-lt"/>
              </a:rPr>
              <a:t>10</a:t>
            </a:r>
            <a:r>
              <a:rPr lang="ru-RU" sz="2800" b="1" dirty="0">
                <a:latin typeface="+mj-lt"/>
              </a:rPr>
              <a:t>О</a:t>
            </a:r>
            <a:r>
              <a:rPr lang="ru-RU" sz="2800" b="1" baseline="-25000" dirty="0">
                <a:latin typeface="+mj-lt"/>
              </a:rPr>
              <a:t>5</a:t>
            </a:r>
            <a:r>
              <a:rPr lang="ru-RU" sz="2800" b="1" dirty="0">
                <a:latin typeface="+mj-lt"/>
              </a:rPr>
              <a:t>)</a:t>
            </a:r>
            <a:r>
              <a:rPr lang="en-US" sz="2800" b="1" baseline="-25000" dirty="0">
                <a:latin typeface="+mj-lt"/>
              </a:rPr>
              <a:t>n</a:t>
            </a:r>
            <a:r>
              <a:rPr lang="ru-RU" sz="2800" b="1" dirty="0">
                <a:latin typeface="+mj-lt"/>
              </a:rPr>
              <a:t> + </a:t>
            </a:r>
            <a:r>
              <a:rPr lang="en-US" sz="2800" b="1" baseline="-25000" dirty="0">
                <a:latin typeface="+mj-lt"/>
              </a:rPr>
              <a:t>n</a:t>
            </a:r>
            <a:r>
              <a:rPr lang="ru-RU" sz="2800" b="1" dirty="0">
                <a:latin typeface="+mj-lt"/>
              </a:rPr>
              <a:t>Н</a:t>
            </a:r>
            <a:r>
              <a:rPr lang="ru-RU" sz="2800" b="1" baseline="-25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О </a:t>
            </a:r>
            <a:r>
              <a:rPr lang="ru-RU" sz="2800" b="1" dirty="0" smtClean="0">
                <a:latin typeface="+mj-lt"/>
              </a:rPr>
              <a:t> → </a:t>
            </a:r>
            <a:r>
              <a:rPr lang="en-US" sz="2800" b="1" baseline="-25000" dirty="0" smtClean="0">
                <a:latin typeface="+mj-lt"/>
              </a:rPr>
              <a:t>n</a:t>
            </a:r>
            <a:r>
              <a:rPr lang="ru-RU" sz="2800" b="1" dirty="0">
                <a:latin typeface="+mj-lt"/>
              </a:rPr>
              <a:t>С</a:t>
            </a:r>
            <a:r>
              <a:rPr lang="ru-RU" sz="2800" b="1" baseline="-25000" dirty="0">
                <a:latin typeface="+mj-lt"/>
              </a:rPr>
              <a:t>6</a:t>
            </a:r>
            <a:r>
              <a:rPr lang="ru-RU" sz="2800" b="1" dirty="0">
                <a:latin typeface="+mj-lt"/>
              </a:rPr>
              <a:t>Н</a:t>
            </a:r>
            <a:r>
              <a:rPr lang="ru-RU" sz="2800" b="1" baseline="-25000" dirty="0">
                <a:latin typeface="+mj-lt"/>
              </a:rPr>
              <a:t>12</a:t>
            </a:r>
            <a:r>
              <a:rPr lang="ru-RU" sz="2800" b="1" dirty="0">
                <a:latin typeface="+mj-lt"/>
              </a:rPr>
              <a:t>О</a:t>
            </a:r>
            <a:r>
              <a:rPr lang="ru-RU" sz="2800" b="1" baseline="-25000" dirty="0">
                <a:latin typeface="+mj-lt"/>
              </a:rPr>
              <a:t>6</a:t>
            </a:r>
            <a:r>
              <a:rPr lang="ru-RU" sz="2800" b="1" dirty="0">
                <a:latin typeface="+mj-lt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357826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Целлюлоза </a:t>
            </a:r>
            <a:endParaRPr lang="ru-RU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5357826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Глюкоза 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 autoUpdateAnimBg="0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§ 60 прочитать;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Стр. 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189 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№ 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12 -14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2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60672" cy="1214446"/>
          </a:xfrm>
        </p:spPr>
        <p:txBody>
          <a:bodyPr>
            <a:noAutofit/>
          </a:bodyPr>
          <a:lstStyle/>
          <a:p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Получение углеводов в процессе фотосинтеза</a:t>
            </a:r>
            <a:endParaRPr lang="ru-RU" sz="4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11048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CO</a:t>
            </a:r>
            <a:r>
              <a:rPr lang="en-US" sz="4400" b="1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 + </a:t>
            </a:r>
            <a:r>
              <a:rPr lang="ru-RU" sz="4400" b="1" dirty="0" smtClean="0">
                <a:solidFill>
                  <a:schemeClr val="tx1"/>
                </a:solidFill>
                <a:latin typeface="+mj-lt"/>
              </a:rPr>
              <a:t>6Н</a:t>
            </a:r>
            <a:r>
              <a:rPr lang="ru-RU" sz="4400" b="1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O = C</a:t>
            </a:r>
            <a:r>
              <a:rPr lang="en-US" sz="4400" b="1" baseline="-25000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4400" b="1" baseline="-25000" dirty="0" smtClean="0">
                <a:solidFill>
                  <a:schemeClr val="tx1"/>
                </a:solidFill>
                <a:latin typeface="+mj-lt"/>
              </a:rPr>
              <a:t>12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en-US" sz="4400" b="1" baseline="-25000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 + 6O</a:t>
            </a:r>
            <a:r>
              <a:rPr lang="en-US" sz="4400" b="1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↑</a:t>
            </a:r>
            <a:endParaRPr lang="ru-RU" sz="44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endParaRPr lang="ru-RU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714620"/>
            <a:ext cx="878687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Глюкоза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14818"/>
            <a:ext cx="263726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Сахароза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7936" y="4214818"/>
            <a:ext cx="258275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Крахмал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8358" y="4214818"/>
            <a:ext cx="333136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Целлюлоза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928662" y="3786190"/>
            <a:ext cx="92869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714744" y="3786190"/>
            <a:ext cx="92869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929454" y="3786190"/>
            <a:ext cx="92869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34678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Нахождение углеводов в природе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72560" cy="454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Классификация углеводов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0118"/>
            <a:ext cx="3096344" cy="1388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ctr">
              <a:buNone/>
            </a:pPr>
            <a:endParaRPr lang="ru-RU" sz="2800" b="1" dirty="0" smtClean="0">
              <a:latin typeface="+mj-lt"/>
            </a:endParaRPr>
          </a:p>
          <a:p>
            <a:pPr marL="114300" indent="0" algn="ctr">
              <a:buNone/>
            </a:pPr>
            <a:r>
              <a:rPr lang="ru-RU" sz="2800" b="1" dirty="0" smtClean="0">
                <a:latin typeface="+mj-lt"/>
              </a:rPr>
              <a:t>Моносахариды </a:t>
            </a:r>
            <a:endParaRPr lang="ru-RU" sz="2800" b="1" dirty="0">
              <a:latin typeface="+mj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75856" y="1893774"/>
            <a:ext cx="2592288" cy="1388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endParaRPr lang="ru-RU" sz="2800" b="1" dirty="0" smtClean="0">
              <a:latin typeface="+mj-lt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ru-RU" sz="2800" b="1" dirty="0" smtClean="0">
                <a:latin typeface="+mj-lt"/>
              </a:rPr>
              <a:t>Дисахариды </a:t>
            </a:r>
            <a:endParaRPr lang="ru-RU" sz="2800" b="1" dirty="0">
              <a:latin typeface="+mj-lt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40152" y="1896616"/>
            <a:ext cx="3096344" cy="1388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endParaRPr lang="ru-RU" sz="2800" b="1" dirty="0" smtClean="0">
              <a:latin typeface="+mj-lt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ru-RU" sz="2800" b="1" dirty="0" smtClean="0">
                <a:latin typeface="+mj-lt"/>
              </a:rPr>
              <a:t>Полисахариды </a:t>
            </a:r>
            <a:endParaRPr lang="ru-RU" sz="2800" b="1" dirty="0">
              <a:latin typeface="+mj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3396613"/>
            <a:ext cx="3096344" cy="12468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+mj-lt"/>
              </a:rPr>
              <a:t>Глюкоза</a:t>
            </a:r>
          </a:p>
          <a:p>
            <a:r>
              <a:rPr lang="ru-RU" b="1" dirty="0" smtClean="0">
                <a:latin typeface="+mj-lt"/>
              </a:rPr>
              <a:t>Фруктоза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75856" y="3396613"/>
            <a:ext cx="2592288" cy="12468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+mj-lt"/>
              </a:rPr>
              <a:t>Сахароза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47792" y="3396613"/>
            <a:ext cx="3096344" cy="12468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+mj-lt"/>
              </a:rPr>
              <a:t>Крахмал</a:t>
            </a:r>
          </a:p>
          <a:p>
            <a:r>
              <a:rPr lang="ru-RU" b="1" dirty="0" smtClean="0">
                <a:latin typeface="+mj-lt"/>
              </a:rPr>
              <a:t>Целлюлоза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07504" y="1340768"/>
            <a:ext cx="648072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28484" y="1340768"/>
            <a:ext cx="68407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103948" y="1412776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2844" y="4714884"/>
            <a:ext cx="307183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Не подвергаются гидролизу</a:t>
            </a:r>
          </a:p>
          <a:p>
            <a:pPr algn="ctr"/>
            <a:endParaRPr lang="ru-RU" sz="2400" b="1" dirty="0" smtClean="0">
              <a:latin typeface="+mj-lt"/>
            </a:endParaRPr>
          </a:p>
          <a:p>
            <a:pPr algn="ctr"/>
            <a:endParaRPr lang="ru-RU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4714884"/>
            <a:ext cx="25717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При гидролизе образуются 2 молекулы моносахаридов</a:t>
            </a:r>
            <a:endParaRPr lang="ru-RU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4714884"/>
            <a:ext cx="307183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При гидролизе образуются много молекул моносахаридов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9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 углеводов в живых организмах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4114800" cy="22524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80% сухого вещества растений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16016" y="1772816"/>
            <a:ext cx="4114800" cy="2252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2% сухого вещества животных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5733256"/>
            <a:ext cx="4114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</a:t>
            </a:r>
            <a:r>
              <a:rPr lang="en-US" sz="44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n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(H</a:t>
            </a:r>
            <a:r>
              <a:rPr lang="en-US" sz="44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O)</a:t>
            </a:r>
            <a:r>
              <a:rPr lang="en-US" sz="44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221088"/>
            <a:ext cx="4114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Общая формула </a:t>
            </a:r>
          </a:p>
          <a:p>
            <a:pPr algn="ctr"/>
            <a:r>
              <a:rPr lang="ru-RU" sz="3200" b="1" dirty="0" smtClean="0">
                <a:latin typeface="+mj-lt"/>
              </a:rPr>
              <a:t>углеводов</a:t>
            </a:r>
            <a:endParaRPr lang="ru-RU" sz="32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0558"/>
            <a:ext cx="2392298" cy="217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12532"/>
            <a:ext cx="2893283" cy="190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Физические свойства глюкозы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32440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eaLnBrk="1" hangingPunct="1"/>
            <a:r>
              <a:rPr lang="ru-RU" sz="3600" b="1" dirty="0" smtClean="0">
                <a:latin typeface="+mj-lt"/>
              </a:rPr>
              <a:t>Твердое, кристаллическое вещество;</a:t>
            </a:r>
          </a:p>
          <a:p>
            <a:pPr algn="l" eaLnBrk="1" hangingPunct="1"/>
            <a:r>
              <a:rPr lang="ru-RU" sz="3600" b="1" dirty="0" smtClean="0">
                <a:latin typeface="+mj-lt"/>
              </a:rPr>
              <a:t>Белого цвета;</a:t>
            </a:r>
          </a:p>
          <a:p>
            <a:pPr algn="l" eaLnBrk="1" hangingPunct="1"/>
            <a:r>
              <a:rPr lang="ru-RU" sz="3600" b="1" dirty="0" smtClean="0">
                <a:latin typeface="+mj-lt"/>
              </a:rPr>
              <a:t>Имеет сладковатый вкус;</a:t>
            </a:r>
          </a:p>
          <a:p>
            <a:pPr algn="l" eaLnBrk="1" hangingPunct="1"/>
            <a:r>
              <a:rPr lang="ru-RU" sz="3600" b="1" dirty="0" smtClean="0">
                <a:latin typeface="+mj-lt"/>
              </a:rPr>
              <a:t>Хорошо растворимо в воде;</a:t>
            </a:r>
          </a:p>
          <a:p>
            <a:pPr algn="l" eaLnBrk="1" hangingPunct="1"/>
            <a:r>
              <a:rPr lang="ru-RU" sz="3600" b="1" dirty="0" smtClean="0">
                <a:latin typeface="+mj-lt"/>
              </a:rPr>
              <a:t>Не растворимо в органических растворителях.</a:t>
            </a:r>
          </a:p>
        </p:txBody>
      </p:sp>
    </p:spTree>
    <p:extLst>
      <p:ext uri="{BB962C8B-B14F-4D97-AF65-F5344CB8AC3E}">
        <p14:creationId xmlns:p14="http://schemas.microsoft.com/office/powerpoint/2010/main" val="1430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Химические свойства глюкозы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6762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457200" algn="ctr">
              <a:buFont typeface="+mj-lt"/>
              <a:buAutoNum type="arabicPeriod"/>
            </a:pPr>
            <a:r>
              <a:rPr lang="ru-RU" sz="2800" b="1" dirty="0" smtClean="0">
                <a:latin typeface="+mj-lt"/>
              </a:rPr>
              <a:t>Окисление глюкозы</a:t>
            </a:r>
            <a:endParaRPr lang="ru-RU" sz="28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643182"/>
            <a:ext cx="82868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Н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12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О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+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О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 → 6СО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+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6Н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О</a:t>
            </a:r>
            <a:r>
              <a:rPr lang="ru-RU" sz="3600" b="1" baseline="-25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smtClean="0">
                <a:latin typeface="+mj-lt"/>
              </a:rPr>
              <a:t>+Q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286124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Глюкоза </a:t>
            </a:r>
            <a:endParaRPr lang="ru-RU" b="1" dirty="0">
              <a:latin typeface="+mj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596" y="3643314"/>
            <a:ext cx="8301038" cy="6762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6286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Брожение глюкозы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211561"/>
            <a:ext cx="15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Глюкоза </a:t>
            </a:r>
            <a:endParaRPr lang="ru-RU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91069"/>
            <a:ext cx="82868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С</a:t>
            </a:r>
            <a:r>
              <a:rPr lang="ru-RU" sz="3600" b="1" baseline="-25000" dirty="0">
                <a:latin typeface="+mj-lt"/>
              </a:rPr>
              <a:t>6</a:t>
            </a:r>
            <a:r>
              <a:rPr lang="ru-RU" sz="3600" b="1" dirty="0">
                <a:latin typeface="+mj-lt"/>
              </a:rPr>
              <a:t>Н</a:t>
            </a:r>
            <a:r>
              <a:rPr lang="ru-RU" sz="3600" b="1" baseline="-25000" dirty="0">
                <a:latin typeface="+mj-lt"/>
              </a:rPr>
              <a:t>12</a:t>
            </a:r>
            <a:r>
              <a:rPr lang="ru-RU" sz="3600" b="1" dirty="0">
                <a:latin typeface="+mj-lt"/>
              </a:rPr>
              <a:t>О</a:t>
            </a:r>
            <a:r>
              <a:rPr lang="ru-RU" sz="3600" b="1" baseline="-25000" dirty="0">
                <a:latin typeface="+mj-lt"/>
              </a:rPr>
              <a:t>6</a:t>
            </a:r>
            <a:r>
              <a:rPr lang="ru-RU" sz="3600" b="1" dirty="0">
                <a:latin typeface="+mj-lt"/>
              </a:rPr>
              <a:t> →2С</a:t>
            </a:r>
            <a:r>
              <a:rPr lang="ru-RU" sz="3600" b="1" baseline="-25000" dirty="0">
                <a:latin typeface="+mj-lt"/>
              </a:rPr>
              <a:t>2</a:t>
            </a:r>
            <a:r>
              <a:rPr lang="ru-RU" sz="3600" b="1" dirty="0">
                <a:latin typeface="+mj-lt"/>
              </a:rPr>
              <a:t>Н</a:t>
            </a:r>
            <a:r>
              <a:rPr lang="ru-RU" sz="3600" b="1" baseline="-25000" dirty="0">
                <a:latin typeface="+mj-lt"/>
              </a:rPr>
              <a:t>5</a:t>
            </a:r>
            <a:r>
              <a:rPr lang="ru-RU" sz="3600" b="1" dirty="0">
                <a:latin typeface="+mj-lt"/>
              </a:rPr>
              <a:t>ОН + 2СО</a:t>
            </a:r>
            <a:r>
              <a:rPr lang="ru-RU" sz="3600" b="1" baseline="-25000" dirty="0">
                <a:latin typeface="+mj-lt"/>
              </a:rPr>
              <a:t>2</a:t>
            </a:r>
            <a:r>
              <a:rPr lang="ru-RU" sz="3600" b="1" dirty="0">
                <a:latin typeface="+mj-lt"/>
              </a:rPr>
              <a:t>↑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211561"/>
            <a:ext cx="1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Этиловый спирт </a:t>
            </a:r>
            <a:endParaRPr lang="ru-RU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8881" y="5211149"/>
            <a:ext cx="1737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Углекислый газ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14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  <p:bldP spid="9" grpId="0" build="p"/>
      <p:bldP spid="10" grpId="0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 глюкозы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15164" r="4550" b="5200"/>
          <a:stretch/>
        </p:blipFill>
        <p:spPr bwMode="auto">
          <a:xfrm>
            <a:off x="611560" y="1609328"/>
            <a:ext cx="7973513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Физические свойства сахарозы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32440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eaLnBrk="1" hangingPunct="1"/>
            <a:r>
              <a:rPr lang="ru-RU" sz="3600" b="1" dirty="0" smtClean="0">
                <a:latin typeface="+mj-lt"/>
              </a:rPr>
              <a:t>Твердое, кристаллическое вещество;</a:t>
            </a:r>
          </a:p>
          <a:p>
            <a:pPr algn="l" eaLnBrk="1" hangingPunct="1"/>
            <a:r>
              <a:rPr lang="ru-RU" sz="3600" b="1" dirty="0" smtClean="0">
                <a:latin typeface="+mj-lt"/>
              </a:rPr>
              <a:t>Белого цвета;</a:t>
            </a:r>
          </a:p>
          <a:p>
            <a:pPr algn="l" eaLnBrk="1" hangingPunct="1"/>
            <a:r>
              <a:rPr lang="ru-RU" sz="3600" b="1" dirty="0" smtClean="0">
                <a:latin typeface="+mj-lt"/>
              </a:rPr>
              <a:t>Имеет сладковатый вкус;</a:t>
            </a:r>
          </a:p>
          <a:p>
            <a:pPr algn="l" eaLnBrk="1" hangingPunct="1"/>
            <a:r>
              <a:rPr lang="ru-RU" sz="3600" b="1" dirty="0" smtClean="0">
                <a:latin typeface="+mj-lt"/>
              </a:rPr>
              <a:t>Хорошо растворимо в воде;</a:t>
            </a:r>
          </a:p>
          <a:p>
            <a:pPr algn="l" eaLnBrk="1" hangingPunct="1"/>
            <a:r>
              <a:rPr lang="ru-RU" sz="3600" b="1" dirty="0" smtClean="0">
                <a:latin typeface="+mj-lt"/>
              </a:rPr>
              <a:t>Не растворимо в органических растворителях.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66095"/>
            <a:ext cx="3905244" cy="355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332</TotalTime>
  <Words>294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Углеводы</vt:lpstr>
      <vt:lpstr>Получение углеводов в процессе фотосинтеза</vt:lpstr>
      <vt:lpstr>Нахождение углеводов в природе</vt:lpstr>
      <vt:lpstr>Классификация углеводов</vt:lpstr>
      <vt:lpstr>Содержание углеводов в живых организмах</vt:lpstr>
      <vt:lpstr>Физические свойства глюкозы</vt:lpstr>
      <vt:lpstr>Химические свойства глюкозы</vt:lpstr>
      <vt:lpstr>Применение глюкозы</vt:lpstr>
      <vt:lpstr>Физические свойства сахарозы</vt:lpstr>
      <vt:lpstr>Химические свойства сахарозы</vt:lpstr>
      <vt:lpstr>полисахариды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Углеводы</dc:title>
  <dc:creator>компьютер</dc:creator>
  <cp:lastModifiedBy>компьютер</cp:lastModifiedBy>
  <cp:revision>26</cp:revision>
  <dcterms:created xsi:type="dcterms:W3CDTF">2013-02-07T09:52:50Z</dcterms:created>
  <dcterms:modified xsi:type="dcterms:W3CDTF">2013-05-03T06:25:44Z</dcterms:modified>
</cp:coreProperties>
</file>