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63" r:id="rId11"/>
    <p:sldId id="264" r:id="rId12"/>
    <p:sldId id="265" r:id="rId13"/>
    <p:sldId id="266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4430" autoAdjust="0"/>
  </p:normalViewPr>
  <p:slideViewPr>
    <p:cSldViewPr>
      <p:cViewPr varScale="1">
        <p:scale>
          <a:sx n="50" d="100"/>
          <a:sy n="5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2313C-58DB-4FB1-8515-778F0E53D792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1DD13-1295-4AB4-BC93-049C4ADCC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21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1DD13-1295-4AB4-BC93-049C4ADCC43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52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EA83-2B48-4188-8F23-2C0814964C1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508-F970-4333-B804-2AB1CA4DA9EE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EA83-2B48-4188-8F23-2C0814964C1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508-F970-4333-B804-2AB1CA4DA9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EA83-2B48-4188-8F23-2C0814964C1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508-F970-4333-B804-2AB1CA4DA9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EA83-2B48-4188-8F23-2C0814964C1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508-F970-4333-B804-2AB1CA4DA9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EA83-2B48-4188-8F23-2C0814964C1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508-F970-4333-B804-2AB1CA4DA9E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EA83-2B48-4188-8F23-2C0814964C1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508-F970-4333-B804-2AB1CA4DA9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EA83-2B48-4188-8F23-2C0814964C1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508-F970-4333-B804-2AB1CA4DA9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EA83-2B48-4188-8F23-2C0814964C1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508-F970-4333-B804-2AB1CA4DA9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EA83-2B48-4188-8F23-2C0814964C1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508-F970-4333-B804-2AB1CA4DA9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EA83-2B48-4188-8F23-2C0814964C1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508-F970-4333-B804-2AB1CA4DA9EE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EA83-2B48-4188-8F23-2C0814964C1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508-F970-4333-B804-2AB1CA4DA9EE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631EA83-2B48-4188-8F23-2C0814964C1D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F59508-F970-4333-B804-2AB1CA4DA9E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heel spokes="1"/>
  </p:transition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1340768"/>
            <a:ext cx="5403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</a:rPr>
              <a:t>Презентация  к уроку </a:t>
            </a:r>
            <a:br>
              <a:rPr lang="ru-RU" sz="3200" dirty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</a:rPr>
            </a:br>
            <a:r>
              <a:rPr lang="ru-RU" sz="3200" dirty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</a:rPr>
              <a:t>Тренинг по решению задач разной степени сложности по теме «Углеводороды»</a:t>
            </a:r>
            <a:endParaRPr lang="ru-RU" sz="32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4692252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Автор-учитель </a:t>
            </a:r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химии </a:t>
            </a:r>
            <a:r>
              <a:rPr lang="ru-RU" sz="2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Пономарёва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Татьяна Викторовна</a:t>
            </a:r>
          </a:p>
          <a:p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   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            </a:t>
            </a:r>
          </a:p>
          <a:p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                                2012</a:t>
            </a:r>
            <a:endParaRPr lang="ru-RU" sz="20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69636" y="620688"/>
            <a:ext cx="22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Школа №20 г Казани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53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548680"/>
            <a:ext cx="40324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Объем углекислого газа, выделившегося при сгорании смеси бензола и </a:t>
            </a:r>
            <a:r>
              <a:rPr lang="ru-RU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орто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-ксилола, оказался в 2,2 раза больше измеренного в тех же условиях объема водорода необходимого для гидрирования того же количества смеси. Найти </a:t>
            </a:r>
            <a:r>
              <a:rPr lang="tt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количество молекул бензола и орто-ксилола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Дано: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V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CO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2)/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V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2) = 2,2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Найти: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n-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Решение</a:t>
            </a:r>
            <a:r>
              <a:rPr lang="ru-RU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</a:p>
          <a:p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C6H6 + 15O2-&gt;12CO2 + 6H2O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C8H10 + 21O2-&gt;16CO2 + 10H2O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Пусть количество смеси углеводородов равно 1 моль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6)= х моль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10)= 1-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x 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моль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680542"/>
            <a:ext cx="4283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Гидрирование</a:t>
            </a:r>
            <a:r>
              <a:rPr lang="ru-RU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;</a:t>
            </a:r>
          </a:p>
          <a:p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1. 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5 + 3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2-&gt; 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12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2. 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8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10 + 3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2-&gt; 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8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16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1. n(CO2)=6x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2. n(CO2)=8(1-x)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n(CO2)= 6x+8-8x= 8-2x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1. n(H2)=3x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2. n(H2)= 3(1-x)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n(H2)= 3x+3-3x=3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V(CO2)/V(H2)= nCO2*</a:t>
            </a:r>
            <a:r>
              <a:rPr lang="en-US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Vm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/nH2*</a:t>
            </a:r>
            <a:r>
              <a:rPr lang="en-US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Vm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= nCO2/nH2= 8-2x/3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8-2x/3 = 2,2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X= 0,7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n(C6H6)=0,7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n(C6H10)=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1-0,7=0,3</a:t>
            </a:r>
            <a:endParaRPr lang="ru-RU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Ответ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: n(C6H6)=0,7</a:t>
            </a:r>
            <a:r>
              <a:rPr lang="tt-RU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; 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n(C6H10)=0,3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5231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Мария\AppData\Local\Microsoft\Windows\Temporary Internet Files\Content.IE5\SCJDTCYY\MC900198134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237" y="533400"/>
            <a:ext cx="5089525" cy="579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09713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764704"/>
            <a:ext cx="324036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Найдите массу серебра, выпавшего на стенках пробирки в виде «серебряного зеркала», при взаимодействии 140 г  10%- </a:t>
            </a:r>
            <a:r>
              <a:rPr lang="ru-RU" sz="200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го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раствора формальдегида с избытком аммиачного раствора оксида серебра. Рассчитайте количество вещества оксида серебра, вступившего в реакцию.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 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Дано: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</a:t>
            </a:r>
            <a:r>
              <a:rPr lang="ru-RU" sz="2000" b="1" baseline="-25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р-</a:t>
            </a:r>
            <a:r>
              <a:rPr lang="ru-RU" sz="2000" b="1" baseline="-250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ра</a:t>
            </a:r>
            <a:r>
              <a:rPr lang="ru-RU" sz="2000" b="1" baseline="-25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(СН</a:t>
            </a:r>
            <a:r>
              <a:rPr lang="ru-RU" sz="2000" b="1" baseline="-25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 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 )- 140 г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W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(СН</a:t>
            </a:r>
            <a:r>
              <a:rPr lang="ru-RU" sz="2000" b="1" baseline="-25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 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 )- 10 %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__________________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(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Ag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 = ?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(А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g</a:t>
            </a:r>
            <a:r>
              <a:rPr lang="ru-RU" sz="2000" b="1" baseline="-25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 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О) = ?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764704"/>
            <a:ext cx="37799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Решение: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СН</a:t>
            </a:r>
            <a:r>
              <a:rPr lang="ru-RU" sz="2000" b="1" baseline="-25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 + А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g</a:t>
            </a:r>
            <a:r>
              <a:rPr lang="ru-RU" sz="2000" b="1" baseline="-25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 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 = НСООН + 2 А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g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 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(СН</a:t>
            </a:r>
            <a:r>
              <a:rPr lang="ru-RU" sz="2000" b="1" baseline="-25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 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 )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= 0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.1 * 140 г = 14 г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(СН</a:t>
            </a:r>
            <a:r>
              <a:rPr lang="ru-RU" sz="2000" b="1" baseline="-25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 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 )= 14 г / 30 г/моль = 0.47 моль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(СН</a:t>
            </a:r>
            <a:r>
              <a:rPr lang="ru-RU" sz="2000" b="1" baseline="-25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 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 )= 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(А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g</a:t>
            </a:r>
            <a:r>
              <a:rPr lang="ru-RU" sz="2000" b="1" baseline="-25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 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О) = 0.47 моль – По уравнению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(СН</a:t>
            </a:r>
            <a:r>
              <a:rPr lang="ru-RU" sz="2000" b="1" baseline="-25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 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 )= 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(А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g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)= 0.47 * 2= 0.94 моль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(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Ag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 = 0.94 моль * 108 г/моль = 101.5 г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Ответ : 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(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Ag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 = 101.5 г ; 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(А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g</a:t>
            </a:r>
            <a:r>
              <a:rPr lang="ru-RU" sz="2000" b="1" baseline="-25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 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О) = 0.47 моль.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0874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Мария\AppData\Local\Microsoft\Windows\Temporary Internet Files\Content.IE5\N7CNAE09\MC900384424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38944"/>
            <a:ext cx="3816424" cy="5688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28589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152" y="332656"/>
            <a:ext cx="32403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Выполнить соответствия</a:t>
            </a:r>
          </a:p>
          <a:p>
            <a:pPr lvl="0"/>
            <a:endParaRPr lang="ru-RU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 Проба </a:t>
            </a:r>
            <a:r>
              <a:rPr lang="ru-RU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Бейльштейна</a:t>
            </a: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(1872г.).</a:t>
            </a:r>
          </a:p>
          <a:p>
            <a:pPr lvl="0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 Прокаливание </a:t>
            </a:r>
            <a:r>
              <a:rPr lang="ru-RU" sz="20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пятиводного</a:t>
            </a: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сульфата меди.</a:t>
            </a:r>
          </a:p>
          <a:p>
            <a:pPr lvl="0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3. Качественная </a:t>
            </a: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реакция на углекислый газ (помутнение известковой воды).</a:t>
            </a:r>
          </a:p>
          <a:p>
            <a:pPr lvl="0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4. Реакция </a:t>
            </a: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серебряного зеркала.</a:t>
            </a:r>
          </a:p>
          <a:p>
            <a:pPr lvl="0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5. Определение </a:t>
            </a: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качественного состава органических веществ (реакция Либиха 1831г.).</a:t>
            </a:r>
          </a:p>
          <a:p>
            <a:pPr lvl="0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6. Качественная </a:t>
            </a: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реакция на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многоатомный спирт.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12654" y="1271374"/>
            <a:ext cx="50169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А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) 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CxHy+CuO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→ 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u+CO2↑+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H2O</a:t>
            </a:r>
            <a:endParaRPr lang="ru-RU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Б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) CO2↑+</a:t>
            </a:r>
            <a:r>
              <a:rPr lang="en-US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Ca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(OH)2 → CaCO3↓+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H2O</a:t>
            </a:r>
            <a:endParaRPr lang="ru-RU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В) СН</a:t>
            </a:r>
            <a:r>
              <a:rPr lang="ru-RU" sz="2000" baseline="-25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О + А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</a:t>
            </a:r>
            <a:r>
              <a:rPr lang="ru-RU" sz="2000" baseline="-25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 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О → НСООН + 2 А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↓</a:t>
            </a:r>
          </a:p>
          <a:p>
            <a:endParaRPr lang="ru-RU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) CuSO4×5H2O → CuSO4+5H2O</a:t>
            </a:r>
            <a:endParaRPr lang="ru-RU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27512" y="3789040"/>
            <a:ext cx="5016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Д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) CuCl2 +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RHal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+ O2 =Cu2Hal2 + CO2 + H2O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350" y="4397474"/>
            <a:ext cx="4464496" cy="11525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627512" y="4397474"/>
            <a:ext cx="367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Е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533701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268760"/>
            <a:ext cx="4572000" cy="22775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Домашнее задание: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Решить задачу методом таблицы</a:t>
            </a:r>
            <a:r>
              <a:rPr lang="ru-RU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</a:t>
            </a:r>
          </a:p>
          <a:p>
            <a:endParaRPr lang="ru-RU" sz="24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ru-RU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?         </a:t>
            </a:r>
            <a:r>
              <a:rPr lang="ru-RU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</a:t>
            </a:r>
            <a:r>
              <a:rPr lang="ru-RU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?                </a:t>
            </a:r>
            <a:r>
              <a:rPr lang="ru-RU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?           5г</a:t>
            </a:r>
            <a:r>
              <a:rPr lang="ru-RU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ru-RU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СН</a:t>
            </a:r>
            <a:r>
              <a:rPr lang="ru-RU" sz="2400" baseline="-25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lang="ru-RU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О + А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g</a:t>
            </a:r>
            <a:r>
              <a:rPr lang="ru-RU" sz="2400" baseline="-25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 </a:t>
            </a:r>
            <a:r>
              <a:rPr lang="ru-RU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О → НСООН + 2 А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g</a:t>
            </a:r>
            <a:r>
              <a:rPr lang="ru-RU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↓ </a:t>
            </a:r>
          </a:p>
        </p:txBody>
      </p:sp>
    </p:spTree>
    <p:extLst>
      <p:ext uri="{BB962C8B-B14F-4D97-AF65-F5344CB8AC3E}">
        <p14:creationId xmlns:p14="http://schemas.microsoft.com/office/powerpoint/2010/main" val="163462815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971435"/>
            <a:ext cx="756084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Выполнить задание на соответствие.</a:t>
            </a:r>
            <a:endParaRPr lang="ru-RU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0"/>
            <a:endParaRPr lang="ru-RU" b="1" dirty="0" smtClean="0"/>
          </a:p>
          <a:p>
            <a:pPr lvl="0"/>
            <a:r>
              <a:rPr lang="ru-RU" sz="3200" b="1" dirty="0" smtClean="0"/>
              <a:t>1. </a:t>
            </a:r>
            <a:r>
              <a:rPr lang="ru-RU" sz="3200" b="1" dirty="0" err="1" smtClean="0"/>
              <a:t>Алканы</a:t>
            </a:r>
            <a:endParaRPr lang="ru-RU" sz="3200" dirty="0"/>
          </a:p>
          <a:p>
            <a:pPr lvl="0"/>
            <a:r>
              <a:rPr lang="ru-RU" sz="3200" b="1" dirty="0" smtClean="0"/>
              <a:t>2. </a:t>
            </a:r>
            <a:r>
              <a:rPr lang="ru-RU" sz="3200" b="1" dirty="0" err="1" smtClean="0"/>
              <a:t>Алкены</a:t>
            </a:r>
            <a:endParaRPr lang="ru-RU" sz="3200" dirty="0"/>
          </a:p>
          <a:p>
            <a:pPr lvl="0"/>
            <a:r>
              <a:rPr lang="ru-RU" sz="3200" b="1" dirty="0" smtClean="0"/>
              <a:t>3. </a:t>
            </a:r>
            <a:r>
              <a:rPr lang="ru-RU" sz="3200" b="1" dirty="0" err="1" smtClean="0"/>
              <a:t>Алкины</a:t>
            </a:r>
            <a:endParaRPr lang="ru-RU" sz="3200" dirty="0"/>
          </a:p>
          <a:p>
            <a:pPr lvl="0"/>
            <a:r>
              <a:rPr lang="ru-RU" sz="3200" b="1" dirty="0" smtClean="0"/>
              <a:t>4. </a:t>
            </a:r>
            <a:r>
              <a:rPr lang="ru-RU" sz="3200" b="1" dirty="0" err="1" smtClean="0"/>
              <a:t>Циклоалканы</a:t>
            </a:r>
            <a:endParaRPr lang="ru-RU" sz="3200" dirty="0"/>
          </a:p>
          <a:p>
            <a:pPr lvl="0"/>
            <a:r>
              <a:rPr lang="ru-RU" sz="3200" b="1" dirty="0" smtClean="0"/>
              <a:t>5. </a:t>
            </a:r>
            <a:r>
              <a:rPr lang="ru-RU" sz="3200" b="1" dirty="0" err="1" smtClean="0"/>
              <a:t>Алкадиены</a:t>
            </a:r>
            <a:endParaRPr lang="ru-RU" sz="3200" dirty="0"/>
          </a:p>
          <a:p>
            <a:r>
              <a:rPr lang="ru-RU" sz="3200" b="1" dirty="0"/>
              <a:t> </a:t>
            </a:r>
            <a:endParaRPr lang="ru-RU" sz="3200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805985" y="2125597"/>
            <a:ext cx="34563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А. </a:t>
            </a:r>
            <a:r>
              <a:rPr lang="en-US" sz="3200" b="1" dirty="0" smtClean="0"/>
              <a:t>CnH2n </a:t>
            </a:r>
            <a:endParaRPr lang="ru-RU" sz="3200" dirty="0" smtClean="0"/>
          </a:p>
          <a:p>
            <a:r>
              <a:rPr lang="ru-RU" sz="3200" b="1" dirty="0" smtClean="0"/>
              <a:t>Б. </a:t>
            </a:r>
            <a:r>
              <a:rPr lang="en-US" sz="3200" b="1" dirty="0" err="1" smtClean="0"/>
              <a:t>CnH</a:t>
            </a:r>
            <a:r>
              <a:rPr lang="ru-RU" sz="3200" b="1" dirty="0" smtClean="0"/>
              <a:t>2</a:t>
            </a:r>
            <a:r>
              <a:rPr lang="en-US" sz="3200" b="1" dirty="0" smtClean="0"/>
              <a:t>n</a:t>
            </a:r>
            <a:r>
              <a:rPr lang="ru-RU" sz="3200" b="1" dirty="0" smtClean="0"/>
              <a:t>+2</a:t>
            </a:r>
            <a:endParaRPr lang="ru-RU" sz="3200" dirty="0" smtClean="0"/>
          </a:p>
          <a:p>
            <a:r>
              <a:rPr lang="ru-RU" sz="3200" b="1" dirty="0" smtClean="0"/>
              <a:t>В. </a:t>
            </a:r>
            <a:r>
              <a:rPr lang="en-US" sz="3200" b="1" dirty="0" smtClean="0"/>
              <a:t>CnH2n-2</a:t>
            </a:r>
            <a:endParaRPr lang="ru-RU" sz="3200" dirty="0"/>
          </a:p>
        </p:txBody>
      </p:sp>
      <p:pic>
        <p:nvPicPr>
          <p:cNvPr id="1028" name="Picture 4" descr="C:\Users\Мария\AppData\Local\Microsoft\Windows\Temporary Internet Files\Content.IE5\D1AGNBIB\MC9004418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002707"/>
            <a:ext cx="1743835" cy="120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Мария\AppData\Local\Microsoft\Windows\Temporary Internet Files\Content.IE5\XTIEHAXW\MC90044189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776" y="5051157"/>
            <a:ext cx="1796802" cy="122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25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Мария\AppData\Local\Microsoft\Windows\Temporary Internet Files\Content.IE5\D1AGNBIB\MC900320722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132" y="908050"/>
            <a:ext cx="5499735" cy="5041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33187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772816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«</a:t>
            </a:r>
            <a:r>
              <a:rPr lang="ru-RU" sz="3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Не всякому помогает случай. Судьба одаривает только подготовленные умы.»  </a:t>
            </a:r>
            <a:r>
              <a:rPr lang="ru-RU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    Луи </a:t>
            </a:r>
            <a:r>
              <a:rPr lang="ru-RU" sz="3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Пастер    </a:t>
            </a:r>
            <a:endParaRPr lang="ru-RU" sz="32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ru-RU" sz="3200" b="1" dirty="0">
                <a:solidFill>
                  <a:schemeClr val="tx1">
                    <a:lumMod val="95000"/>
                  </a:schemeClr>
                </a:solidFill>
              </a:rPr>
              <a:t>  </a:t>
            </a:r>
            <a:endParaRPr lang="ru-RU" sz="32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9860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3366" y="620688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Массовая 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доля водорода в углеводороде  7,7%. Молярная масса углеводорода  78г/моль. Вывести формулу углеводорода.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Дано: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w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)=7,7%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en-US" sz="280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CnHn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)=78г/моль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Вывести 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F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Решение: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w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э = 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э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э/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вещь*100%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эл=</a:t>
            </a:r>
            <a:r>
              <a:rPr lang="en-US" sz="280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wM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/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*100%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)=(100%-7,7%)*78/12*100%=6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Ответ: 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6(бензол).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1853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Мария\AppData\Local\Microsoft\Windows\Temporary Internet Files\Content.IE5\D1AGNBIB\MC900295860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4664"/>
            <a:ext cx="4608512" cy="6025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740952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Массовая доля водорода в углеводороде  7,7%. Молярная масса углеводорода  78г/моль. Вывести формулу углеводорода.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Дано: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w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)=7,7%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en-US" sz="280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CnHn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)=78г/моль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Вывести 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F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Решение: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w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э = 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э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э/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вещь*100%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эл=</a:t>
            </a:r>
            <a:r>
              <a:rPr lang="en-US" sz="280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wM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/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*100%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)=(100%-7,7%)*78/12*100%=6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Ответ: 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6(бензол).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1638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Мария\AppData\Local\Microsoft\Windows\Temporary Internet Files\Content.IE5\T2FIZPBF\MC900324582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48680"/>
            <a:ext cx="4176464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09880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1511300" y="2060575"/>
                <a:ext cx="7632700" cy="882650"/>
              </a:xfrm>
            </p:spPr>
            <p:txBody>
              <a:bodyPr>
                <a:normAutofit/>
              </a:bodyPr>
              <a:lstStyle/>
              <a:p>
                <a:r>
                  <a:rPr lang="pt-BR" sz="3600" dirty="0" smtClean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3600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sz="3600" i="1" dirty="0" smtClean="0"/>
                  <a:t>+3,5·</a:t>
                </a:r>
                <a:r>
                  <a:rPr lang="pt-BR" sz="3600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3600" i="1" dirty="0" smtClean="0"/>
                  <a:t>→</a:t>
                </a:r>
                <a:r>
                  <a:rPr lang="en-US" sz="3600" i="1" dirty="0" smtClean="0"/>
                  <a:t>2·</a:t>
                </a:r>
                <a:r>
                  <a:rPr lang="en-US" sz="3600" i="1" dirty="0"/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𝐶</m:t>
                    </m:r>
                    <m:r>
                      <a:rPr lang="en-US" sz="3600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pt-BR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i="1" dirty="0" smtClean="0"/>
                  <a:t>+3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ru-RU" sz="36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i="1" dirty="0"/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𝑂</m:t>
                    </m:r>
                  </m:oMath>
                </a14:m>
                <a:endParaRPr lang="ru-RU" sz="3600" i="1" dirty="0"/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11152" y="2060848"/>
                <a:ext cx="7632848" cy="882119"/>
              </a:xfrm>
              <a:blipFill rotWithShape="1">
                <a:blip r:embed="rId2"/>
                <a:stretch>
                  <a:fillRect t="-103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ctrTitle" idx="4294967295"/>
              </p:nvPr>
            </p:nvSpPr>
            <p:spPr>
              <a:xfrm>
                <a:off x="323528" y="260648"/>
                <a:ext cx="7772400" cy="1470025"/>
              </a:xfrm>
            </p:spPr>
            <p:txBody>
              <a:bodyPr>
                <a:normAutofit/>
              </a:bodyPr>
              <a:lstStyle/>
              <a:p>
                <a:pPr marL="182880" indent="0">
                  <a:buNone/>
                </a:pPr>
                <a:r>
                  <a:rPr lang="ru-RU" sz="2800" dirty="0" smtClean="0">
                    <a:solidFill>
                      <a:schemeClr val="accent5">
                        <a:lumMod val="40000"/>
                        <a:lumOff val="60000"/>
                      </a:schemeClr>
                    </a:solidFill>
                    <a:latin typeface="Comic Sans MS" pitchFamily="66" charset="0"/>
                  </a:rPr>
                  <a:t>Определить массу и объем всех участников реакций, если в процессе горения вступило 64</a:t>
                </a:r>
                <a14:m>
                  <m:oMath xmlns:m="http://schemas.openxmlformats.org/officeDocument/2006/math">
                    <m:r>
                      <a:rPr lang="ru-RU" sz="3100" b="0" i="1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atin typeface="Cambria Math"/>
                      </a:rPr>
                      <m:t>г</m:t>
                    </m:r>
                  </m:oMath>
                </a14:m>
                <a:r>
                  <a:rPr lang="ru-RU" sz="2800" dirty="0" smtClean="0">
                    <a:solidFill>
                      <a:schemeClr val="accent5">
                        <a:lumMod val="40000"/>
                        <a:lumOff val="60000"/>
                      </a:schemeClr>
                    </a:solidFill>
                    <a:latin typeface="Comic Sans MS" pitchFamily="66" charset="0"/>
                  </a:rPr>
                  <a:t> этана.</a:t>
                </a:r>
                <a:endParaRPr lang="ru-RU" sz="2800" dirty="0">
                  <a:solidFill>
                    <a:schemeClr val="accent5">
                      <a:lumMod val="40000"/>
                      <a:lumOff val="60000"/>
                    </a:schemeClr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 idx="4294967295"/>
              </p:nvPr>
            </p:nvSpPr>
            <p:spPr>
              <a:xfrm>
                <a:off x="323528" y="260648"/>
                <a:ext cx="7772400" cy="1470025"/>
              </a:xfrm>
              <a:blipFill rotWithShape="1">
                <a:blip r:embed="rId3"/>
                <a:stretch>
                  <a:fillRect b="-116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4583580"/>
                  </p:ext>
                </p:extLst>
              </p:nvPr>
            </p:nvGraphicFramePr>
            <p:xfrm>
              <a:off x="179512" y="2780928"/>
              <a:ext cx="8640959" cy="3571167"/>
            </p:xfrm>
            <a:graphic>
              <a:graphicData uri="http://schemas.openxmlformats.org/drawingml/2006/table">
                <a:tbl>
                  <a:tblPr firstRow="1" bandRow="1">
                    <a:tableStyleId>{BC89EF96-8CEA-46FF-86C4-4CE0E7609802}</a:tableStyleId>
                  </a:tblPr>
                  <a:tblGrid>
                    <a:gridCol w="1673329"/>
                    <a:gridCol w="1673329"/>
                    <a:gridCol w="1673329"/>
                    <a:gridCol w="1673329"/>
                    <a:gridCol w="1673329"/>
                    <a:gridCol w="274314"/>
                  </a:tblGrid>
                  <a:tr h="740447">
                    <a:tc>
                      <a:txBody>
                        <a:bodyPr/>
                        <a:lstStyle/>
                        <a:p>
                          <a:r>
                            <a:rPr lang="en-US" baseline="0" dirty="0" smtClean="0"/>
                            <a:t>       </a:t>
                          </a:r>
                          <a:r>
                            <a:rPr lang="en-US" sz="3600" b="0" i="1" baseline="0" dirty="0" smtClean="0"/>
                            <a:t>M</a:t>
                          </a:r>
                          <a:endParaRPr lang="ru-RU" sz="3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b="0" i="1" baseline="0" dirty="0" smtClean="0"/>
                            <a:t>     </a:t>
                          </a:r>
                          <a:r>
                            <a:rPr lang="ru-RU" sz="3600" b="0" i="1" baseline="0" dirty="0" smtClean="0"/>
                            <a:t>30</a:t>
                          </a:r>
                          <a:endParaRPr lang="ru-RU" sz="3600" b="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     </a:t>
                          </a:r>
                          <a:r>
                            <a:rPr lang="ru-RU" sz="2400" b="0" i="1" dirty="0" smtClean="0"/>
                            <a:t> </a:t>
                          </a:r>
                          <a:r>
                            <a:rPr lang="ru-RU" sz="3600" b="0" i="1" dirty="0" smtClean="0"/>
                            <a:t>32</a:t>
                          </a:r>
                          <a:endParaRPr lang="ru-RU" sz="3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b="0" i="1" dirty="0" smtClean="0"/>
                            <a:t>     </a:t>
                          </a:r>
                          <a:r>
                            <a:rPr lang="ru-RU" sz="2400" b="0" i="1" dirty="0" smtClean="0"/>
                            <a:t> </a:t>
                          </a:r>
                          <a:r>
                            <a:rPr lang="ru-RU" sz="3600" b="0" i="1" dirty="0" smtClean="0"/>
                            <a:t>44</a:t>
                          </a:r>
                          <a:endParaRPr lang="ru-RU" sz="3600" b="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      </a:t>
                          </a:r>
                          <a:r>
                            <a:rPr lang="ru-RU" sz="3600" b="0" i="1" dirty="0" smtClean="0"/>
                            <a:t>18</a:t>
                          </a:r>
                          <a:r>
                            <a:rPr lang="ru-RU" b="0" i="1" dirty="0" smtClean="0"/>
                            <a:t>   </a:t>
                          </a:r>
                          <a:endParaRPr lang="ru-RU" b="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5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53336">
                    <a:tc>
                      <a:txBody>
                        <a:bodyPr/>
                        <a:lstStyle/>
                        <a:p>
                          <a:r>
                            <a:rPr lang="en-US" sz="3600" dirty="0" smtClean="0"/>
                            <a:t>   n</a:t>
                          </a:r>
                          <a:endParaRPr lang="ru-RU" sz="3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dirty="0" smtClean="0"/>
                            <a:t>    </a:t>
                          </a:r>
                          <a:r>
                            <a:rPr lang="ru-RU" sz="3600" i="1" dirty="0" smtClean="0"/>
                            <a:t>2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dirty="0" smtClean="0"/>
                            <a:t>    </a:t>
                          </a:r>
                          <a:r>
                            <a:rPr lang="ru-RU" sz="3600" i="1" dirty="0" smtClean="0"/>
                            <a:t>7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dirty="0" smtClean="0"/>
                            <a:t>   </a:t>
                          </a:r>
                          <a:r>
                            <a:rPr lang="ru-RU" sz="3600" baseline="0" dirty="0" smtClean="0"/>
                            <a:t> </a:t>
                          </a:r>
                          <a:r>
                            <a:rPr lang="ru-RU" sz="3600" i="1" dirty="0" smtClean="0"/>
                            <a:t>4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dirty="0" smtClean="0"/>
                            <a:t>    </a:t>
                          </a:r>
                          <a:r>
                            <a:rPr lang="ru-RU" sz="3600" i="1" dirty="0" smtClean="0"/>
                            <a:t>6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  <a:tr h="653336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  </a:t>
                          </a:r>
                          <a:r>
                            <a:rPr lang="en-US" sz="3600" dirty="0" smtClean="0"/>
                            <a:t>m</a:t>
                          </a:r>
                          <a:endParaRPr lang="ru-RU" sz="3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dirty="0" smtClean="0"/>
                            <a:t>   </a:t>
                          </a:r>
                          <a:r>
                            <a:rPr lang="ru-RU" sz="3600" i="1" dirty="0" smtClean="0"/>
                            <a:t>64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i="1" dirty="0" smtClean="0"/>
                            <a:t>  224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i="1" dirty="0" smtClean="0"/>
                            <a:t>  176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i="1" dirty="0" smtClean="0"/>
                            <a:t>  108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653336">
                    <a:tc>
                      <a:txBody>
                        <a:bodyPr/>
                        <a:lstStyle/>
                        <a:p>
                          <a:r>
                            <a:rPr lang="en-US" sz="3600" dirty="0" smtClean="0"/>
                            <a:t>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3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endParaRPr lang="ru-RU" sz="3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i="1" dirty="0" smtClean="0"/>
                            <a:t>  44.8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i="1" dirty="0" smtClean="0"/>
                            <a:t> 156.8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i="1" dirty="0" smtClean="0"/>
                            <a:t>  89.6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68391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  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3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u-RU" sz="3600" b="0" i="1" smtClean="0">
                                      <a:latin typeface="Cambria Math"/>
                                    </a:rPr>
                                    <m:t>возд</m:t>
                                  </m:r>
                                </m:sub>
                              </m:sSub>
                            </m:oMath>
                          </a14:m>
                          <a:endParaRPr lang="ru-RU" sz="36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600" dirty="0" smtClean="0"/>
                            <a:t>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6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44.8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0.21</m:t>
                                  </m:r>
                                </m:den>
                              </m:f>
                            </m:oMath>
                          </a14:m>
                          <a:endParaRPr lang="ru-RU" sz="3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4583580"/>
                  </p:ext>
                </p:extLst>
              </p:nvPr>
            </p:nvGraphicFramePr>
            <p:xfrm>
              <a:off x="179512" y="2780928"/>
              <a:ext cx="8640959" cy="3571167"/>
            </p:xfrm>
            <a:graphic>
              <a:graphicData uri="http://schemas.openxmlformats.org/drawingml/2006/table">
                <a:tbl>
                  <a:tblPr firstRow="1" bandRow="1">
                    <a:tableStyleId>{BC89EF96-8CEA-46FF-86C4-4CE0E7609802}</a:tableStyleId>
                  </a:tblPr>
                  <a:tblGrid>
                    <a:gridCol w="1673329"/>
                    <a:gridCol w="1673329"/>
                    <a:gridCol w="1673329"/>
                    <a:gridCol w="1673329"/>
                    <a:gridCol w="1673329"/>
                    <a:gridCol w="274314"/>
                  </a:tblGrid>
                  <a:tr h="740447">
                    <a:tc>
                      <a:txBody>
                        <a:bodyPr/>
                        <a:lstStyle/>
                        <a:p>
                          <a:r>
                            <a:rPr lang="en-US" baseline="0" dirty="0" smtClean="0"/>
                            <a:t>       </a:t>
                          </a:r>
                          <a:r>
                            <a:rPr lang="en-US" sz="3600" b="0" i="1" baseline="0" dirty="0" smtClean="0"/>
                            <a:t>M</a:t>
                          </a:r>
                          <a:endParaRPr lang="ru-RU" sz="3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400" b="0" i="1" baseline="0" dirty="0" smtClean="0"/>
                            <a:t>     </a:t>
                          </a:r>
                          <a:r>
                            <a:rPr lang="ru-RU" sz="3600" b="0" i="1" baseline="0" dirty="0" smtClean="0"/>
                            <a:t>30</a:t>
                          </a:r>
                          <a:endParaRPr lang="ru-RU" sz="3600" b="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     </a:t>
                          </a:r>
                          <a:r>
                            <a:rPr lang="ru-RU" sz="2400" b="0" i="1" dirty="0" smtClean="0"/>
                            <a:t> </a:t>
                          </a:r>
                          <a:r>
                            <a:rPr lang="ru-RU" sz="3600" b="0" i="1" dirty="0" smtClean="0"/>
                            <a:t>32</a:t>
                          </a:r>
                          <a:endParaRPr lang="ru-RU" sz="3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b="0" i="1" dirty="0" smtClean="0"/>
                            <a:t>     </a:t>
                          </a:r>
                          <a:r>
                            <a:rPr lang="ru-RU" sz="2400" b="0" i="1" dirty="0" smtClean="0"/>
                            <a:t> </a:t>
                          </a:r>
                          <a:r>
                            <a:rPr lang="ru-RU" sz="3600" b="0" i="1" dirty="0" smtClean="0"/>
                            <a:t>44</a:t>
                          </a:r>
                          <a:endParaRPr lang="ru-RU" sz="3600" b="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      </a:t>
                          </a:r>
                          <a:r>
                            <a:rPr lang="ru-RU" sz="3600" b="0" i="1" dirty="0" smtClean="0"/>
                            <a:t>18</a:t>
                          </a:r>
                          <a:r>
                            <a:rPr lang="ru-RU" b="0" i="1" dirty="0" smtClean="0"/>
                            <a:t>   </a:t>
                          </a:r>
                          <a:endParaRPr lang="ru-RU" b="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5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53336">
                    <a:tc>
                      <a:txBody>
                        <a:bodyPr/>
                        <a:lstStyle/>
                        <a:p>
                          <a:r>
                            <a:rPr lang="en-US" sz="3600" dirty="0" smtClean="0"/>
                            <a:t>   n</a:t>
                          </a:r>
                          <a:endParaRPr lang="ru-RU" sz="3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dirty="0" smtClean="0"/>
                            <a:t>    </a:t>
                          </a:r>
                          <a:r>
                            <a:rPr lang="ru-RU" sz="3600" i="1" dirty="0" smtClean="0"/>
                            <a:t>2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dirty="0" smtClean="0"/>
                            <a:t>    </a:t>
                          </a:r>
                          <a:r>
                            <a:rPr lang="ru-RU" sz="3600" i="1" dirty="0" smtClean="0"/>
                            <a:t>7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dirty="0" smtClean="0"/>
                            <a:t>   </a:t>
                          </a:r>
                          <a:r>
                            <a:rPr lang="ru-RU" sz="3600" baseline="0" dirty="0" smtClean="0"/>
                            <a:t> </a:t>
                          </a:r>
                          <a:r>
                            <a:rPr lang="ru-RU" sz="3600" i="1" dirty="0" smtClean="0"/>
                            <a:t>4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dirty="0" smtClean="0"/>
                            <a:t>    </a:t>
                          </a:r>
                          <a:r>
                            <a:rPr lang="ru-RU" sz="3600" i="1" dirty="0" smtClean="0"/>
                            <a:t>6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  <a:tr h="653336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  </a:t>
                          </a:r>
                          <a:r>
                            <a:rPr lang="en-US" sz="3600" dirty="0" smtClean="0"/>
                            <a:t>m</a:t>
                          </a:r>
                          <a:endParaRPr lang="ru-RU" sz="3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dirty="0" smtClean="0"/>
                            <a:t>   </a:t>
                          </a:r>
                          <a:r>
                            <a:rPr lang="ru-RU" sz="3600" i="1" dirty="0" smtClean="0"/>
                            <a:t>64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i="1" dirty="0" smtClean="0"/>
                            <a:t>  224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i="1" dirty="0" smtClean="0"/>
                            <a:t>  176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i="1" dirty="0" smtClean="0"/>
                            <a:t>  108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65333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t="-329907" r="-415636" b="-134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i="1" dirty="0" smtClean="0"/>
                            <a:t>  44.8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i="1" dirty="0" smtClean="0"/>
                            <a:t> 156.8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3600" i="1" dirty="0" smtClean="0"/>
                            <a:t>  89.6</a:t>
                          </a:r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ru-RU" sz="3600" i="1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87071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t="-321678" r="-415636" b="-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100365" t="-321678" r="-317153" b="-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8501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Презентация1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208</TotalTime>
  <Words>767</Words>
  <Application>Microsoft Office PowerPoint</Application>
  <PresentationFormat>Экран (4:3)</PresentationFormat>
  <Paragraphs>130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Презентация1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Определить массу и объем всех участников реакций, если в процессе горения вступило 64г этана.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 Тренинг по решению задач разной степени сложности по теме «Углеводороды»</dc:title>
  <dc:creator>Мария</dc:creator>
  <cp:lastModifiedBy>Мария</cp:lastModifiedBy>
  <cp:revision>12</cp:revision>
  <dcterms:created xsi:type="dcterms:W3CDTF">2012-03-13T10:01:58Z</dcterms:created>
  <dcterms:modified xsi:type="dcterms:W3CDTF">2012-03-13T18:45:32Z</dcterms:modified>
</cp:coreProperties>
</file>