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7" r:id="rId2"/>
    <p:sldId id="269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524000"/>
            <a:ext cx="71628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2DC75E-C0BB-4448-8CF1-0540CFABB9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18EED-0F4E-4B24-A7FB-AC7878B3A3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2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CE58-8C67-43D1-BC32-AD943D6657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5AB50-A40B-4382-B686-58DC4E196C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7154-D15E-46D5-8D87-073CB5FAF2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3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C9C74-458B-4C28-8C18-F19B2A3D97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782CC-CD01-4BC4-82ED-BE532C30E1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D7C56-1A52-4D96-99D2-DA2FFCE088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53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60166-F295-4D05-859B-039ECFF04B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8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B20FB-D8C6-42ED-BC06-CA8494DB5D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1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FDB29-C610-4DB9-9B54-EB354B6ABD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0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136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7" name="Rectangle 3"/>
            <p:cNvSpPr>
              <a:spLocks noChangeArrowheads="1"/>
            </p:cNvSpPr>
            <p:nvPr/>
          </p:nvSpPr>
          <p:spPr bwMode="white">
            <a:xfrm>
              <a:off x="576" y="1152"/>
              <a:ext cx="5040" cy="273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CB799EBE-7656-456F-86CD-31756941828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251520" y="260648"/>
            <a:ext cx="8640960" cy="20162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Запишите уравнения реакций, характерных для следующих видов получения металлов: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251520" y="2420888"/>
            <a:ext cx="4392488" cy="8389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1 вариант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4716016" y="2420888"/>
            <a:ext cx="4320480" cy="8389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2 вариант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251520" y="3460778"/>
            <a:ext cx="4392488" cy="13882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Clr>
                <a:srgbClr val="C00000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Пирометаллургия</a:t>
            </a:r>
          </a:p>
          <a:p>
            <a:pPr marL="571500" indent="-571500" algn="l">
              <a:buClr>
                <a:srgbClr val="C00000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Электрометаллургия 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 bwMode="auto">
          <a:xfrm>
            <a:off x="4716016" y="3460778"/>
            <a:ext cx="4320480" cy="13882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Clr>
                <a:srgbClr val="C00000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Металлотермия</a:t>
            </a:r>
          </a:p>
          <a:p>
            <a:pPr marL="571500" indent="-571500" algn="l">
              <a:buClr>
                <a:srgbClr val="C00000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Гидрометаллургия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95536" y="260648"/>
            <a:ext cx="8629518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Соединения металлов, имеющих основной характер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sz="quarter" idx="1"/>
          </p:nvPr>
        </p:nvSpPr>
        <p:spPr>
          <a:xfrm>
            <a:off x="395536" y="1412776"/>
            <a:ext cx="8629518" cy="7669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Нерастворимые гидроксиды реагируют  с кислотами: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880"/>
            <a:ext cx="862951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Cu(OH)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+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HNO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= Cu(NO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)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+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H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23229" y="2348880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86770" y="3021447"/>
            <a:ext cx="178767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Нитрат меди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95536" y="3732297"/>
            <a:ext cx="8629517" cy="7669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Вступают в реакции с кислотными оксидами: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5" y="4653136"/>
            <a:ext cx="862951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0000"/>
                </a:solidFill>
                <a:latin typeface="Georgia" pitchFamily="18" charset="0"/>
              </a:rPr>
              <a:t>CaO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CO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= CaCO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77520" y="5445223"/>
            <a:ext cx="1438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Карбонат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кальция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04204" y="2323967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5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6" grpId="0" animBg="1"/>
      <p:bldP spid="7" grpId="0" animBg="1"/>
      <p:bldP spid="8" grpId="0" animBg="1"/>
      <p:bldP spid="11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95536" y="260648"/>
            <a:ext cx="8629518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Соединения металлов, имеющих амфотерный характер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sz="quarter" idx="1"/>
          </p:nvPr>
        </p:nvSpPr>
        <p:spPr>
          <a:xfrm>
            <a:off x="395536" y="1412776"/>
            <a:ext cx="8629518" cy="7669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При взаимодействии с кислотами проявляют основные свойства: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880"/>
            <a:ext cx="862951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3600" b="1" dirty="0" err="1">
                <a:solidFill>
                  <a:srgbClr val="000000"/>
                </a:solidFill>
                <a:latin typeface="Georgia" pitchFamily="18" charset="0"/>
              </a:rPr>
              <a:t>ZnO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Georgia" pitchFamily="18" charset="0"/>
              </a:rPr>
              <a:t>HCl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= ZnCl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H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Zn(OH)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+ 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Georgia" pitchFamily="18" charset="0"/>
              </a:rPr>
              <a:t>HCl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= ZnCl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H</a:t>
            </a:r>
            <a:r>
              <a:rPr lang="en-US" sz="3600" b="1" baseline="-25000" dirty="0" smtClean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0722" y="2350621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95536" y="3789040"/>
            <a:ext cx="8629517" cy="7669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Вступают в реакции с гидроксидами: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5" y="4725144"/>
            <a:ext cx="862951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Georgia" pitchFamily="18" charset="0"/>
              </a:rPr>
              <a:t>ZnO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 + </a:t>
            </a:r>
            <a:r>
              <a:rPr lang="ru-RU" sz="32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Georgia" pitchFamily="18" charset="0"/>
              </a:rPr>
              <a:t>NaOH</a:t>
            </a:r>
            <a:r>
              <a:rPr lang="en-US" sz="32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= Na</a:t>
            </a:r>
            <a:r>
              <a:rPr lang="en-US" sz="32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ZnO</a:t>
            </a:r>
            <a:r>
              <a:rPr lang="en-US" sz="32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 +  H</a:t>
            </a:r>
            <a:r>
              <a:rPr lang="en-US" sz="32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200" b="1" dirty="0">
              <a:solidFill>
                <a:srgbClr val="000000"/>
              </a:solidFill>
              <a:latin typeface="Georgia" pitchFamily="18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Zn(OH)</a:t>
            </a:r>
            <a:r>
              <a:rPr lang="en-US" sz="32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 + </a:t>
            </a:r>
            <a:r>
              <a:rPr lang="ru-RU" sz="32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Georgia" pitchFamily="18" charset="0"/>
              </a:rPr>
              <a:t>NaOH</a:t>
            </a:r>
            <a:r>
              <a:rPr lang="en-US" sz="32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= Na</a:t>
            </a:r>
            <a:r>
              <a:rPr lang="en-US" sz="32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ZnO</a:t>
            </a:r>
            <a:r>
              <a:rPr lang="en-US" sz="32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Georgia" pitchFamily="18" charset="0"/>
              </a:rPr>
              <a:t> +  </a:t>
            </a:r>
            <a:r>
              <a:rPr lang="ru-RU" sz="32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Georgia" pitchFamily="18" charset="0"/>
              </a:rPr>
              <a:t>H</a:t>
            </a:r>
            <a:r>
              <a:rPr lang="en-US" sz="3200" b="1" baseline="-25000" dirty="0" smtClean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2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74751" y="5877272"/>
            <a:ext cx="119295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Georgia" pitchFamily="18" charset="0"/>
              </a:rPr>
              <a:t>Цинкат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натрия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73754" y="2892458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762" y="2852936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4654877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06706" y="5157192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5157192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9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7" grpId="0" animBg="1"/>
      <p:bldP spid="8" grpId="0" animBg="1"/>
      <p:bldP spid="11" grpId="0" animBg="1"/>
      <p:bldP spid="13" grpId="0"/>
      <p:bldP spid="12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95536" y="260648"/>
            <a:ext cx="8629518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Соединения металлов, имеющих кислотный характер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sz="quarter" idx="1"/>
          </p:nvPr>
        </p:nvSpPr>
        <p:spPr>
          <a:xfrm>
            <a:off x="395536" y="1412776"/>
            <a:ext cx="8629518" cy="7669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Взаимодействуют со щелочами: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880"/>
            <a:ext cx="862951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HMnO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4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KOH = KMnO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4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H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9855" y="3243013"/>
            <a:ext cx="190468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Перманганат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калия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41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Домашнее задание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§ 34 прочитать;</a:t>
            </a:r>
          </a:p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Стр. 113 № 3, 4.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ОТВЕТЫ: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1 ВАРИАНТ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1. </a:t>
            </a:r>
            <a:r>
              <a:rPr lang="en-US" b="1" dirty="0" smtClean="0">
                <a:solidFill>
                  <a:srgbClr val="000000"/>
                </a:solidFill>
              </a:rPr>
              <a:t>Cu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r>
              <a:rPr lang="en-US" b="1" dirty="0" smtClean="0">
                <a:solidFill>
                  <a:srgbClr val="000000"/>
                </a:solidFill>
              </a:rPr>
              <a:t>O </a:t>
            </a:r>
            <a:r>
              <a:rPr lang="en-US" b="1" dirty="0">
                <a:solidFill>
                  <a:srgbClr val="000000"/>
                </a:solidFill>
              </a:rPr>
              <a:t>+ C = 2Cu + CO</a:t>
            </a:r>
            <a:endParaRPr lang="ru-RU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Cu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r>
              <a:rPr lang="en-US" b="1" dirty="0" smtClean="0">
                <a:solidFill>
                  <a:srgbClr val="000000"/>
                </a:solidFill>
              </a:rPr>
              <a:t>O </a:t>
            </a:r>
            <a:r>
              <a:rPr lang="en-US" b="1" dirty="0">
                <a:solidFill>
                  <a:srgbClr val="000000"/>
                </a:solidFill>
              </a:rPr>
              <a:t>+ CO = 2Cu + </a:t>
            </a:r>
            <a:r>
              <a:rPr lang="en-US" b="1" dirty="0" smtClean="0">
                <a:solidFill>
                  <a:srgbClr val="000000"/>
                </a:solidFill>
              </a:rPr>
              <a:t>CO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endParaRPr lang="ru-RU" b="1" baseline="-25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2. </a:t>
            </a:r>
            <a:r>
              <a:rPr lang="en-US" b="1" dirty="0" smtClean="0">
                <a:solidFill>
                  <a:srgbClr val="000000"/>
                </a:solidFill>
              </a:rPr>
              <a:t>2NaCl </a:t>
            </a:r>
            <a:r>
              <a:rPr lang="en-US" b="1" dirty="0">
                <a:solidFill>
                  <a:srgbClr val="000000"/>
                </a:solidFill>
              </a:rPr>
              <a:t>→ 2Na + Cl</a:t>
            </a:r>
            <a:r>
              <a:rPr lang="en-US" b="1" baseline="-25000" dirty="0">
                <a:solidFill>
                  <a:srgbClr val="000000"/>
                </a:solidFill>
              </a:rPr>
              <a:t>2</a:t>
            </a:r>
            <a:endParaRPr lang="ru-RU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2 ВАРИАНТ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1. </a:t>
            </a:r>
            <a:r>
              <a:rPr lang="en-US" b="1" dirty="0" smtClean="0">
                <a:solidFill>
                  <a:srgbClr val="000000"/>
                </a:solidFill>
              </a:rPr>
              <a:t>TiO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+ 2Mg = 2MgO + Ti</a:t>
            </a:r>
            <a:endParaRPr lang="ru-RU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b="1" smtClean="0">
                <a:solidFill>
                  <a:srgbClr val="000000"/>
                </a:solidFill>
              </a:rPr>
              <a:t>2. </a:t>
            </a:r>
            <a:r>
              <a:rPr lang="en-US" b="1" smtClean="0">
                <a:solidFill>
                  <a:srgbClr val="000000"/>
                </a:solidFill>
              </a:rPr>
              <a:t>CuO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+ H</a:t>
            </a:r>
            <a:r>
              <a:rPr lang="en-US" b="1" baseline="-25000" dirty="0">
                <a:solidFill>
                  <a:srgbClr val="000000"/>
                </a:solidFill>
              </a:rPr>
              <a:t>2</a:t>
            </a:r>
            <a:r>
              <a:rPr lang="en-US" b="1" dirty="0">
                <a:solidFill>
                  <a:srgbClr val="000000"/>
                </a:solidFill>
              </a:rPr>
              <a:t>SO</a:t>
            </a:r>
            <a:r>
              <a:rPr lang="en-US" b="1" baseline="-25000" dirty="0">
                <a:solidFill>
                  <a:srgbClr val="000000"/>
                </a:solidFill>
              </a:rPr>
              <a:t>4</a:t>
            </a:r>
            <a:r>
              <a:rPr lang="en-US" b="1" dirty="0">
                <a:solidFill>
                  <a:srgbClr val="000000"/>
                </a:solidFill>
              </a:rPr>
              <a:t> = CuSO</a:t>
            </a:r>
            <a:r>
              <a:rPr lang="en-US" b="1" baseline="-25000" dirty="0">
                <a:solidFill>
                  <a:srgbClr val="000000"/>
                </a:solidFill>
              </a:rPr>
              <a:t>4</a:t>
            </a:r>
            <a:r>
              <a:rPr lang="en-US" b="1" dirty="0">
                <a:solidFill>
                  <a:srgbClr val="000000"/>
                </a:solidFill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</a:rPr>
              <a:t>2</a:t>
            </a:r>
            <a:r>
              <a:rPr lang="en-US" b="1" dirty="0">
                <a:solidFill>
                  <a:srgbClr val="000000"/>
                </a:solidFill>
              </a:rPr>
              <a:t>O</a:t>
            </a:r>
            <a:endParaRPr lang="ru-RU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CuSO</a:t>
            </a:r>
            <a:r>
              <a:rPr lang="en-US" b="1" baseline="-25000" dirty="0" smtClean="0">
                <a:solidFill>
                  <a:srgbClr val="000000"/>
                </a:solidFill>
              </a:rPr>
              <a:t>4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+ Fe = Cu + FeSO</a:t>
            </a:r>
            <a:r>
              <a:rPr lang="en-US" b="1" baseline="-25000" dirty="0">
                <a:solidFill>
                  <a:srgbClr val="000000"/>
                </a:solidFill>
              </a:rPr>
              <a:t>4</a:t>
            </a:r>
            <a:endParaRPr lang="ru-RU" b="1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6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5400" b="1" dirty="0" smtClean="0">
                <a:latin typeface="Georgia" pitchFamily="18" charset="0"/>
              </a:rPr>
              <a:t>Соединения металлов. Оксиды и гидроксиды.</a:t>
            </a:r>
            <a:endParaRPr lang="ru-RU" sz="5400" b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11560" y="332656"/>
            <a:ext cx="7666856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000" b="1" dirty="0" smtClean="0">
                <a:latin typeface="Georgia" pitchFamily="18" charset="0"/>
              </a:rPr>
              <a:t>Металлы </a:t>
            </a:r>
            <a:endParaRPr lang="ru-RU" sz="6000" b="1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sz="quarter" idx="1"/>
          </p:nvPr>
        </p:nvSpPr>
        <p:spPr>
          <a:xfrm>
            <a:off x="107504" y="1988840"/>
            <a:ext cx="4248472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Georgia" pitchFamily="18" charset="0"/>
              </a:rPr>
              <a:t>I 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и </a:t>
            </a:r>
            <a:r>
              <a:rPr lang="en-US" b="1" dirty="0" smtClean="0">
                <a:solidFill>
                  <a:srgbClr val="000000"/>
                </a:solidFill>
                <a:latin typeface="Georgia" pitchFamily="18" charset="0"/>
              </a:rPr>
              <a:t>II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 групп ПСХЭ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932040" y="1988840"/>
            <a:ext cx="4038600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0000"/>
                </a:solidFill>
                <a:latin typeface="Georgia" pitchFamily="18" charset="0"/>
              </a:rPr>
              <a:t>III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 группы ПСХЭ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323528" y="1268760"/>
            <a:ext cx="648072" cy="7200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8172400" y="1268760"/>
            <a:ext cx="648072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7504" y="2846310"/>
            <a:ext cx="4248472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1 – 2 </a:t>
            </a:r>
            <a:r>
              <a:rPr lang="en-US" b="1" dirty="0" smtClean="0">
                <a:solidFill>
                  <a:srgbClr val="000000"/>
                </a:solidFill>
                <a:latin typeface="Georgia" pitchFamily="18" charset="0"/>
              </a:rPr>
              <a:t>ē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4932040" y="2835492"/>
            <a:ext cx="4038600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3 </a:t>
            </a:r>
            <a:r>
              <a:rPr lang="en-US" b="1" dirty="0" smtClean="0">
                <a:solidFill>
                  <a:srgbClr val="000000"/>
                </a:solidFill>
                <a:latin typeface="Georgia" pitchFamily="18" charset="0"/>
              </a:rPr>
              <a:t>ē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113454" y="3646782"/>
            <a:ext cx="4248472" cy="28785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u="sng" dirty="0" smtClean="0">
                <a:solidFill>
                  <a:srgbClr val="000000"/>
                </a:solidFill>
                <a:latin typeface="Georgia" pitchFamily="18" charset="0"/>
              </a:rPr>
              <a:t>Оксиды и гидроксиды 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– имеют основной характер (исключение </a:t>
            </a:r>
            <a:r>
              <a:rPr lang="ru-RU" b="1" dirty="0" err="1" smtClean="0">
                <a:solidFill>
                  <a:srgbClr val="000000"/>
                </a:solidFill>
                <a:latin typeface="Georgia" pitchFamily="18" charset="0"/>
              </a:rPr>
              <a:t>Ве</a:t>
            </a: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)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4932040" y="3673355"/>
            <a:ext cx="4038600" cy="28785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Амфотерные оксиды и гидроксиды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1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878497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Различные соединения хрома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05000"/>
            <a:ext cx="2808312" cy="2100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sz="28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Georgia" pitchFamily="18" charset="0"/>
              </a:rPr>
              <a:t>CrO</a:t>
            </a:r>
            <a:r>
              <a:rPr lang="en-US" sz="28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– </a:t>
            </a:r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основной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оксид</a:t>
            </a:r>
          </a:p>
          <a:p>
            <a:pPr marL="0" indent="0" algn="ctr">
              <a:buNone/>
            </a:pP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3131840" y="1916832"/>
            <a:ext cx="2880320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8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Georgia" pitchFamily="18" charset="0"/>
              </a:rPr>
              <a:t>Cr</a:t>
            </a:r>
            <a:r>
              <a:rPr lang="en-US" sz="2800" b="1" baseline="-25000" dirty="0" smtClean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Georgia" pitchFamily="18" charset="0"/>
              </a:rPr>
              <a:t>O</a:t>
            </a:r>
            <a:r>
              <a:rPr lang="en-US" sz="2800" b="1" baseline="-25000" dirty="0" smtClean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28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– амфотерный оксид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6156176" y="1916832"/>
            <a:ext cx="2808312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8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Georgia" pitchFamily="18" charset="0"/>
              </a:rPr>
              <a:t>CrO</a:t>
            </a:r>
            <a:r>
              <a:rPr lang="en-US" sz="2800" b="1" baseline="-25000" dirty="0" smtClean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28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– кислотный оксид</a:t>
            </a:r>
          </a:p>
          <a:p>
            <a:pPr marL="0" indent="0" algn="ctr">
              <a:buFontTx/>
              <a:buNone/>
            </a:pP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3472" y="220486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+2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8186" y="220486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+3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2210031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+6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179512" y="4145699"/>
            <a:ext cx="2808312" cy="2100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endParaRPr lang="ru-RU" sz="28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Cr(OH)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2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–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нерастворимое основание</a:t>
            </a:r>
          </a:p>
          <a:p>
            <a:pPr marL="0" indent="0" algn="ctr">
              <a:buFontTx/>
              <a:buNone/>
            </a:pP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3167844" y="4149080"/>
            <a:ext cx="2808312" cy="2100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endParaRPr lang="ru-RU" sz="28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Cr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OH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)</a:t>
            </a:r>
            <a:r>
              <a:rPr lang="ru-RU" sz="28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 – </a:t>
            </a:r>
            <a:r>
              <a:rPr lang="ru-RU" sz="1800" b="1" dirty="0">
                <a:solidFill>
                  <a:srgbClr val="000000"/>
                </a:solidFill>
                <a:latin typeface="Georgia" pitchFamily="18" charset="0"/>
              </a:rPr>
              <a:t>плохо растворимый амфотерный гидроксид</a:t>
            </a:r>
          </a:p>
          <a:p>
            <a:pPr marL="0" indent="0" algn="ctr">
              <a:buFontTx/>
              <a:buNone/>
            </a:pPr>
            <a:endParaRPr lang="ru-RU" sz="1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6168887" y="4132176"/>
            <a:ext cx="2808312" cy="2100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endParaRPr lang="ru-RU" sz="28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H</a:t>
            </a:r>
            <a:r>
              <a:rPr lang="ru-RU" sz="28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CrO</a:t>
            </a:r>
            <a:r>
              <a:rPr lang="ru-RU" sz="2800" b="1" baseline="-25000" dirty="0">
                <a:solidFill>
                  <a:srgbClr val="000000"/>
                </a:solidFill>
                <a:latin typeface="Georgia" pitchFamily="18" charset="0"/>
              </a:rPr>
              <a:t>4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 –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растворимая хромовая кислота</a:t>
            </a:r>
          </a:p>
          <a:p>
            <a:pPr marL="0" indent="0" algn="ctr">
              <a:buFontTx/>
              <a:buNone/>
            </a:pP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179512" y="332656"/>
            <a:ext cx="8602960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Соединения металлов и их свойства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79512" y="1628800"/>
            <a:ext cx="8568952" cy="6324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Основные оксиды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179512" y="2420888"/>
            <a:ext cx="8568952" cy="6324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Образованы металлами со </a:t>
            </a:r>
            <a:r>
              <a:rPr lang="ru-RU" sz="2800" b="1" dirty="0" err="1" smtClean="0">
                <a:solidFill>
                  <a:srgbClr val="000000"/>
                </a:solidFill>
                <a:latin typeface="Georgia" pitchFamily="18" charset="0"/>
              </a:rPr>
              <a:t>с.о</a:t>
            </a:r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. +1, +2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179512" y="3184792"/>
            <a:ext cx="8568952" cy="6324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Na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O, 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CaO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MgO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CuO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FeO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CrO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 bwMode="auto">
          <a:xfrm>
            <a:off x="179512" y="3995734"/>
            <a:ext cx="8568952" cy="855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Взаимодействуют с кислотами и кислотными оксидами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 bwMode="auto">
          <a:xfrm>
            <a:off x="146990" y="5016354"/>
            <a:ext cx="3960440" cy="7889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Щелочи 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 bwMode="auto">
          <a:xfrm>
            <a:off x="4788024" y="5016354"/>
            <a:ext cx="3960440" cy="7889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Нерастворимые основания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Подзаголовок 4"/>
          <p:cNvSpPr txBox="1">
            <a:spLocks/>
          </p:cNvSpPr>
          <p:nvPr/>
        </p:nvSpPr>
        <p:spPr bwMode="auto">
          <a:xfrm>
            <a:off x="179512" y="5949280"/>
            <a:ext cx="3960440" cy="82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000000"/>
                </a:solidFill>
                <a:latin typeface="Georgia" pitchFamily="18" charset="0"/>
              </a:rPr>
              <a:t>NaOH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latin typeface="Georgia" pitchFamily="18" charset="0"/>
              </a:rPr>
              <a:t>Ca</a:t>
            </a:r>
            <a:r>
              <a:rPr lang="en-US" sz="2400" b="1" dirty="0" smtClean="0">
                <a:solidFill>
                  <a:srgbClr val="000000"/>
                </a:solidFill>
                <a:latin typeface="Georgia" pitchFamily="18" charset="0"/>
              </a:rPr>
              <a:t>(OH)</a:t>
            </a:r>
            <a:r>
              <a:rPr lang="en-US" sz="2400" b="1" baseline="-25000" dirty="0" smtClean="0">
                <a:solidFill>
                  <a:srgbClr val="000000"/>
                </a:solidFill>
                <a:latin typeface="Georgia" pitchFamily="18" charset="0"/>
              </a:rPr>
              <a:t>2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 bwMode="auto">
          <a:xfrm>
            <a:off x="4793095" y="5949280"/>
            <a:ext cx="3960440" cy="82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Mg(OH)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Cu(OH)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Fe(OH)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Cr(OH)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79512" y="4656314"/>
            <a:ext cx="608586" cy="7200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105463" y="4620546"/>
            <a:ext cx="648072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0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179512" y="332656"/>
            <a:ext cx="8602960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Соединения металлов и их свойства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79512" y="1628800"/>
            <a:ext cx="8568952" cy="6324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Амфотерные оксиды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179512" y="2420888"/>
            <a:ext cx="8568952" cy="6324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Образованы металлами со </a:t>
            </a:r>
            <a:r>
              <a:rPr lang="ru-RU" sz="2800" b="1" dirty="0" err="1" smtClean="0">
                <a:solidFill>
                  <a:srgbClr val="000000"/>
                </a:solidFill>
                <a:latin typeface="Georgia" pitchFamily="18" charset="0"/>
              </a:rPr>
              <a:t>с.о</a:t>
            </a:r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. +2, +3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179512" y="3184792"/>
            <a:ext cx="8568952" cy="6324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Al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ZnO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Georgia" pitchFamily="18" charset="0"/>
              </a:rPr>
              <a:t>BeO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Fe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Cr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 bwMode="auto">
          <a:xfrm>
            <a:off x="179512" y="3995734"/>
            <a:ext cx="8568952" cy="855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Взаимодействуют с кислотами и основаниями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 bwMode="auto">
          <a:xfrm>
            <a:off x="146990" y="5016354"/>
            <a:ext cx="8601474" cy="7889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Амфотерные гидроксиды: 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 bwMode="auto">
          <a:xfrm>
            <a:off x="179512" y="5949280"/>
            <a:ext cx="8574023" cy="82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Al(OH)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Zn(OH)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Be(OH)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Fe(OH)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Cr(OH)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179512" y="332656"/>
            <a:ext cx="8602960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Соединения металлов и их свойства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79512" y="1628800"/>
            <a:ext cx="8568952" cy="6324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Кислотные оксиды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179512" y="2348880"/>
            <a:ext cx="8568952" cy="7639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</a:rPr>
              <a:t>Образованы металлами побочных подгрупп с высшими </a:t>
            </a:r>
            <a:r>
              <a:rPr lang="ru-RU" sz="2000" b="1" dirty="0" err="1" smtClean="0">
                <a:solidFill>
                  <a:srgbClr val="000000"/>
                </a:solidFill>
                <a:latin typeface="Georgia" pitchFamily="18" charset="0"/>
              </a:rPr>
              <a:t>с.о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</a:rPr>
              <a:t>. (больше +3)</a:t>
            </a:r>
            <a:endParaRPr lang="ru-RU" sz="20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179512" y="3184792"/>
            <a:ext cx="8568952" cy="6324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CrO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, Mn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r>
              <a:rPr lang="en-US" sz="2800" b="1" baseline="-25000" dirty="0">
                <a:solidFill>
                  <a:srgbClr val="000000"/>
                </a:solidFill>
                <a:latin typeface="Georgia" pitchFamily="18" charset="0"/>
              </a:rPr>
              <a:t>7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 bwMode="auto">
          <a:xfrm>
            <a:off x="179512" y="3995734"/>
            <a:ext cx="8568952" cy="855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Взаимодействуют с основаниями</a:t>
            </a:r>
            <a:endParaRPr lang="ru-RU" sz="2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 bwMode="auto">
          <a:xfrm>
            <a:off x="146990" y="5016354"/>
            <a:ext cx="8601474" cy="7889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Кислоты: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 bwMode="auto">
          <a:xfrm>
            <a:off x="179512" y="5949280"/>
            <a:ext cx="8574023" cy="82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H</a:t>
            </a:r>
            <a:r>
              <a:rPr lang="ru-RU" sz="24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2400" b="1" dirty="0" err="1">
                <a:solidFill>
                  <a:srgbClr val="000000"/>
                </a:solidFill>
                <a:latin typeface="Georgia" pitchFamily="18" charset="0"/>
              </a:rPr>
              <a:t>CrO</a:t>
            </a:r>
            <a:r>
              <a:rPr lang="ru-RU" sz="2400" b="1" baseline="-25000" dirty="0">
                <a:solidFill>
                  <a:srgbClr val="000000"/>
                </a:solidFill>
                <a:latin typeface="Georgia" pitchFamily="18" charset="0"/>
              </a:rPr>
              <a:t>4</a:t>
            </a:r>
            <a:r>
              <a:rPr lang="en-US" sz="2400" b="1" dirty="0">
                <a:solidFill>
                  <a:srgbClr val="000000"/>
                </a:solidFill>
                <a:latin typeface="Georgia" pitchFamily="18" charset="0"/>
              </a:rPr>
              <a:t>, HMnO</a:t>
            </a:r>
            <a:r>
              <a:rPr lang="en-US" sz="2400" b="1" baseline="-25000" dirty="0">
                <a:solidFill>
                  <a:srgbClr val="000000"/>
                </a:solidFill>
                <a:latin typeface="Georgia" pitchFamily="18" charset="0"/>
              </a:rPr>
              <a:t>4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6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95536" y="260648"/>
            <a:ext cx="8629518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Соединения металлов, имеющих основной характер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sz="quarter" idx="1"/>
          </p:nvPr>
        </p:nvSpPr>
        <p:spPr>
          <a:xfrm>
            <a:off x="395536" y="1412776"/>
            <a:ext cx="8629518" cy="7669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Взаимодействуют с кислотами:</a:t>
            </a: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880"/>
            <a:ext cx="862951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0000"/>
                </a:solidFill>
                <a:latin typeface="Georgia" pitchFamily="18" charset="0"/>
              </a:rPr>
              <a:t>CaO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+ 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Georgia" pitchFamily="18" charset="0"/>
              </a:rPr>
              <a:t>HCl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= CaCl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H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328748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021447"/>
            <a:ext cx="123303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Хлорид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кальция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95536" y="3732297"/>
            <a:ext cx="8629517" cy="7669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Растворимые в воде гидроксиды вступают в реакцию нейтрализации: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5" y="4653136"/>
            <a:ext cx="862951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0000"/>
                </a:solidFill>
                <a:latin typeface="Georgia" pitchFamily="18" charset="0"/>
              </a:rPr>
              <a:t>Ca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(OH)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+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HNO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= </a:t>
            </a:r>
            <a:r>
              <a:rPr lang="en-US" sz="3600" b="1" dirty="0" err="1">
                <a:solidFill>
                  <a:srgbClr val="000000"/>
                </a:solidFill>
                <a:latin typeface="Georgia" pitchFamily="18" charset="0"/>
              </a:rPr>
              <a:t>Ca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(NO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)</a:t>
            </a:r>
            <a:r>
              <a:rPr lang="en-US" sz="3600" b="1" baseline="-25000" dirty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Georgia" pitchFamily="18" charset="0"/>
              </a:rPr>
              <a:t> + </a:t>
            </a:r>
            <a:r>
              <a:rPr lang="ru-RU" sz="3600" b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H</a:t>
            </a:r>
            <a:r>
              <a:rPr lang="en-US" sz="3600" b="1" baseline="-25000" dirty="0" smtClean="0">
                <a:solidFill>
                  <a:srgbClr val="000000"/>
                </a:solidFill>
                <a:latin typeface="Georgia" pitchFamily="18" charset="0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Georgia" pitchFamily="18" charset="0"/>
              </a:rPr>
              <a:t>O</a:t>
            </a:r>
            <a:endParaRPr lang="ru-RU" sz="36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23229" y="4653135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96336" y="4653136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5445224"/>
            <a:ext cx="123303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Нитрат 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кальция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8496" y="5445224"/>
            <a:ext cx="152317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Гидроксид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кальция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04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01069053">
  <a:themeElements>
    <a:clrScheme name="Тема Office 1">
      <a:dk1>
        <a:srgbClr val="404075"/>
      </a:dk1>
      <a:lt1>
        <a:srgbClr val="CCECFF"/>
      </a:lt1>
      <a:dk2>
        <a:srgbClr val="99CCFF"/>
      </a:dk2>
      <a:lt2>
        <a:srgbClr val="EAEAEA"/>
      </a:lt2>
      <a:accent1>
        <a:srgbClr val="6600FF"/>
      </a:accent1>
      <a:accent2>
        <a:srgbClr val="CCCC00"/>
      </a:accent2>
      <a:accent3>
        <a:srgbClr val="CAE2FF"/>
      </a:accent3>
      <a:accent4>
        <a:srgbClr val="AEC9DA"/>
      </a:accent4>
      <a:accent5>
        <a:srgbClr val="B8AAFF"/>
      </a:accent5>
      <a:accent6>
        <a:srgbClr val="B9B900"/>
      </a:accent6>
      <a:hlink>
        <a:srgbClr val="996633"/>
      </a:hlink>
      <a:folHlink>
        <a:srgbClr val="0099CC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404075"/>
        </a:dk1>
        <a:lt1>
          <a:srgbClr val="CCECFF"/>
        </a:lt1>
        <a:dk2>
          <a:srgbClr val="99CCFF"/>
        </a:dk2>
        <a:lt2>
          <a:srgbClr val="EAEAEA"/>
        </a:lt2>
        <a:accent1>
          <a:srgbClr val="6600FF"/>
        </a:accent1>
        <a:accent2>
          <a:srgbClr val="CCCC00"/>
        </a:accent2>
        <a:accent3>
          <a:srgbClr val="CAE2FF"/>
        </a:accent3>
        <a:accent4>
          <a:srgbClr val="AEC9DA"/>
        </a:accent4>
        <a:accent5>
          <a:srgbClr val="B8AAFF"/>
        </a:accent5>
        <a:accent6>
          <a:srgbClr val="B9B900"/>
        </a:accent6>
        <a:hlink>
          <a:srgbClr val="996633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CCFF"/>
        </a:lt1>
        <a:dk2>
          <a:srgbClr val="000066"/>
        </a:dk2>
        <a:lt2>
          <a:srgbClr val="FFFFFF"/>
        </a:lt2>
        <a:accent1>
          <a:srgbClr val="CCCCFF"/>
        </a:accent1>
        <a:accent2>
          <a:srgbClr val="FFFFCC"/>
        </a:accent2>
        <a:accent3>
          <a:srgbClr val="CAE2FF"/>
        </a:accent3>
        <a:accent4>
          <a:srgbClr val="000000"/>
        </a:accent4>
        <a:accent5>
          <a:srgbClr val="E2E2FF"/>
        </a:accent5>
        <a:accent6>
          <a:srgbClr val="E7E7B9"/>
        </a:accent6>
        <a:hlink>
          <a:srgbClr val="FF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01069053</Template>
  <TotalTime>76</TotalTime>
  <Words>444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01069053</vt:lpstr>
      <vt:lpstr>Запишите уравнения реакций, характерных для следующих видов получения металлов:</vt:lpstr>
      <vt:lpstr>ОТВЕТЫ:</vt:lpstr>
      <vt:lpstr>Соединения металлов. Оксиды и гидроксиды.</vt:lpstr>
      <vt:lpstr>Металлы </vt:lpstr>
      <vt:lpstr>Различные соединения хрома</vt:lpstr>
      <vt:lpstr>Соединения металлов и их свойства</vt:lpstr>
      <vt:lpstr>Соединения металлов и их свойства</vt:lpstr>
      <vt:lpstr>Соединения металлов и их свойства</vt:lpstr>
      <vt:lpstr>Соединения металлов, имеющих основной характер</vt:lpstr>
      <vt:lpstr>Соединения металлов, имеющих основной характер</vt:lpstr>
      <vt:lpstr>Соединения металлов, имеющих амфотерный характер</vt:lpstr>
      <vt:lpstr>Соединения металлов, имеющих кислотный характер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Соединения металлов. Оксиды и гидроксиды</dc:title>
  <dc:creator>компьютер</dc:creator>
  <cp:lastModifiedBy>компьютер</cp:lastModifiedBy>
  <cp:revision>7</cp:revision>
  <dcterms:created xsi:type="dcterms:W3CDTF">2013-01-31T10:40:50Z</dcterms:created>
  <dcterms:modified xsi:type="dcterms:W3CDTF">2013-02-05T10:12:33Z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TC010690531049</vt:lpwstr>
  </property>
</Properties>
</file>