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ажаре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500174"/>
            <a:ext cx="4017824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    </a:t>
            </a:r>
            <a:r>
              <a:rPr lang="en-US" b="0" i="1" dirty="0" smtClean="0">
                <a:latin typeface="Algerian" pitchFamily="82" charset="0"/>
              </a:rPr>
              <a:t>Frank </a:t>
            </a:r>
            <a:r>
              <a:rPr lang="en-US" b="0" i="1" dirty="0" err="1" smtClean="0">
                <a:latin typeface="Algerian" pitchFamily="82" charset="0"/>
              </a:rPr>
              <a:t>Pajares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3786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Algerian" pitchFamily="82" charset="0"/>
              </a:rPr>
              <a:t>F</a:t>
            </a:r>
            <a:r>
              <a:rPr lang="ru-RU" b="1" i="1" dirty="0" smtClean="0">
                <a:latin typeface="+mj-lt"/>
              </a:rPr>
              <a:t>.</a:t>
            </a:r>
            <a:r>
              <a:rPr lang="en-US" b="1" i="1" dirty="0" err="1" smtClean="0">
                <a:latin typeface="Algerian" pitchFamily="82" charset="0"/>
              </a:rPr>
              <a:t>Pajares</a:t>
            </a:r>
            <a:r>
              <a:rPr lang="ru-RU" b="1" i="1" dirty="0" smtClean="0">
                <a:latin typeface="+mj-lt"/>
              </a:rPr>
              <a:t> – профессор психологии образования </a:t>
            </a:r>
            <a:endParaRPr lang="ru-RU" b="1" i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5214950"/>
            <a:ext cx="4357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en-US" b="1" i="1" dirty="0" smtClean="0">
                <a:latin typeface="Bauhaus 93" pitchFamily="82" charset="0"/>
              </a:rPr>
              <a:t>No one loves teaching more than I do</a:t>
            </a:r>
            <a:r>
              <a:rPr lang="ru-RU" b="1" i="1" dirty="0" smtClean="0"/>
              <a:t>»</a:t>
            </a:r>
          </a:p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«Никто не любит преподавать больше, чем я»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2714620"/>
            <a:ext cx="285752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Calibri" pitchFamily="34" charset="0"/>
              </a:rPr>
              <a:t>Учитель средней школы, преподаватель университета во Флориде;</a:t>
            </a:r>
          </a:p>
          <a:p>
            <a:pPr algn="ctr"/>
            <a:r>
              <a:rPr lang="ru-RU" sz="1400" b="1" i="1" dirty="0" smtClean="0">
                <a:latin typeface="Calibri" pitchFamily="34" charset="0"/>
              </a:rPr>
              <a:t>Руководитель международной школы в Тегеране, Иран;</a:t>
            </a:r>
          </a:p>
          <a:p>
            <a:pPr algn="ctr"/>
            <a:r>
              <a:rPr lang="ru-RU" sz="1400" b="1" i="1" dirty="0" smtClean="0">
                <a:latin typeface="Calibri" pitchFamily="34" charset="0"/>
              </a:rPr>
              <a:t>Директор школы в Испании; Директор американской Международной Школы на острове </a:t>
            </a:r>
            <a:r>
              <a:rPr lang="ru-RU" sz="1400" b="1" i="1" dirty="0" err="1" smtClean="0">
                <a:latin typeface="Calibri" pitchFamily="34" charset="0"/>
              </a:rPr>
              <a:t>Майорка</a:t>
            </a:r>
            <a:r>
              <a:rPr lang="ru-RU" sz="1400" b="1" i="1" dirty="0" smtClean="0">
                <a:latin typeface="Calibri" pitchFamily="34" charset="0"/>
              </a:rPr>
              <a:t>;</a:t>
            </a:r>
          </a:p>
          <a:p>
            <a:pPr algn="ctr"/>
            <a:r>
              <a:rPr lang="ru-RU" sz="1400" b="1" i="1" dirty="0" smtClean="0">
                <a:latin typeface="Calibri" pitchFamily="34" charset="0"/>
              </a:rPr>
              <a:t>С 1994г. </a:t>
            </a:r>
            <a:r>
              <a:rPr lang="en-US" sz="1400" b="1" i="1" dirty="0" smtClean="0">
                <a:latin typeface="Calibri" pitchFamily="34" charset="0"/>
              </a:rPr>
              <a:t>Emory</a:t>
            </a:r>
            <a:r>
              <a:rPr lang="ru-RU" sz="1400" b="1" i="1" dirty="0" smtClean="0">
                <a:latin typeface="Calibri" pitchFamily="34" charset="0"/>
              </a:rPr>
              <a:t> </a:t>
            </a:r>
            <a:r>
              <a:rPr lang="en-US" sz="1400" b="1" i="1" dirty="0" smtClean="0">
                <a:latin typeface="Calibri" pitchFamily="34" charset="0"/>
              </a:rPr>
              <a:t>University</a:t>
            </a:r>
            <a:endParaRPr lang="ru-RU" sz="1400" b="1" i="1" dirty="0" smtClean="0">
              <a:latin typeface="Calibri" pitchFamily="34" charset="0"/>
            </a:endParaRPr>
          </a:p>
          <a:p>
            <a:pPr algn="ctr"/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4626" r="27310" b="3297"/>
          <a:stretch>
            <a:fillRect/>
          </a:stretch>
        </p:blipFill>
        <p:spPr bwMode="auto">
          <a:xfrm>
            <a:off x="857224" y="428604"/>
            <a:ext cx="7929618" cy="5596053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12787369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6000768"/>
            <a:ext cx="621510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http://www.emory.edu/EMORY_REPORT/erarchive/2007/April/April%202/Profile.htm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6830" y="1355090"/>
            <a:ext cx="9107170" cy="4526280"/>
          </a:xfrm>
          <a:solidFill>
            <a:srgbClr val="FFFF00"/>
          </a:solidFill>
          <a:ln>
            <a:solidFill>
              <a:srgbClr val="00B0F0"/>
            </a:solidFill>
          </a:ln>
        </p:spPr>
        <p:txBody>
          <a:bodyPr wrap="square" lIns="58" tIns="29" rIns="58" bIns="29" anchor="t">
            <a:normAutofit/>
          </a:bodyPr>
          <a:lstStyle/>
          <a:p>
            <a:pPr marL="365760" indent="-255905" algn="l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dirty="0" smtClean="0"/>
          </a:p>
          <a:p>
            <a:pPr marL="365760" indent="-255905" algn="l" defTabSz="91440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Tx/>
              <a:buNone/>
            </a:pPr>
            <a:r>
              <a:rPr lang="en-US" altLang="ko-KR" sz="4400" b="1" i="1" dirty="0" smtClean="0">
                <a:solidFill>
                  <a:srgbClr val="000000"/>
                </a:solidFill>
                <a:latin typeface="Bauhaus 93" pitchFamily="82" charset="0"/>
              </a:rPr>
              <a:t>Ученик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Bauhaus 93" pitchFamily="82" charset="0"/>
                <a:ea typeface="Arial Narrow"/>
              </a:rPr>
              <a:t> </a:t>
            </a:r>
            <a:r>
              <a:rPr lang="en-US" altLang="ko-KR" sz="4400" b="1" dirty="0" smtClean="0">
                <a:solidFill>
                  <a:srgbClr val="000000"/>
                </a:solidFill>
                <a:latin typeface="Arial Narrow"/>
                <a:ea typeface="Arial Narrow"/>
              </a:rPr>
              <a:t>                                 </a:t>
            </a:r>
            <a:r>
              <a:rPr lang="en-US" altLang="ko-KR" sz="4400" b="1" dirty="0" smtClean="0">
                <a:solidFill>
                  <a:srgbClr val="000000"/>
                </a:solidFill>
                <a:latin typeface="ВС"/>
                <a:ea typeface="ВС"/>
              </a:rPr>
              <a:t> 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Times New Roman" pitchFamily="18" charset="0"/>
                <a:ea typeface="ВС"/>
                <a:cs typeface="Times New Roman" pitchFamily="18" charset="0"/>
              </a:rPr>
              <a:t>Учитель</a:t>
            </a:r>
            <a:endParaRPr lang="ko-KR" alt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5905" algn="l" defTabSz="91440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Tx/>
              <a:buNone/>
            </a:pPr>
            <a:endParaRPr lang="ko-KR" altLang="en-US" sz="4400" dirty="0" smtClean="0">
              <a:latin typeface="Arial Narrow"/>
              <a:ea typeface="Arial Narrow"/>
            </a:endParaRPr>
          </a:p>
          <a:p>
            <a:pPr marL="365760" indent="-255905" algn="l" defTabSz="91440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Tx/>
              <a:buNone/>
            </a:pPr>
            <a:endParaRPr lang="ko-KR" altLang="en-US" sz="4400" dirty="0" smtClean="0">
              <a:latin typeface="Arial Narrow"/>
              <a:ea typeface="Arial Narrow"/>
            </a:endParaRPr>
          </a:p>
          <a:p>
            <a:pPr marL="365760" indent="-255905" algn="ctr" defTabSz="914400" latinLnBrk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Tx/>
              <a:buNone/>
            </a:pP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</a:rPr>
              <a:t>Обратная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Arial Narrow"/>
              </a:rPr>
              <a:t> 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ВС"/>
              </a:rPr>
              <a:t>связь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Arial Narrow"/>
              </a:rPr>
              <a:t> 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ВС"/>
              </a:rPr>
              <a:t>в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Arial Narrow"/>
              </a:rPr>
              <a:t> 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ВС"/>
              </a:rPr>
              <a:t>процессе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Arial Narrow"/>
              </a:rPr>
              <a:t> </a:t>
            </a:r>
            <a:r>
              <a:rPr lang="en-US" altLang="ko-KR" sz="4400" b="1" i="1" dirty="0" smtClean="0">
                <a:solidFill>
                  <a:srgbClr val="000000"/>
                </a:solidFill>
                <a:latin typeface="Elephant" pitchFamily="18" charset="0"/>
                <a:ea typeface="ВС"/>
              </a:rPr>
              <a:t>обучения</a:t>
            </a:r>
            <a:endParaRPr lang="ko-KR" altLang="en-US" sz="4400" b="1" i="1" dirty="0" smtClean="0">
              <a:latin typeface="Elephant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Взаимное сотрудничество</a:t>
            </a:r>
            <a:endParaRPr lang="ru-RU" i="1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571736" y="1714488"/>
            <a:ext cx="3786214" cy="1928826"/>
          </a:xfrm>
          <a:prstGeom prst="leftRightArrow">
            <a:avLst>
              <a:gd name="adj1" fmla="val 52671"/>
              <a:gd name="adj2" fmla="val 493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УЧИТЬ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</a:rPr>
              <a:t>УЧИТЬСЯ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Академическая строгость и интеллектуальный вызов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Эмоциональная поддержка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поощрение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Атмосфера в классе</a:t>
            </a:r>
            <a:endParaRPr lang="ru-RU" i="1" dirty="0"/>
          </a:p>
        </p:txBody>
      </p:sp>
      <p:sp>
        <p:nvSpPr>
          <p:cNvPr id="4" name="Плюс 3"/>
          <p:cNvSpPr/>
          <p:nvPr/>
        </p:nvSpPr>
        <p:spPr>
          <a:xfrm>
            <a:off x="4143372" y="2928934"/>
            <a:ext cx="1071570" cy="92869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92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    Frank Pajares</vt:lpstr>
      <vt:lpstr>Слайд 2</vt:lpstr>
      <vt:lpstr>Взаимное сотрудничество</vt:lpstr>
      <vt:lpstr>Атмосфера в классе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Frank Pajares</dc:title>
  <cp:lastModifiedBy>Irina</cp:lastModifiedBy>
  <cp:revision>15</cp:revision>
  <dcterms:modified xsi:type="dcterms:W3CDTF">2013-03-20T05:22:04Z</dcterms:modified>
</cp:coreProperties>
</file>