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72C3"/>
    <a:srgbClr val="CF279F"/>
    <a:srgbClr val="943634"/>
    <a:srgbClr val="FDF9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E96C4-8C28-41B6-85ED-6B5C16CF43FE}" type="datetimeFigureOut">
              <a:rPr lang="ru-RU" smtClean="0"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53205-8C5F-4245-AE06-E73DA0A446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9680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E96C4-8C28-41B6-85ED-6B5C16CF43FE}" type="datetimeFigureOut">
              <a:rPr lang="ru-RU" smtClean="0"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53205-8C5F-4245-AE06-E73DA0A446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1239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E96C4-8C28-41B6-85ED-6B5C16CF43FE}" type="datetimeFigureOut">
              <a:rPr lang="ru-RU" smtClean="0"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53205-8C5F-4245-AE06-E73DA0A446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1773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E96C4-8C28-41B6-85ED-6B5C16CF43FE}" type="datetimeFigureOut">
              <a:rPr lang="ru-RU" smtClean="0"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53205-8C5F-4245-AE06-E73DA0A446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2017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E96C4-8C28-41B6-85ED-6B5C16CF43FE}" type="datetimeFigureOut">
              <a:rPr lang="ru-RU" smtClean="0"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53205-8C5F-4245-AE06-E73DA0A446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3442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E96C4-8C28-41B6-85ED-6B5C16CF43FE}" type="datetimeFigureOut">
              <a:rPr lang="ru-RU" smtClean="0"/>
              <a:t>11.02.2014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53205-8C5F-4245-AE06-E73DA0A446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235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E96C4-8C28-41B6-85ED-6B5C16CF43FE}" type="datetimeFigureOut">
              <a:rPr lang="ru-RU" smtClean="0"/>
              <a:t>11.02.2014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53205-8C5F-4245-AE06-E73DA0A446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4959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E96C4-8C28-41B6-85ED-6B5C16CF43FE}" type="datetimeFigureOut">
              <a:rPr lang="ru-RU" smtClean="0"/>
              <a:t>11.02.2014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53205-8C5F-4245-AE06-E73DA0A446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3670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E96C4-8C28-41B6-85ED-6B5C16CF43FE}" type="datetimeFigureOut">
              <a:rPr lang="ru-RU" smtClean="0"/>
              <a:t>11.02.2014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53205-8C5F-4245-AE06-E73DA0A446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5960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E96C4-8C28-41B6-85ED-6B5C16CF43FE}" type="datetimeFigureOut">
              <a:rPr lang="ru-RU" smtClean="0"/>
              <a:t>11.02.2014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53205-8C5F-4245-AE06-E73DA0A446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0538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E96C4-8C28-41B6-85ED-6B5C16CF43FE}" type="datetimeFigureOut">
              <a:rPr lang="ru-RU" smtClean="0"/>
              <a:t>11.02.2014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53205-8C5F-4245-AE06-E73DA0A446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8838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DE96C4-8C28-41B6-85ED-6B5C16CF43FE}" type="datetimeFigureOut">
              <a:rPr lang="ru-RU" smtClean="0"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253205-8C5F-4245-AE06-E73DA0A446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2179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microsoft.com/office/2007/relationships/hdphoto" Target="../media/hdphoto1.wdp"/><Relationship Id="rId7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microsoft.com/office/2007/relationships/hdphoto" Target="../media/hdphoto1.wdp"/><Relationship Id="rId7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31640" y="1124744"/>
            <a:ext cx="71287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solidFill>
                  <a:srgbClr val="FFC000"/>
                </a:solidFill>
              </a:rPr>
              <a:t>Витраж!</a:t>
            </a:r>
            <a:endParaRPr lang="ru-RU" sz="8000" b="1" dirty="0">
              <a:solidFill>
                <a:srgbClr val="FFC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35796" y="2060848"/>
            <a:ext cx="48245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Book Antiqua" pitchFamily="18" charset="0"/>
                <a:ea typeface="BatangChe" pitchFamily="49" charset="-127"/>
              </a:rPr>
              <a:t>Витраж?</a:t>
            </a:r>
            <a:endParaRPr lang="ru-RU" sz="6000" b="1" dirty="0">
              <a:solidFill>
                <a:schemeClr val="accent6">
                  <a:lumMod val="60000"/>
                  <a:lumOff val="40000"/>
                </a:schemeClr>
              </a:solidFill>
              <a:latin typeface="Book Antiqua" pitchFamily="18" charset="0"/>
              <a:ea typeface="BatangChe" pitchFamily="49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57351" y="2919139"/>
            <a:ext cx="6192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E472C3"/>
                </a:solidFill>
                <a:latin typeface="Batang" pitchFamily="18" charset="-127"/>
                <a:ea typeface="Batang" pitchFamily="18" charset="-127"/>
              </a:rPr>
              <a:t>Витраж из пластилина...</a:t>
            </a:r>
            <a:endParaRPr lang="ru-RU" sz="3200" b="1" dirty="0">
              <a:solidFill>
                <a:srgbClr val="E472C3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48064" y="4869160"/>
            <a:ext cx="33123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bg1"/>
                </a:solidFill>
              </a:rPr>
              <a:t>Презентацию составила</a:t>
            </a:r>
          </a:p>
          <a:p>
            <a:pPr algn="r"/>
            <a:r>
              <a:rPr lang="ru-RU" b="1" dirty="0" smtClean="0">
                <a:solidFill>
                  <a:schemeClr val="bg1"/>
                </a:solidFill>
              </a:rPr>
              <a:t>Бабина Н.Н –учитель ИЗО </a:t>
            </a:r>
          </a:p>
          <a:p>
            <a:pPr algn="r"/>
            <a:r>
              <a:rPr lang="ru-RU" b="1" dirty="0" smtClean="0">
                <a:solidFill>
                  <a:schemeClr val="bg1"/>
                </a:solidFill>
              </a:rPr>
              <a:t>МКОУ СОШ № 2</a:t>
            </a:r>
          </a:p>
          <a:p>
            <a:pPr algn="r"/>
            <a:r>
              <a:rPr lang="ru-RU" b="1" dirty="0" smtClean="0">
                <a:solidFill>
                  <a:schemeClr val="bg1"/>
                </a:solidFill>
              </a:rPr>
              <a:t>Г. Уржума</a:t>
            </a:r>
          </a:p>
          <a:p>
            <a:pPr algn="r"/>
            <a:r>
              <a:rPr lang="ru-RU" b="1" dirty="0" smtClean="0">
                <a:solidFill>
                  <a:schemeClr val="bg1"/>
                </a:solidFill>
              </a:rPr>
              <a:t>Кировской области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7581" y="59103"/>
            <a:ext cx="720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solidFill>
                  <a:srgbClr val="FDF941"/>
                </a:solidFill>
                <a:latin typeface="Bookman Old Style" pitchFamily="18" charset="0"/>
              </a:rPr>
              <a:t>Витраж</a:t>
            </a:r>
            <a:endParaRPr lang="ru-RU" sz="9600" b="1" dirty="0">
              <a:solidFill>
                <a:srgbClr val="FDF941"/>
              </a:solidFill>
              <a:latin typeface="Bookman Old Style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67944" y="3717032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u="sng" dirty="0" smtClean="0">
                <a:cs typeface="Aharoni" pitchFamily="2" charset="-79"/>
              </a:rPr>
              <a:t>Пластилиновая живопись</a:t>
            </a:r>
            <a:endParaRPr lang="ru-RU" sz="2400" b="1" i="1" u="sng" dirty="0"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293446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352"/>
            <a:ext cx="9183357" cy="6836648"/>
          </a:xfrm>
        </p:spPr>
      </p:pic>
      <p:sp>
        <p:nvSpPr>
          <p:cNvPr id="5" name="TextBox 4"/>
          <p:cNvSpPr txBox="1"/>
          <p:nvPr/>
        </p:nvSpPr>
        <p:spPr>
          <a:xfrm>
            <a:off x="2483768" y="404664"/>
            <a:ext cx="4824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C000"/>
                </a:solidFill>
                <a:latin typeface="Book Antiqua" pitchFamily="18" charset="0"/>
              </a:rPr>
              <a:t>Актуальность</a:t>
            </a:r>
            <a:endParaRPr lang="ru-RU" sz="4000" b="1" dirty="0">
              <a:solidFill>
                <a:srgbClr val="FFC000"/>
              </a:solidFill>
              <a:latin typeface="Book Antiqua" pitchFamily="18" charset="0"/>
            </a:endParaRPr>
          </a:p>
        </p:txBody>
      </p:sp>
      <p:sp>
        <p:nvSpPr>
          <p:cNvPr id="6" name="Солнце 5"/>
          <p:cNvSpPr/>
          <p:nvPr/>
        </p:nvSpPr>
        <p:spPr>
          <a:xfrm>
            <a:off x="1981955" y="1448780"/>
            <a:ext cx="504056" cy="36004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олнце 6"/>
          <p:cNvSpPr/>
          <p:nvPr/>
        </p:nvSpPr>
        <p:spPr>
          <a:xfrm>
            <a:off x="1981955" y="2440966"/>
            <a:ext cx="504056" cy="36004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олнце 7"/>
          <p:cNvSpPr/>
          <p:nvPr/>
        </p:nvSpPr>
        <p:spPr>
          <a:xfrm>
            <a:off x="1981955" y="3376220"/>
            <a:ext cx="504056" cy="36004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олнце 8"/>
          <p:cNvSpPr/>
          <p:nvPr/>
        </p:nvSpPr>
        <p:spPr>
          <a:xfrm>
            <a:off x="1979712" y="4293096"/>
            <a:ext cx="504056" cy="36004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486011" y="1448780"/>
            <a:ext cx="55642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2"/>
                </a:solidFill>
              </a:rPr>
              <a:t>Можно использовать эту технику на уроках ИЗО</a:t>
            </a:r>
            <a:endParaRPr lang="ru-RU" sz="2000" b="1" dirty="0">
              <a:solidFill>
                <a:schemeClr val="bg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86011" y="2348880"/>
            <a:ext cx="56863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2"/>
                </a:solidFill>
              </a:rPr>
              <a:t>Можно использовать во внеурочной деятельности</a:t>
            </a:r>
            <a:endParaRPr lang="ru-RU" sz="2000" b="1" dirty="0">
              <a:solidFill>
                <a:schemeClr val="bg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93853" y="3376220"/>
            <a:ext cx="4608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2"/>
                </a:solidFill>
              </a:rPr>
              <a:t>На кружке</a:t>
            </a:r>
            <a:endParaRPr lang="ru-RU" sz="2000" b="1" dirty="0">
              <a:solidFill>
                <a:schemeClr val="bg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93853" y="4293096"/>
            <a:ext cx="19718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2"/>
                </a:solidFill>
              </a:rPr>
              <a:t>При участии </a:t>
            </a:r>
          </a:p>
          <a:p>
            <a:r>
              <a:rPr lang="ru-RU" sz="2000" b="1" dirty="0" smtClean="0">
                <a:solidFill>
                  <a:schemeClr val="bg2"/>
                </a:solidFill>
              </a:rPr>
              <a:t>в конкурсах</a:t>
            </a:r>
            <a:endParaRPr lang="ru-RU" sz="2000" b="1" dirty="0">
              <a:solidFill>
                <a:schemeClr val="bg2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520563"/>
            <a:ext cx="4067944" cy="3050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598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757" y="3410998"/>
            <a:ext cx="4248472" cy="318635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195736" y="404664"/>
            <a:ext cx="41520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C000"/>
                </a:solidFill>
                <a:latin typeface="Book Antiqua" pitchFamily="18" charset="0"/>
              </a:rPr>
              <a:t>Нам понадобится</a:t>
            </a:r>
            <a:endParaRPr lang="ru-RU" sz="3600" b="1" dirty="0">
              <a:solidFill>
                <a:srgbClr val="FFC000"/>
              </a:solidFill>
              <a:latin typeface="Book Antiqua" pitchFamily="18" charset="0"/>
            </a:endParaRPr>
          </a:p>
        </p:txBody>
      </p:sp>
      <p:sp>
        <p:nvSpPr>
          <p:cNvPr id="7" name="Солнце 6"/>
          <p:cNvSpPr/>
          <p:nvPr/>
        </p:nvSpPr>
        <p:spPr>
          <a:xfrm>
            <a:off x="1979712" y="1196752"/>
            <a:ext cx="528058" cy="432048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олнце 7"/>
          <p:cNvSpPr/>
          <p:nvPr/>
        </p:nvSpPr>
        <p:spPr>
          <a:xfrm>
            <a:off x="1979712" y="1687261"/>
            <a:ext cx="528058" cy="432048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олнце 9"/>
          <p:cNvSpPr/>
          <p:nvPr/>
        </p:nvSpPr>
        <p:spPr>
          <a:xfrm>
            <a:off x="1979712" y="2204864"/>
            <a:ext cx="528058" cy="432048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олнце 10"/>
          <p:cNvSpPr/>
          <p:nvPr/>
        </p:nvSpPr>
        <p:spPr>
          <a:xfrm>
            <a:off x="1979712" y="2780928"/>
            <a:ext cx="528058" cy="432048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2613218" y="1196752"/>
            <a:ext cx="3888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2"/>
                </a:solidFill>
              </a:rPr>
              <a:t>рисунки</a:t>
            </a:r>
            <a:endParaRPr lang="ru-RU" sz="2000" b="1" dirty="0">
              <a:solidFill>
                <a:schemeClr val="bg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13218" y="1719199"/>
            <a:ext cx="3384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2"/>
                </a:solidFill>
              </a:rPr>
              <a:t>о</a:t>
            </a:r>
            <a:r>
              <a:rPr lang="ru-RU" sz="2000" b="1" dirty="0" smtClean="0">
                <a:solidFill>
                  <a:schemeClr val="bg2"/>
                </a:solidFill>
              </a:rPr>
              <a:t>бложка для дневника</a:t>
            </a:r>
            <a:endParaRPr lang="ru-RU" sz="2000" b="1" dirty="0">
              <a:solidFill>
                <a:schemeClr val="bg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13218" y="2220833"/>
            <a:ext cx="3096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2"/>
                </a:solidFill>
              </a:rPr>
              <a:t>пластилин</a:t>
            </a:r>
            <a:endParaRPr lang="ru-RU" sz="2000" b="1" dirty="0">
              <a:solidFill>
                <a:schemeClr val="bg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13218" y="2703112"/>
            <a:ext cx="5192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2"/>
                </a:solidFill>
              </a:rPr>
              <a:t>Маркер перманентный (водостойкий)</a:t>
            </a:r>
            <a:endParaRPr lang="ru-RU" sz="20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5050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212976"/>
            <a:ext cx="3212174" cy="2409131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005064"/>
            <a:ext cx="3203848" cy="240288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95736" y="764704"/>
            <a:ext cx="48965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2"/>
                </a:solidFill>
              </a:rPr>
              <a:t>Вначале накладываем плёнку (обложку дневника) на рисунок и обводим контур рисунка маркером. Рисунок нам больше не нужен(если он только не цветной). Кладём плёнку с рисунком на белый лист не переворачивая его.</a:t>
            </a:r>
            <a:endParaRPr lang="ru-RU" sz="2000" b="1" dirty="0">
              <a:solidFill>
                <a:schemeClr val="bg2"/>
              </a:solidFill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4067944" y="4581128"/>
            <a:ext cx="1080120" cy="180020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8766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60121"/>
            <a:ext cx="3079544" cy="2309658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509863"/>
            <a:ext cx="3078088" cy="230856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315712"/>
            <a:ext cx="2880320" cy="21602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11960" y="548680"/>
            <a:ext cx="30963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2"/>
                </a:solidFill>
              </a:rPr>
              <a:t>Наносим пластилин на плёнку с рисунком.  Работаем пластилином как красками.</a:t>
            </a:r>
            <a:endParaRPr lang="ru-RU" sz="2000" b="1" dirty="0">
              <a:solidFill>
                <a:schemeClr val="bg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80451" y="5161270"/>
            <a:ext cx="31012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Можно смешивать пластилин в два – три цвета 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10" name="Стрелка углом вверх 9"/>
          <p:cNvSpPr/>
          <p:nvPr/>
        </p:nvSpPr>
        <p:spPr>
          <a:xfrm rot="5400000">
            <a:off x="1571093" y="2687386"/>
            <a:ext cx="504056" cy="432048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углом 12"/>
          <p:cNvSpPr/>
          <p:nvPr/>
        </p:nvSpPr>
        <p:spPr>
          <a:xfrm rot="5400000">
            <a:off x="5049053" y="3931862"/>
            <a:ext cx="414045" cy="504056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153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00" y="168724"/>
            <a:ext cx="2522832" cy="1892124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7708" y="1196752"/>
            <a:ext cx="2780604" cy="208545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862826"/>
            <a:ext cx="2754561" cy="206592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49639"/>
            <a:ext cx="2764362" cy="20732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467" y="4649639"/>
            <a:ext cx="2764363" cy="20732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3347864" y="332656"/>
            <a:ext cx="4320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2"/>
                </a:solidFill>
              </a:rPr>
              <a:t>Вводим всё новые и новые цвета</a:t>
            </a:r>
            <a:endParaRPr lang="ru-RU" sz="2000" b="1" dirty="0">
              <a:solidFill>
                <a:schemeClr val="bg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63688" y="3633976"/>
            <a:ext cx="23461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Это с той стороны, с которой лепили пластилин.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12347" y="4141807"/>
            <a:ext cx="31146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Это с лицевой стороны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1547664" y="3789040"/>
            <a:ext cx="216024" cy="75287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7521969" y="4341862"/>
            <a:ext cx="216024" cy="5528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88794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291382"/>
            <a:ext cx="2736304" cy="2052228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664" y="282960"/>
            <a:ext cx="2736304" cy="205222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82960"/>
            <a:ext cx="2736304" cy="205222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20" y="3611365"/>
            <a:ext cx="3891560" cy="291867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962" y="3573016"/>
            <a:ext cx="3942692" cy="295701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339752" y="2564904"/>
            <a:ext cx="3960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Немного фантазии и ваша работа       превращается в картину </a:t>
            </a:r>
            <a:endParaRPr lang="ru-RU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3421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864596" y="760140"/>
            <a:ext cx="4572000" cy="3429000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60673"/>
            <a:ext cx="3960440" cy="2970330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284984"/>
            <a:ext cx="4037517" cy="302813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843046"/>
            <a:ext cx="3096344" cy="232225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1492" y="980728"/>
            <a:ext cx="28803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C000"/>
                </a:solidFill>
                <a:latin typeface="Book Antiqua" pitchFamily="18" charset="0"/>
              </a:rPr>
              <a:t>Желаем успехов!</a:t>
            </a:r>
            <a:endParaRPr lang="ru-RU" sz="4800" b="1" dirty="0">
              <a:solidFill>
                <a:srgbClr val="FFC000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46246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145</Words>
  <Application>Microsoft Office PowerPoint</Application>
  <PresentationFormat>Экран (4:3)</PresentationFormat>
  <Paragraphs>29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13</cp:revision>
  <dcterms:created xsi:type="dcterms:W3CDTF">2014-02-11T15:30:05Z</dcterms:created>
  <dcterms:modified xsi:type="dcterms:W3CDTF">2014-02-11T17:24:48Z</dcterms:modified>
</cp:coreProperties>
</file>