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ms-office.activeX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75" r:id="rId2"/>
    <p:sldId id="256" r:id="rId3"/>
    <p:sldId id="258" r:id="rId4"/>
    <p:sldId id="279" r:id="rId5"/>
    <p:sldId id="260" r:id="rId6"/>
    <p:sldId id="261" r:id="rId7"/>
    <p:sldId id="283" r:id="rId8"/>
    <p:sldId id="262" r:id="rId9"/>
    <p:sldId id="276" r:id="rId10"/>
    <p:sldId id="264" r:id="rId11"/>
    <p:sldId id="281" r:id="rId12"/>
    <p:sldId id="277" r:id="rId13"/>
    <p:sldId id="266" r:id="rId14"/>
    <p:sldId id="267" r:id="rId15"/>
    <p:sldId id="282" r:id="rId16"/>
    <p:sldId id="259" r:id="rId17"/>
    <p:sldId id="287" r:id="rId18"/>
    <p:sldId id="273" r:id="rId19"/>
    <p:sldId id="271" r:id="rId20"/>
    <p:sldId id="286" r:id="rId21"/>
    <p:sldId id="284" r:id="rId22"/>
    <p:sldId id="272" r:id="rId23"/>
    <p:sldId id="285" r:id="rId24"/>
    <p:sldId id="25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D9B90-8844-458D-AA79-50DCECA826CA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39FE2-738C-49F9-8EFD-7700C9A54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46C1C3-C67E-4DDB-A1D8-04D83A30DCC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518F0-3BF4-4640-B2BF-C085A9F92E0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518F0-3BF4-4640-B2BF-C085A9F92E0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DCCE0F-7D9E-4FB7-B15F-555991C2B069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A76C5B5-1DB7-4491-8F70-B12B5D22799F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84BC5B8-3683-44A5-A501-BE49B3D661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C5B5-1DB7-4491-8F70-B12B5D22799F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C5B8-3683-44A5-A501-BE49B3D661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C5B5-1DB7-4491-8F70-B12B5D22799F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C5B8-3683-44A5-A501-BE49B3D661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C5B5-1DB7-4491-8F70-B12B5D22799F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C5B8-3683-44A5-A501-BE49B3D661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A76C5B5-1DB7-4491-8F70-B12B5D22799F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84BC5B8-3683-44A5-A501-BE49B3D661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C5B5-1DB7-4491-8F70-B12B5D22799F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C5B8-3683-44A5-A501-BE49B3D661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C5B5-1DB7-4491-8F70-B12B5D22799F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C5B8-3683-44A5-A501-BE49B3D661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C5B5-1DB7-4491-8F70-B12B5D22799F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C5B8-3683-44A5-A501-BE49B3D661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C5B5-1DB7-4491-8F70-B12B5D22799F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C5B8-3683-44A5-A501-BE49B3D661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C5B5-1DB7-4491-8F70-B12B5D22799F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C5B8-3683-44A5-A501-BE49B3D661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C5B5-1DB7-4491-8F70-B12B5D22799F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C5B8-3683-44A5-A501-BE49B3D661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A76C5B5-1DB7-4491-8F70-B12B5D22799F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84BC5B8-3683-44A5-A501-BE49B3D661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5643563" y="1500188"/>
            <a:ext cx="2357437" cy="2071687"/>
            <a:chOff x="1857356" y="785794"/>
            <a:chExt cx="2357454" cy="2071702"/>
          </a:xfrm>
        </p:grpSpPr>
        <p:sp>
          <p:nvSpPr>
            <p:cNvPr id="4" name="Овал 3"/>
            <p:cNvSpPr/>
            <p:nvPr/>
          </p:nvSpPr>
          <p:spPr>
            <a:xfrm>
              <a:off x="1857356" y="785794"/>
              <a:ext cx="2357454" cy="2071702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2500298" y="1357298"/>
              <a:ext cx="214315" cy="35719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357554" y="1357298"/>
              <a:ext cx="214315" cy="35719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Дуга 6"/>
            <p:cNvSpPr/>
            <p:nvPr/>
          </p:nvSpPr>
          <p:spPr>
            <a:xfrm rot="10800000" flipH="1">
              <a:off x="2285984" y="1071546"/>
              <a:ext cx="1500198" cy="1428760"/>
            </a:xfrm>
            <a:prstGeom prst="arc">
              <a:avLst>
                <a:gd name="adj1" fmla="val 11751330"/>
                <a:gd name="adj2" fmla="val 20685428"/>
              </a:avLst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2214546" y="1930389"/>
              <a:ext cx="214315" cy="141289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3643306" y="1927214"/>
              <a:ext cx="214315" cy="144464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795974" y="785794"/>
              <a:ext cx="418704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latin typeface="Book Antiqua" pitchFamily="18" charset="0"/>
                  <a:cs typeface="+mn-cs"/>
                </a:rPr>
                <a:t>12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57488" y="2488164"/>
              <a:ext cx="300082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latin typeface="Book Antiqua" pitchFamily="18" charset="0"/>
                  <a:cs typeface="+mn-cs"/>
                </a:rPr>
                <a:t>6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57356" y="1643050"/>
              <a:ext cx="300082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latin typeface="Book Antiqua" pitchFamily="18" charset="0"/>
                  <a:cs typeface="+mn-cs"/>
                </a:rPr>
                <a:t>9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14728" y="1643050"/>
              <a:ext cx="300082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latin typeface="Book Antiqua" pitchFamily="18" charset="0"/>
                  <a:cs typeface="+mn-cs"/>
                </a:rPr>
                <a:t>3</a:t>
              </a:r>
            </a:p>
          </p:txBody>
        </p:sp>
        <p:sp>
          <p:nvSpPr>
            <p:cNvPr id="14" name="Овал 13"/>
            <p:cNvSpPr/>
            <p:nvPr/>
          </p:nvSpPr>
          <p:spPr>
            <a:xfrm>
              <a:off x="3500430" y="1000108"/>
              <a:ext cx="71439" cy="7143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3929058" y="1357298"/>
              <a:ext cx="71439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3929058" y="2214554"/>
              <a:ext cx="71439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3500430" y="2571744"/>
              <a:ext cx="71439" cy="7143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500298" y="2571744"/>
              <a:ext cx="71439" cy="7143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071670" y="2214554"/>
              <a:ext cx="71439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500298" y="1000108"/>
              <a:ext cx="71439" cy="7143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2071670" y="1357298"/>
              <a:ext cx="71439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2" name="Группа 21"/>
          <p:cNvGrpSpPr>
            <a:grpSpLocks/>
          </p:cNvGrpSpPr>
          <p:nvPr/>
        </p:nvGrpSpPr>
        <p:grpSpPr bwMode="auto">
          <a:xfrm>
            <a:off x="6715125" y="1571625"/>
            <a:ext cx="214313" cy="1928813"/>
            <a:chOff x="5143504" y="1357298"/>
            <a:chExt cx="214314" cy="278608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5143504" y="1357298"/>
              <a:ext cx="214314" cy="27860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Равнобедренный треугольник 23"/>
            <p:cNvSpPr/>
            <p:nvPr/>
          </p:nvSpPr>
          <p:spPr>
            <a:xfrm>
              <a:off x="5214942" y="1357298"/>
              <a:ext cx="71437" cy="1357498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Равнобедренный треугольник 24"/>
            <p:cNvSpPr/>
            <p:nvPr/>
          </p:nvSpPr>
          <p:spPr>
            <a:xfrm rot="10800000">
              <a:off x="5214942" y="2714796"/>
              <a:ext cx="71437" cy="42880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6" name="Группа 25"/>
          <p:cNvGrpSpPr>
            <a:grpSpLocks/>
          </p:cNvGrpSpPr>
          <p:nvPr/>
        </p:nvGrpSpPr>
        <p:grpSpPr bwMode="auto">
          <a:xfrm>
            <a:off x="6643688" y="1928813"/>
            <a:ext cx="357187" cy="1214437"/>
            <a:chOff x="5143504" y="1357298"/>
            <a:chExt cx="214314" cy="2786082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5143504" y="1357298"/>
              <a:ext cx="214314" cy="27860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Равнобедренный треугольник 27"/>
            <p:cNvSpPr/>
            <p:nvPr/>
          </p:nvSpPr>
          <p:spPr>
            <a:xfrm>
              <a:off x="5214942" y="1357298"/>
              <a:ext cx="71438" cy="1358442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Равнобедренный треугольник 28"/>
            <p:cNvSpPr/>
            <p:nvPr/>
          </p:nvSpPr>
          <p:spPr>
            <a:xfrm rot="10800000">
              <a:off x="5214942" y="2715740"/>
              <a:ext cx="71438" cy="42610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 rot="10800000">
              <a:off x="5229230" y="2668396"/>
              <a:ext cx="42863" cy="16388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1" name="Овал 30"/>
          <p:cNvSpPr/>
          <p:nvPr/>
        </p:nvSpPr>
        <p:spPr>
          <a:xfrm>
            <a:off x="5643570" y="1500174"/>
            <a:ext cx="2357454" cy="2071702"/>
          </a:xfrm>
          <a:prstGeom prst="ellipse">
            <a:avLst/>
          </a:prstGeom>
          <a:solidFill>
            <a:srgbClr val="FFFF66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☺</a:t>
            </a:r>
          </a:p>
          <a:p>
            <a:pPr algn="ctr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7" name="Заголовок 126"/>
          <p:cNvSpPr>
            <a:spLocks noGrp="1"/>
          </p:cNvSpPr>
          <p:nvPr>
            <p:ph type="title"/>
          </p:nvPr>
        </p:nvSpPr>
        <p:spPr>
          <a:xfrm>
            <a:off x="179512" y="1124744"/>
            <a:ext cx="5400600" cy="4536504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Время на выполнение теста 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i="1" dirty="0" smtClean="0">
                <a:latin typeface="Comic Sans MS" pitchFamily="66" charset="0"/>
              </a:rPr>
              <a:t>Органы чувств. Анализаторы. Орган зрения и зрительный анализатор. Заболевания и повреждения глаз.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10-15 минут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6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косточ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3" y="1628801"/>
            <a:ext cx="3914751" cy="3224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5536" y="1988840"/>
            <a:ext cx="1894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молоточек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1124744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наковальня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3212976"/>
            <a:ext cx="1720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стремечко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260648"/>
            <a:ext cx="56076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Comic Sans MS" pitchFamily="66" charset="0"/>
              </a:rPr>
              <a:t>Слуховые косточки</a:t>
            </a:r>
            <a:endParaRPr lang="ru-RU" sz="44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5286388"/>
            <a:ext cx="86439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Comic Sans MS" pitchFamily="66" charset="0"/>
              </a:rPr>
              <a:t>Система костных рычагов, примерно в 20 раз увеличивает силу воздействия колебаний  барабанной перепонки.</a:t>
            </a:r>
            <a:endParaRPr lang="ru-RU" sz="2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Строение органа слуха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51520" y="836712"/>
          <a:ext cx="8640960" cy="5616624"/>
        </p:xfrm>
        <a:graphic>
          <a:graphicData uri="http://schemas.openxmlformats.org/drawingml/2006/table">
            <a:tbl>
              <a:tblPr firstRow="1" bandRow="1" bandCol="1">
                <a:tableStyleId>{5A111915-BE36-4E01-A7E5-04B1672EAD32}</a:tableStyleId>
              </a:tblPr>
              <a:tblGrid>
                <a:gridCol w="2011258"/>
                <a:gridCol w="1764624"/>
                <a:gridCol w="2468846"/>
                <a:gridCol w="2396232"/>
              </a:tblGrid>
              <a:tr h="840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Отдел уха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Среда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Структура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Функция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4776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Среднее</a:t>
                      </a:r>
                      <a:endParaRPr lang="ru-RU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ухо</a:t>
                      </a:r>
                      <a:endParaRPr lang="ru-RU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Воздушная</a:t>
                      </a:r>
                      <a:endParaRPr lang="ru-RU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Слуховые</a:t>
                      </a:r>
                      <a:endParaRPr lang="ru-RU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косточки:</a:t>
                      </a:r>
                      <a:endParaRPr lang="ru-RU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молоточек,</a:t>
                      </a:r>
                      <a:endParaRPr lang="ru-RU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наковальня,</a:t>
                      </a:r>
                      <a:endParaRPr lang="ru-RU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стремечко </a:t>
                      </a:r>
                      <a:endParaRPr lang="ru-RU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000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000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000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Слуховая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труба</a:t>
                      </a:r>
                      <a:endParaRPr lang="ru-RU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С помощью костных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рычагов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усиливаются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механические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колебания и передаются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перепонке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овального окна </a:t>
                      </a:r>
                      <a:endParaRPr lang="ru-RU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Уравнивает давление</a:t>
                      </a:r>
                      <a:endParaRPr lang="ru-RU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воздуха в среднем ухе с давлением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наружного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воздуха</a:t>
                      </a:r>
                      <a:endParaRPr lang="ru-RU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214290"/>
            <a:ext cx="8229600" cy="8572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normalizeH="0" baseline="0" noProof="0" dirty="0" smtClean="0">
                <a:uLnTx/>
                <a:uFillTx/>
                <a:latin typeface="Comic Sans MS" pitchFamily="66" charset="0"/>
                <a:ea typeface="+mj-ea"/>
                <a:cs typeface="+mj-cs"/>
              </a:rPr>
              <a:t>Внутреннее ухо</a:t>
            </a:r>
            <a:endParaRPr kumimoji="0" lang="ru-RU" sz="4400" b="1" i="0" u="none" strike="noStrike" kern="0" normalizeH="0" baseline="0" noProof="0" dirty="0"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071538" y="1357298"/>
            <a:ext cx="671969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 стрелкой 10"/>
          <p:cNvCxnSpPr/>
          <p:nvPr/>
        </p:nvCxnSpPr>
        <p:spPr>
          <a:xfrm rot="10800000" flipV="1">
            <a:off x="5929322" y="1500174"/>
            <a:ext cx="857256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7500958" y="2143116"/>
            <a:ext cx="571504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V="1">
            <a:off x="6679421" y="3821909"/>
            <a:ext cx="642942" cy="57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858148" y="1785926"/>
            <a:ext cx="12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Слуховой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 нерв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72330" y="4429132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Улитка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0826" y="1000108"/>
            <a:ext cx="2034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Вестибулярный 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аппарат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1285852" y="4071942"/>
            <a:ext cx="2714644" cy="1426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668344" y="4509120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Слуховой 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нерв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40352" y="3717032"/>
            <a:ext cx="1237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Нервное 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волокно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512" y="3789040"/>
            <a:ext cx="1495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Покровная </a:t>
            </a:r>
          </a:p>
          <a:p>
            <a:r>
              <a:rPr lang="ru-RU" b="1" dirty="0" smtClean="0">
                <a:latin typeface="Comic Sans MS" pitchFamily="66" charset="0"/>
              </a:rPr>
              <a:t>пластинка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504" y="4500570"/>
            <a:ext cx="158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Волосковые 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клетки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9592" y="5877272"/>
            <a:ext cx="3276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Спиральный орган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улитки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43608" y="285728"/>
            <a:ext cx="7523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Comic Sans MS" pitchFamily="66" charset="0"/>
              </a:rPr>
              <a:t>Улитка внутреннего уха</a:t>
            </a:r>
            <a:endParaRPr lang="ru-RU" sz="4400" b="1" dirty="0">
              <a:latin typeface="Comic Sans MS" pitchFamily="66" charset="0"/>
            </a:endParaRPr>
          </a:p>
        </p:txBody>
      </p:sp>
      <p:sp>
        <p:nvSpPr>
          <p:cNvPr id="21" name="Двойные фигурные скобки 20"/>
          <p:cNvSpPr/>
          <p:nvPr/>
        </p:nvSpPr>
        <p:spPr>
          <a:xfrm>
            <a:off x="6948264" y="2060848"/>
            <a:ext cx="1080120" cy="1296144"/>
          </a:xfrm>
          <a:prstGeom prst="brace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44"/>
          <p:cNvGrpSpPr/>
          <p:nvPr/>
        </p:nvGrpSpPr>
        <p:grpSpPr>
          <a:xfrm>
            <a:off x="3923928" y="1556792"/>
            <a:ext cx="3888432" cy="3434778"/>
            <a:chOff x="3929058" y="1214422"/>
            <a:chExt cx="3857652" cy="3362770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929058" y="1214422"/>
              <a:ext cx="3643338" cy="33627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Овал 23"/>
            <p:cNvSpPr/>
            <p:nvPr/>
          </p:nvSpPr>
          <p:spPr>
            <a:xfrm>
              <a:off x="7215206" y="2214554"/>
              <a:ext cx="357190" cy="142876"/>
            </a:xfrm>
            <a:prstGeom prst="ellipse">
              <a:avLst/>
            </a:prstGeom>
            <a:solidFill>
              <a:srgbClr val="EDF6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7429520" y="2643182"/>
              <a:ext cx="142876" cy="71438"/>
            </a:xfrm>
            <a:prstGeom prst="ellipse">
              <a:avLst/>
            </a:prstGeom>
            <a:solidFill>
              <a:srgbClr val="EDF6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/>
            <p:cNvCxnSpPr>
              <a:stCxn id="24" idx="2"/>
            </p:cNvCxnSpPr>
            <p:nvPr/>
          </p:nvCxnSpPr>
          <p:spPr>
            <a:xfrm rot="10800000" flipH="1">
              <a:off x="7215206" y="1714492"/>
              <a:ext cx="500066" cy="5715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>
              <a:stCxn id="37" idx="2"/>
            </p:cNvCxnSpPr>
            <p:nvPr/>
          </p:nvCxnSpPr>
          <p:spPr>
            <a:xfrm rot="10800000" flipH="1" flipV="1">
              <a:off x="7429519" y="2678900"/>
              <a:ext cx="357191" cy="250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Заголовок 21"/>
          <p:cNvSpPr>
            <a:spLocks noGrp="1"/>
          </p:cNvSpPr>
          <p:nvPr>
            <p:ph type="title" idx="4294967295"/>
          </p:nvPr>
        </p:nvSpPr>
        <p:spPr>
          <a:xfrm>
            <a:off x="7956550" y="2420938"/>
            <a:ext cx="1187450" cy="503237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Comic Sans MS" pitchFamily="66" charset="0"/>
              </a:rPr>
              <a:t>Каналы улитки</a:t>
            </a:r>
            <a:endParaRPr lang="ru-RU" sz="1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5" name="Выгнутая влево стрелка 24"/>
          <p:cNvSpPr/>
          <p:nvPr/>
        </p:nvSpPr>
        <p:spPr>
          <a:xfrm rot="3490188">
            <a:off x="2939104" y="2200720"/>
            <a:ext cx="836328" cy="2170824"/>
          </a:xfrm>
          <a:prstGeom prst="curvedRightArrow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116632"/>
            <a:ext cx="8858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Comic Sans MS" pitchFamily="66" charset="0"/>
              </a:rPr>
              <a:t>Волосковые клетки внутреннего уха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933056"/>
            <a:ext cx="8715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 Narrow" pitchFamily="34" charset="0"/>
              </a:rPr>
              <a:t>   </a:t>
            </a:r>
            <a:r>
              <a:rPr lang="ru-RU" sz="2400" dirty="0" smtClean="0">
                <a:latin typeface="Comic Sans MS" pitchFamily="66" charset="0"/>
              </a:rPr>
              <a:t>Каждая волосковая клетка настроена на определенную звуковую частоту, причем клетки, настроенные на низкие частоты, располагаются в верхней части улитки, а высокие частоты улавливаются клетками нижней части улитки. Когда волосковые клетки от возраста или по другим причинам гибнут, человек теряет способность воспринимать звуки соответствующих частот.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8" name="Рисунок 7" descr="волоски.jpg"/>
          <p:cNvPicPr>
            <a:picLocks noChangeAspect="1"/>
          </p:cNvPicPr>
          <p:nvPr/>
        </p:nvPicPr>
        <p:blipFill>
          <a:blip r:embed="rId2" cstate="print"/>
          <a:srcRect r="-741" b="10101"/>
          <a:stretch>
            <a:fillRect/>
          </a:stretch>
        </p:blipFill>
        <p:spPr>
          <a:xfrm>
            <a:off x="2339752" y="908720"/>
            <a:ext cx="4248472" cy="2885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Строение органа слуха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51520" y="836712"/>
          <a:ext cx="8640960" cy="5758558"/>
        </p:xfrm>
        <a:graphic>
          <a:graphicData uri="http://schemas.openxmlformats.org/drawingml/2006/table">
            <a:tbl>
              <a:tblPr firstRow="1" firstCol="1" lastCol="1" bandRow="1" bandCol="1">
                <a:tableStyleId>{5A111915-BE36-4E01-A7E5-04B1672EAD32}</a:tableStyleId>
              </a:tblPr>
              <a:tblGrid>
                <a:gridCol w="1872208"/>
                <a:gridCol w="1512168"/>
                <a:gridCol w="2520280"/>
                <a:gridCol w="2736304"/>
              </a:tblGrid>
              <a:tr h="851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Отдел уха</a:t>
                      </a:r>
                      <a:endParaRPr lang="ru-RU" sz="2400" dirty="0">
                        <a:solidFill>
                          <a:schemeClr val="tx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Среда</a:t>
                      </a:r>
                      <a:endParaRPr lang="ru-RU" sz="2400" dirty="0">
                        <a:solidFill>
                          <a:schemeClr val="tx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Структура</a:t>
                      </a:r>
                      <a:endParaRPr lang="ru-RU" sz="2400" dirty="0">
                        <a:solidFill>
                          <a:schemeClr val="tx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Функция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4837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Внутреннее</a:t>
                      </a:r>
                      <a:endParaRPr lang="ru-RU" sz="20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ухо</a:t>
                      </a:r>
                      <a:endParaRPr lang="ru-RU" sz="20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Жидкая</a:t>
                      </a:r>
                      <a:endParaRPr lang="ru-RU" sz="20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Перепонки</a:t>
                      </a:r>
                      <a:endParaRPr lang="ru-RU" sz="20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овального</a:t>
                      </a:r>
                      <a:endParaRPr lang="ru-RU" sz="20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и круглого окон </a:t>
                      </a:r>
                      <a:endParaRPr lang="ru-RU" sz="20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Улитка</a:t>
                      </a:r>
                      <a:endParaRPr lang="ru-RU" sz="20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со слуховыми рецепторами</a:t>
                      </a:r>
                      <a:endParaRPr lang="ru-RU" sz="20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Способствуют </a:t>
                      </a:r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передаче </a:t>
                      </a: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механических </a:t>
                      </a:r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колебаний </a:t>
                      </a: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жидкости внутреннего уха </a:t>
                      </a:r>
                      <a:endParaRPr lang="ru-RU" sz="20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Улавливает механиче­ские колебания </a:t>
                      </a:r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жидкости </a:t>
                      </a: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рецепторами органов слуха и </a:t>
                      </a:r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полученную </a:t>
                      </a: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информацию в фор­ме нервных импульсов направляет в мозг</a:t>
                      </a:r>
                      <a:endParaRPr lang="ru-RU" sz="20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0"/>
            <a:ext cx="8460432" cy="98903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Строение слухового анализатора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5733256"/>
            <a:ext cx="3096344" cy="644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3571876"/>
            <a:ext cx="150019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6" name="Рисунок 15" descr="uho_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196751"/>
            <a:ext cx="7056784" cy="5092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1"/>
          <p:cNvSpPr>
            <a:spLocks noChangeArrowheads="1"/>
          </p:cNvSpPr>
          <p:nvPr/>
        </p:nvSpPr>
        <p:spPr bwMode="auto">
          <a:xfrm>
            <a:off x="457200" y="57531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>
                <a:effectLst/>
              </a:rPr>
              <a:t/>
            </a:r>
            <a:br>
              <a:rPr lang="ru-RU" sz="1800">
                <a:effectLst/>
              </a:rPr>
            </a:br>
            <a:endParaRPr lang="ru-RU" sz="1800">
              <a:effectLst/>
            </a:endParaRPr>
          </a:p>
        </p:txBody>
      </p:sp>
      <p:sp>
        <p:nvSpPr>
          <p:cNvPr id="10243" name="Rectangle 65"/>
          <p:cNvSpPr>
            <a:spLocks noChangeArrowheads="1"/>
          </p:cNvSpPr>
          <p:nvPr/>
        </p:nvSpPr>
        <p:spPr bwMode="auto">
          <a:xfrm>
            <a:off x="250825" y="1443038"/>
            <a:ext cx="3313113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443115"/>
                </a:solidFill>
                <a:effectLst/>
                <a:latin typeface="Comic Sans MS" pitchFamily="66" charset="0"/>
              </a:rPr>
              <a:t>Звуковая волна</a:t>
            </a:r>
          </a:p>
        </p:txBody>
      </p:sp>
      <p:sp>
        <p:nvSpPr>
          <p:cNvPr id="10306" name="Rectangle 66"/>
          <p:cNvSpPr>
            <a:spLocks noChangeArrowheads="1"/>
          </p:cNvSpPr>
          <p:nvPr/>
        </p:nvSpPr>
        <p:spPr bwMode="auto">
          <a:xfrm>
            <a:off x="4860032" y="1340768"/>
            <a:ext cx="3650359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443115"/>
                </a:solidFill>
                <a:effectLst/>
                <a:latin typeface="Comic Sans MS" pitchFamily="66" charset="0"/>
              </a:rPr>
              <a:t>Колебания </a:t>
            </a:r>
          </a:p>
          <a:p>
            <a:pPr algn="ctr"/>
            <a:r>
              <a:rPr lang="ru-RU" sz="2400" b="1" dirty="0">
                <a:solidFill>
                  <a:srgbClr val="443115"/>
                </a:solidFill>
                <a:effectLst/>
                <a:latin typeface="Comic Sans MS" pitchFamily="66" charset="0"/>
              </a:rPr>
              <a:t>барабанной перепонки</a:t>
            </a:r>
          </a:p>
        </p:txBody>
      </p:sp>
      <p:sp>
        <p:nvSpPr>
          <p:cNvPr id="10307" name="Rectangle 67"/>
          <p:cNvSpPr>
            <a:spLocks noChangeArrowheads="1"/>
          </p:cNvSpPr>
          <p:nvPr/>
        </p:nvSpPr>
        <p:spPr bwMode="auto">
          <a:xfrm>
            <a:off x="5364088" y="3212976"/>
            <a:ext cx="3097323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443115"/>
                </a:solidFill>
                <a:effectLst/>
                <a:latin typeface="Comic Sans MS" pitchFamily="66" charset="0"/>
              </a:rPr>
              <a:t>Колебания </a:t>
            </a:r>
          </a:p>
          <a:p>
            <a:pPr algn="ctr"/>
            <a:r>
              <a:rPr lang="ru-RU" sz="2400" b="1" dirty="0">
                <a:solidFill>
                  <a:srgbClr val="443115"/>
                </a:solidFill>
                <a:effectLst/>
                <a:latin typeface="Comic Sans MS" pitchFamily="66" charset="0"/>
              </a:rPr>
              <a:t>слуховых косточек</a:t>
            </a:r>
          </a:p>
        </p:txBody>
      </p:sp>
      <p:sp>
        <p:nvSpPr>
          <p:cNvPr id="10308" name="Rectangle 68"/>
          <p:cNvSpPr>
            <a:spLocks noChangeArrowheads="1"/>
          </p:cNvSpPr>
          <p:nvPr/>
        </p:nvSpPr>
        <p:spPr bwMode="auto">
          <a:xfrm>
            <a:off x="539552" y="2564904"/>
            <a:ext cx="3663183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443115"/>
                </a:solidFill>
                <a:effectLst/>
                <a:latin typeface="Comic Sans MS" pitchFamily="66" charset="0"/>
              </a:rPr>
              <a:t>Колебания перепонки </a:t>
            </a:r>
          </a:p>
          <a:p>
            <a:pPr algn="ctr"/>
            <a:r>
              <a:rPr lang="ru-RU" sz="2400" b="1" dirty="0">
                <a:solidFill>
                  <a:srgbClr val="443115"/>
                </a:solidFill>
                <a:effectLst/>
                <a:latin typeface="Comic Sans MS" pitchFamily="66" charset="0"/>
              </a:rPr>
              <a:t>овального окна</a:t>
            </a:r>
          </a:p>
        </p:txBody>
      </p:sp>
      <p:sp>
        <p:nvSpPr>
          <p:cNvPr id="10309" name="Rectangle 69"/>
          <p:cNvSpPr>
            <a:spLocks noChangeArrowheads="1"/>
          </p:cNvSpPr>
          <p:nvPr/>
        </p:nvSpPr>
        <p:spPr bwMode="auto">
          <a:xfrm>
            <a:off x="683568" y="4293096"/>
            <a:ext cx="3060453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443115"/>
                </a:solidFill>
                <a:effectLst/>
                <a:latin typeface="Comic Sans MS" pitchFamily="66" charset="0"/>
              </a:rPr>
              <a:t>Колебания </a:t>
            </a:r>
          </a:p>
          <a:p>
            <a:pPr algn="ctr"/>
            <a:r>
              <a:rPr lang="ru-RU" sz="2400" b="1" dirty="0">
                <a:solidFill>
                  <a:srgbClr val="443115"/>
                </a:solidFill>
                <a:effectLst/>
                <a:latin typeface="Comic Sans MS" pitchFamily="66" charset="0"/>
              </a:rPr>
              <a:t>жидкости в улитке</a:t>
            </a:r>
          </a:p>
        </p:txBody>
      </p:sp>
      <p:sp>
        <p:nvSpPr>
          <p:cNvPr id="10311" name="Rectangle 71"/>
          <p:cNvSpPr>
            <a:spLocks noChangeArrowheads="1"/>
          </p:cNvSpPr>
          <p:nvPr/>
        </p:nvSpPr>
        <p:spPr bwMode="auto">
          <a:xfrm>
            <a:off x="5652120" y="4365104"/>
            <a:ext cx="3311525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443115"/>
                </a:solidFill>
                <a:effectLst/>
                <a:latin typeface="Comic Sans MS" pitchFamily="66" charset="0"/>
              </a:rPr>
              <a:t>Раздражение </a:t>
            </a:r>
          </a:p>
          <a:p>
            <a:pPr algn="ctr"/>
            <a:r>
              <a:rPr lang="ru-RU" sz="2400" b="1" dirty="0">
                <a:solidFill>
                  <a:srgbClr val="443115"/>
                </a:solidFill>
                <a:effectLst/>
                <a:latin typeface="Comic Sans MS" pitchFamily="66" charset="0"/>
              </a:rPr>
              <a:t>слуховых </a:t>
            </a:r>
          </a:p>
          <a:p>
            <a:pPr algn="ctr"/>
            <a:r>
              <a:rPr lang="ru-RU" sz="2400" b="1" dirty="0">
                <a:solidFill>
                  <a:srgbClr val="443115"/>
                </a:solidFill>
                <a:effectLst/>
                <a:latin typeface="Comic Sans MS" pitchFamily="66" charset="0"/>
              </a:rPr>
              <a:t>рецепторов</a:t>
            </a:r>
          </a:p>
        </p:txBody>
      </p:sp>
      <p:sp>
        <p:nvSpPr>
          <p:cNvPr id="10313" name="Rectangle 73"/>
          <p:cNvSpPr>
            <a:spLocks noChangeArrowheads="1"/>
          </p:cNvSpPr>
          <p:nvPr/>
        </p:nvSpPr>
        <p:spPr bwMode="auto">
          <a:xfrm>
            <a:off x="179512" y="5373216"/>
            <a:ext cx="4176712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443115"/>
                </a:solidFill>
                <a:effectLst/>
                <a:latin typeface="Comic Sans MS" pitchFamily="66" charset="0"/>
              </a:rPr>
              <a:t>Формирование </a:t>
            </a:r>
          </a:p>
          <a:p>
            <a:pPr algn="ctr"/>
            <a:r>
              <a:rPr lang="ru-RU" sz="2400" b="1" dirty="0">
                <a:solidFill>
                  <a:srgbClr val="443115"/>
                </a:solidFill>
                <a:effectLst/>
                <a:latin typeface="Comic Sans MS" pitchFamily="66" charset="0"/>
              </a:rPr>
              <a:t>нервных импульсов</a:t>
            </a:r>
          </a:p>
        </p:txBody>
      </p:sp>
      <p:sp>
        <p:nvSpPr>
          <p:cNvPr id="10316" name="Text Box 76"/>
          <p:cNvSpPr txBox="1">
            <a:spLocks noChangeArrowheads="1"/>
          </p:cNvSpPr>
          <p:nvPr/>
        </p:nvSpPr>
        <p:spPr bwMode="auto">
          <a:xfrm>
            <a:off x="1042988" y="188913"/>
            <a:ext cx="70580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 smtClean="0">
                <a:effectLst/>
                <a:latin typeface="Comic Sans MS" pitchFamily="66" charset="0"/>
              </a:rPr>
              <a:t>Схема передачи звуковых волн</a:t>
            </a:r>
            <a:endParaRPr lang="ru-RU" sz="3200" b="1" dirty="0">
              <a:effectLst/>
              <a:latin typeface="Comic Sans MS" pitchFamily="66" charset="0"/>
            </a:endParaRPr>
          </a:p>
        </p:txBody>
      </p:sp>
      <p:sp>
        <p:nvSpPr>
          <p:cNvPr id="10251" name="AutoShape 77"/>
          <p:cNvSpPr>
            <a:spLocks noChangeArrowheads="1"/>
          </p:cNvSpPr>
          <p:nvPr/>
        </p:nvSpPr>
        <p:spPr bwMode="auto">
          <a:xfrm>
            <a:off x="3635896" y="1484784"/>
            <a:ext cx="1224980" cy="287337"/>
          </a:xfrm>
          <a:prstGeom prst="rightArrow">
            <a:avLst>
              <a:gd name="adj1" fmla="val 50000"/>
              <a:gd name="adj2" fmla="val 11284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solidFill>
                <a:srgbClr val="FF9933"/>
              </a:solidFill>
              <a:effectLst/>
            </a:endParaRPr>
          </a:p>
        </p:txBody>
      </p:sp>
      <p:sp>
        <p:nvSpPr>
          <p:cNvPr id="10252" name="AutoShape 82"/>
          <p:cNvSpPr>
            <a:spLocks noChangeArrowheads="1"/>
          </p:cNvSpPr>
          <p:nvPr/>
        </p:nvSpPr>
        <p:spPr bwMode="auto">
          <a:xfrm rot="5400000">
            <a:off x="7884268" y="2565004"/>
            <a:ext cx="863600" cy="287337"/>
          </a:xfrm>
          <a:prstGeom prst="rightArrow">
            <a:avLst>
              <a:gd name="adj1" fmla="val 50000"/>
              <a:gd name="adj2" fmla="val 7513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sz="1800">
              <a:solidFill>
                <a:srgbClr val="FF9933"/>
              </a:solidFill>
              <a:effectLst/>
            </a:endParaRPr>
          </a:p>
        </p:txBody>
      </p:sp>
      <p:sp>
        <p:nvSpPr>
          <p:cNvPr id="10253" name="AutoShape 83"/>
          <p:cNvSpPr>
            <a:spLocks noChangeArrowheads="1"/>
          </p:cNvSpPr>
          <p:nvPr/>
        </p:nvSpPr>
        <p:spPr bwMode="auto">
          <a:xfrm rot="10800000">
            <a:off x="4427984" y="3068960"/>
            <a:ext cx="863600" cy="287337"/>
          </a:xfrm>
          <a:prstGeom prst="rightArrow">
            <a:avLst>
              <a:gd name="adj1" fmla="val 50000"/>
              <a:gd name="adj2" fmla="val 7513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sz="1800">
              <a:solidFill>
                <a:srgbClr val="FF9933"/>
              </a:solidFill>
              <a:effectLst/>
            </a:endParaRPr>
          </a:p>
        </p:txBody>
      </p:sp>
      <p:sp>
        <p:nvSpPr>
          <p:cNvPr id="10254" name="AutoShape 85"/>
          <p:cNvSpPr>
            <a:spLocks noChangeArrowheads="1"/>
          </p:cNvSpPr>
          <p:nvPr/>
        </p:nvSpPr>
        <p:spPr bwMode="auto">
          <a:xfrm>
            <a:off x="3851920" y="4581128"/>
            <a:ext cx="1585913" cy="287337"/>
          </a:xfrm>
          <a:prstGeom prst="rightArrow">
            <a:avLst>
              <a:gd name="adj1" fmla="val 50278"/>
              <a:gd name="adj2" fmla="val 8043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solidFill>
                <a:srgbClr val="FF9933"/>
              </a:solidFill>
              <a:effectLst/>
            </a:endParaRPr>
          </a:p>
        </p:txBody>
      </p:sp>
      <p:sp>
        <p:nvSpPr>
          <p:cNvPr id="10255" name="AutoShape 86"/>
          <p:cNvSpPr>
            <a:spLocks noChangeArrowheads="1"/>
          </p:cNvSpPr>
          <p:nvPr/>
        </p:nvSpPr>
        <p:spPr bwMode="auto">
          <a:xfrm rot="10800000">
            <a:off x="4427984" y="5589240"/>
            <a:ext cx="1296987" cy="287337"/>
          </a:xfrm>
          <a:prstGeom prst="rightArrow">
            <a:avLst>
              <a:gd name="adj1" fmla="val 50278"/>
              <a:gd name="adj2" fmla="val 900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sz="1800">
              <a:solidFill>
                <a:srgbClr val="FF9933"/>
              </a:solidFill>
              <a:effectLst/>
            </a:endParaRPr>
          </a:p>
        </p:txBody>
      </p:sp>
      <p:sp>
        <p:nvSpPr>
          <p:cNvPr id="10256" name="AutoShape 87"/>
          <p:cNvSpPr>
            <a:spLocks noChangeArrowheads="1"/>
          </p:cNvSpPr>
          <p:nvPr/>
        </p:nvSpPr>
        <p:spPr bwMode="auto">
          <a:xfrm rot="5400000">
            <a:off x="287337" y="3681413"/>
            <a:ext cx="792163" cy="287338"/>
          </a:xfrm>
          <a:prstGeom prst="rightArrow">
            <a:avLst>
              <a:gd name="adj1" fmla="val 50000"/>
              <a:gd name="adj2" fmla="val 6892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sz="1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6" grpId="0" animBg="1"/>
      <p:bldP spid="10307" grpId="0" animBg="1"/>
      <p:bldP spid="10308" grpId="0" animBg="1"/>
      <p:bldP spid="10309" grpId="0" animBg="1"/>
      <p:bldP spid="10311" grpId="0" animBg="1"/>
      <p:bldP spid="103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1030" name="ShockwaveFlash2" r:id="rId2" imgW="8135486" imgH="597779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60648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Comic Sans MS" pitchFamily="66" charset="0"/>
              </a:rPr>
              <a:t>Гигиена органа слуха</a:t>
            </a:r>
            <a:endParaRPr lang="ru-RU" sz="4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1196752"/>
            <a:ext cx="41764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Comic Sans MS" pitchFamily="66" charset="0"/>
              </a:rPr>
              <a:t>Среди наиболее частых причин образования серной пробки следует выделить неправильный гигиенический уход за наружным ухом. </a:t>
            </a:r>
          </a:p>
          <a:p>
            <a:pPr algn="r"/>
            <a:r>
              <a:rPr lang="ru-RU" sz="2000" dirty="0" smtClean="0">
                <a:latin typeface="Comic Sans MS" pitchFamily="66" charset="0"/>
              </a:rPr>
              <a:t>В первую очередь это касается неоправданно частого и неверного использования ватных палочек и других подручных средств (спички, шпильки и др.) в профилактических целях. 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Удаление ушной серы при туалете уха необходимо проводить только вокруг входа в слуховой проход, не проникая вглубь (рис. 1) 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10" name="Рисунок 9" descr="правиль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4464496" cy="3969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Органы слуха и равновесия.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Их анализаторы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а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76672"/>
            <a:ext cx="3270200" cy="5480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51845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Если ватная палочка вводится глубже, нарушается естественный механизм самоочищения слухового прохода. Результатом такой «гигиенической» процедуры может быть раздражение и </a:t>
            </a:r>
            <a:r>
              <a:rPr lang="ru-RU" sz="2000" dirty="0" err="1" smtClean="0">
                <a:latin typeface="Comic Sans MS" pitchFamily="66" charset="0"/>
              </a:rPr>
              <a:t>травмирование</a:t>
            </a:r>
            <a:r>
              <a:rPr lang="ru-RU" sz="2000" dirty="0" smtClean="0">
                <a:latin typeface="Comic Sans MS" pitchFamily="66" charset="0"/>
              </a:rPr>
              <a:t> кожи слухового прохода, смещение серы к барабанной перепонке, откуда она уже не может удалиться при жевательных движениях, ее уплотнение и образование пробки (рис. 2а) У детей применение ватных палочек нередко приводит к травмированию барабанной перепонки (рис. 2б), что связано с их подвижностью и отсутствием контроля процедуры, проводимой родителями. По статистике около 70% случаев перфорации барабанной перепонки в детском возрасте вызвано неправильным применением ватных палочек. 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4535488" y="260350"/>
            <a:ext cx="4501008" cy="64817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300" dirty="0" smtClean="0">
                <a:latin typeface="Comic Sans MS" pitchFamily="66" charset="0"/>
              </a:rPr>
              <a:t>    Шум вредно действует на орган слуха и психику человека, вызывая  эмоциональный стресс. Длительное действие звуков большой силы приводит к снижению эластичности барабанной перепонки, подвижности слуховых косточек, и как следствие развивается тугоухость. По существующим санитарным нормам предъявляются резко ограничения на силу звуков в жилых помещениях, больницах и других местах.</a:t>
            </a:r>
          </a:p>
          <a:p>
            <a:endParaRPr lang="ru-RU" dirty="0"/>
          </a:p>
        </p:txBody>
      </p:sp>
      <p:pic>
        <p:nvPicPr>
          <p:cNvPr id="6" name="Содержимое 5" descr="в метро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333375"/>
            <a:ext cx="2725738" cy="26019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 descr="музы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293096"/>
            <a:ext cx="3119361" cy="23416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0828525249.jpg"/>
          <p:cNvPicPr>
            <a:picLocks noChangeAspect="1"/>
          </p:cNvPicPr>
          <p:nvPr/>
        </p:nvPicPr>
        <p:blipFill>
          <a:blip r:embed="rId4" cstate="print"/>
          <a:srcRect r="-2857" b="5881"/>
          <a:stretch>
            <a:fillRect/>
          </a:stretch>
        </p:blipFill>
        <p:spPr>
          <a:xfrm>
            <a:off x="2195736" y="2348880"/>
            <a:ext cx="2592288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4704"/>
          </a:xfrm>
        </p:spPr>
        <p:txBody>
          <a:bodyPr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Отит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908720"/>
            <a:ext cx="49715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В связи с тем, что полость среднего уха связана евстахиевой трубой с носоглоткой, в нее могут проникать различные бактерии, вызывающие воспаление среднего уха- отит. Поэтому своевременное лечение воспалений носоглотки позволяет избежать воспалительных процессов в ухе. Следствием отита может стать тугоухость, и даже глухота.</a:t>
            </a:r>
          </a:p>
          <a:p>
            <a:pPr algn="ctr"/>
            <a:endParaRPr lang="ru-RU" sz="2400" dirty="0">
              <a:latin typeface="Comic Sans MS" pitchFamily="66" charset="0"/>
            </a:endParaRPr>
          </a:p>
        </p:txBody>
      </p:sp>
      <p:pic>
        <p:nvPicPr>
          <p:cNvPr id="8" name="Рисунок 7" descr="1318327663_960.jpg"/>
          <p:cNvPicPr>
            <a:picLocks noChangeAspect="1"/>
          </p:cNvPicPr>
          <p:nvPr/>
        </p:nvPicPr>
        <p:blipFill>
          <a:blip r:embed="rId2" cstate="print"/>
          <a:srcRect r="-493" b="3333"/>
          <a:stretch>
            <a:fillRect/>
          </a:stretch>
        </p:blipFill>
        <p:spPr>
          <a:xfrm>
            <a:off x="395536" y="1340768"/>
            <a:ext cx="3218018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1938243_sick1.jpg"/>
          <p:cNvPicPr>
            <a:picLocks noChangeAspect="1"/>
          </p:cNvPicPr>
          <p:nvPr/>
        </p:nvPicPr>
        <p:blipFill>
          <a:blip r:embed="rId2" cstate="print"/>
          <a:srcRect t="7476" r="3223" b="13145"/>
          <a:stretch>
            <a:fillRect/>
          </a:stretch>
        </p:blipFill>
        <p:spPr>
          <a:xfrm>
            <a:off x="323528" y="3212976"/>
            <a:ext cx="1315864" cy="1079306"/>
          </a:xfrm>
          <a:prstGeom prst="rect">
            <a:avLst/>
          </a:prstGeom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79512" y="-33775"/>
            <a:ext cx="8964488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Основные принципы профилактики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заболеваний органов слуха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omic Sans MS" pitchFamily="66" charset="0"/>
                <a:cs typeface="Arial" pitchFamily="34" charset="0"/>
              </a:rPr>
              <a:t>•Личная гигиена - при насморке старайтесь освобождать носовые ходы попеременно, осторожно прижимая каждое крыло носа к перегородке.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• Закаливание организма и физическая активность 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(утренняя гимнастика, бег, плавание, пешие прогулки).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• Предупреждение охлаждения, травм.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• Своевременное лечение инфекционных заболеваний.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• Исключение громкой музыки и других шумов.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• Рациональное питание, богатое витаминами и минеральными веществами.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• Отказ от вредных привычек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(курение, алкоголь, наркотики).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" name="Рисунок 2" descr="после куп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2492896"/>
            <a:ext cx="1259184" cy="716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ради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3933056"/>
            <a:ext cx="137158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nasmork-266x3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340768"/>
            <a:ext cx="960587" cy="1083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uzn_136548864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44092" y="5445224"/>
            <a:ext cx="1575983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51520" y="692696"/>
            <a:ext cx="8569326" cy="5637213"/>
            <a:chOff x="136" y="332"/>
            <a:chExt cx="5398" cy="3551"/>
          </a:xfrm>
          <a:solidFill>
            <a:srgbClr val="92D050">
              <a:alpha val="51000"/>
            </a:srgbClr>
          </a:solidFill>
        </p:grpSpPr>
        <p:sp>
          <p:nvSpPr>
            <p:cNvPr id="9220" name="AutoShape 4"/>
            <p:cNvSpPr>
              <a:spLocks noChangeArrowheads="1"/>
            </p:cNvSpPr>
            <p:nvPr/>
          </p:nvSpPr>
          <p:spPr bwMode="auto">
            <a:xfrm>
              <a:off x="158" y="346"/>
              <a:ext cx="990" cy="81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342900" indent="-342900" algn="ctr">
                <a:defRPr/>
              </a:pPr>
              <a:r>
                <a:rPr lang="ru-RU" sz="1400" dirty="0" smtClean="0">
                  <a:latin typeface="Comic Sans MS" pitchFamily="66" charset="0"/>
                </a:rPr>
                <a:t>Слуховой проход </a:t>
              </a:r>
            </a:p>
            <a:p>
              <a:pPr marL="342900" indent="-342900" algn="ctr">
                <a:defRPr/>
              </a:pPr>
              <a:r>
                <a:rPr lang="ru-RU" sz="1400" dirty="0" smtClean="0">
                  <a:latin typeface="Comic Sans MS" pitchFamily="66" charset="0"/>
                </a:rPr>
                <a:t>заканчивается </a:t>
              </a:r>
            </a:p>
            <a:p>
              <a:pPr marL="342900" indent="-342900" algn="ctr">
                <a:defRPr/>
              </a:pPr>
              <a:r>
                <a:rPr lang="ru-RU" sz="1400" dirty="0" smtClean="0">
                  <a:latin typeface="Comic Sans MS" pitchFamily="66" charset="0"/>
                </a:rPr>
                <a:t>барабанной</a:t>
              </a:r>
            </a:p>
            <a:p>
              <a:pPr marL="342900" indent="-342900" algn="ctr">
                <a:defRPr/>
              </a:pPr>
              <a:r>
                <a:rPr lang="ru-RU" sz="1400" dirty="0" smtClean="0">
                  <a:latin typeface="Comic Sans MS" pitchFamily="66" charset="0"/>
                </a:rPr>
                <a:t> перепонкой</a:t>
              </a:r>
            </a:p>
            <a:p>
              <a:pPr marL="342900" indent="-342900" algn="ctr">
                <a:defRPr/>
              </a:pPr>
              <a:endParaRPr lang="ru-RU" sz="1400" dirty="0">
                <a:latin typeface="Georgia" pitchFamily="18" charset="0"/>
              </a:endParaRPr>
            </a:p>
          </p:txBody>
        </p:sp>
        <p:sp>
          <p:nvSpPr>
            <p:cNvPr id="9221" name="AutoShape 5"/>
            <p:cNvSpPr>
              <a:spLocks noChangeArrowheads="1"/>
            </p:cNvSpPr>
            <p:nvPr/>
          </p:nvSpPr>
          <p:spPr bwMode="auto">
            <a:xfrm>
              <a:off x="158" y="1253"/>
              <a:ext cx="998" cy="816"/>
            </a:xfrm>
            <a:prstGeom prst="roundRect">
              <a:avLst>
                <a:gd name="adj" fmla="val 16667"/>
              </a:avLst>
            </a:prstGeom>
            <a:solidFill>
              <a:srgbClr val="FFC000">
                <a:alpha val="44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dirty="0" smtClean="0">
                  <a:latin typeface="Comic Sans MS" pitchFamily="66" charset="0"/>
                </a:rPr>
                <a:t>Слуховая</a:t>
              </a:r>
            </a:p>
            <a:p>
              <a:pPr algn="ctr">
                <a:defRPr/>
              </a:pPr>
              <a:r>
                <a:rPr lang="ru-RU" sz="1400" dirty="0" smtClean="0">
                  <a:latin typeface="Comic Sans MS" pitchFamily="66" charset="0"/>
                </a:rPr>
                <a:t> зона находится</a:t>
              </a:r>
            </a:p>
            <a:p>
              <a:pPr algn="ctr">
                <a:defRPr/>
              </a:pPr>
              <a:r>
                <a:rPr lang="ru-RU" sz="1400" dirty="0" smtClean="0">
                  <a:latin typeface="Comic Sans MS" pitchFamily="66" charset="0"/>
                </a:rPr>
                <a:t> в височной </a:t>
              </a:r>
            </a:p>
            <a:p>
              <a:pPr algn="ctr">
                <a:defRPr/>
              </a:pPr>
              <a:r>
                <a:rPr lang="ru-RU" sz="1400" dirty="0" smtClean="0">
                  <a:latin typeface="Comic Sans MS" pitchFamily="66" charset="0"/>
                </a:rPr>
                <a:t>доле коры БП</a:t>
              </a:r>
              <a:endParaRPr lang="ru-RU" sz="1400" dirty="0">
                <a:latin typeface="Comic Sans MS" pitchFamily="66" charset="0"/>
              </a:endParaRPr>
            </a:p>
            <a:p>
              <a:pPr algn="ctr">
                <a:defRPr/>
              </a:pPr>
              <a:endParaRPr lang="ru-RU" sz="1400" dirty="0">
                <a:latin typeface="Georgia" pitchFamily="18" charset="0"/>
              </a:endParaRPr>
            </a:p>
          </p:txBody>
        </p:sp>
        <p:sp>
          <p:nvSpPr>
            <p:cNvPr id="9222" name="AutoShape 6"/>
            <p:cNvSpPr>
              <a:spLocks noChangeArrowheads="1"/>
            </p:cNvSpPr>
            <p:nvPr/>
          </p:nvSpPr>
          <p:spPr bwMode="auto">
            <a:xfrm>
              <a:off x="136" y="3054"/>
              <a:ext cx="998" cy="829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Растения 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поглощают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 шум</a:t>
              </a:r>
              <a:endParaRPr lang="ru-RU" sz="1500" dirty="0">
                <a:latin typeface="Comic Sans MS" pitchFamily="66" charset="0"/>
              </a:endParaRPr>
            </a:p>
          </p:txBody>
        </p:sp>
        <p:sp>
          <p:nvSpPr>
            <p:cNvPr id="9223" name="AutoShape 7"/>
            <p:cNvSpPr>
              <a:spLocks noChangeArrowheads="1"/>
            </p:cNvSpPr>
            <p:nvPr/>
          </p:nvSpPr>
          <p:spPr bwMode="auto">
            <a:xfrm>
              <a:off x="158" y="2160"/>
              <a:ext cx="998" cy="816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Рецепторы 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слуха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 – волосковые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 клетки в улитке</a:t>
              </a:r>
              <a:endParaRPr lang="ru-RU" sz="1500" dirty="0">
                <a:latin typeface="Comic Sans MS" pitchFamily="66" charset="0"/>
              </a:endParaRPr>
            </a:p>
            <a:p>
              <a:pPr algn="ctr">
                <a:defRPr/>
              </a:pPr>
              <a:endParaRPr lang="ru-RU" sz="1400" dirty="0">
                <a:latin typeface="Georgia" pitchFamily="18" charset="0"/>
              </a:endParaRPr>
            </a:p>
          </p:txBody>
        </p:sp>
        <p:sp>
          <p:nvSpPr>
            <p:cNvPr id="9224" name="AutoShape 8"/>
            <p:cNvSpPr>
              <a:spLocks noChangeArrowheads="1"/>
            </p:cNvSpPr>
            <p:nvPr/>
          </p:nvSpPr>
          <p:spPr bwMode="auto">
            <a:xfrm>
              <a:off x="1247" y="346"/>
              <a:ext cx="998" cy="803"/>
            </a:xfrm>
            <a:prstGeom prst="roundRect">
              <a:avLst>
                <a:gd name="adj" fmla="val 16667"/>
              </a:avLst>
            </a:prstGeom>
            <a:solidFill>
              <a:srgbClr val="FFC000">
                <a:alpha val="44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Косточки 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среднего 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уха срастаются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 друг с другом</a:t>
              </a:r>
              <a:endParaRPr lang="ru-RU" sz="1500" dirty="0">
                <a:latin typeface="Comic Sans MS" pitchFamily="66" charset="0"/>
              </a:endParaRPr>
            </a:p>
            <a:p>
              <a:pPr algn="ctr">
                <a:defRPr/>
              </a:pPr>
              <a:endParaRPr lang="ru-RU" sz="1400" dirty="0">
                <a:latin typeface="Georgia" pitchFamily="18" charset="0"/>
              </a:endParaRPr>
            </a:p>
          </p:txBody>
        </p:sp>
        <p:sp>
          <p:nvSpPr>
            <p:cNvPr id="9225" name="AutoShape 9"/>
            <p:cNvSpPr>
              <a:spLocks noChangeArrowheads="1"/>
            </p:cNvSpPr>
            <p:nvPr/>
          </p:nvSpPr>
          <p:spPr bwMode="auto">
            <a:xfrm>
              <a:off x="1247" y="1253"/>
              <a:ext cx="998" cy="816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Рецепторы 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слуха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 находятся в 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среднем ухе</a:t>
              </a:r>
              <a:endParaRPr lang="ru-RU" sz="1500" dirty="0">
                <a:latin typeface="Comic Sans MS" pitchFamily="66" charset="0"/>
              </a:endParaRPr>
            </a:p>
            <a:p>
              <a:pPr algn="ctr">
                <a:defRPr/>
              </a:pPr>
              <a:endParaRPr lang="ru-RU" sz="1400" dirty="0">
                <a:latin typeface="Georgia" pitchFamily="18" charset="0"/>
              </a:endParaRPr>
            </a:p>
            <a:p>
              <a:pPr algn="ctr">
                <a:defRPr/>
              </a:pPr>
              <a:endParaRPr lang="ru-RU" sz="1400" dirty="0">
                <a:latin typeface="Georgia" pitchFamily="18" charset="0"/>
              </a:endParaRPr>
            </a:p>
          </p:txBody>
        </p:sp>
        <p:sp>
          <p:nvSpPr>
            <p:cNvPr id="9226" name="AutoShape 10"/>
            <p:cNvSpPr>
              <a:spLocks noChangeArrowheads="1"/>
            </p:cNvSpPr>
            <p:nvPr/>
          </p:nvSpPr>
          <p:spPr bwMode="auto">
            <a:xfrm>
              <a:off x="1247" y="2160"/>
              <a:ext cx="998" cy="816"/>
            </a:xfrm>
            <a:prstGeom prst="roundRect">
              <a:avLst>
                <a:gd name="adj" fmla="val 16667"/>
              </a:avLst>
            </a:prstGeom>
            <a:solidFill>
              <a:srgbClr val="FFC000">
                <a:alpha val="44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1400" dirty="0" smtClean="0">
                <a:latin typeface="Comic Sans MS" pitchFamily="66" charset="0"/>
              </a:endParaRPr>
            </a:p>
            <a:p>
              <a:pPr algn="ctr">
                <a:defRPr/>
              </a:pPr>
              <a:endParaRPr lang="ru-RU" sz="1500" dirty="0" smtClean="0">
                <a:latin typeface="Comic Sans MS" pitchFamily="66" charset="0"/>
              </a:endParaRP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Слуховая труба 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выравнивает 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давление в 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среднем ухе</a:t>
              </a:r>
            </a:p>
            <a:p>
              <a:pPr algn="ctr">
                <a:defRPr/>
              </a:pPr>
              <a:endParaRPr lang="ru-RU" sz="1400" dirty="0">
                <a:latin typeface="Comic Sans MS" pitchFamily="66" charset="0"/>
              </a:endParaRPr>
            </a:p>
            <a:p>
              <a:pPr algn="ctr">
                <a:defRPr/>
              </a:pPr>
              <a:endParaRPr lang="ru-RU" sz="1400" dirty="0">
                <a:latin typeface="Georgia" pitchFamily="18" charset="0"/>
              </a:endParaRPr>
            </a:p>
            <a:p>
              <a:pPr algn="ctr">
                <a:defRPr/>
              </a:pPr>
              <a:endParaRPr lang="ru-RU" sz="1400" dirty="0">
                <a:latin typeface="Georgia" pitchFamily="18" charset="0"/>
              </a:endParaRPr>
            </a:p>
          </p:txBody>
        </p:sp>
        <p:sp>
          <p:nvSpPr>
            <p:cNvPr id="9227" name="AutoShape 11"/>
            <p:cNvSpPr>
              <a:spLocks noChangeArrowheads="1"/>
            </p:cNvSpPr>
            <p:nvPr/>
          </p:nvSpPr>
          <p:spPr bwMode="auto">
            <a:xfrm>
              <a:off x="2336" y="3067"/>
              <a:ext cx="998" cy="816"/>
            </a:xfrm>
            <a:prstGeom prst="roundRect">
              <a:avLst>
                <a:gd name="adj" fmla="val 16667"/>
              </a:avLst>
            </a:prstGeom>
            <a:solidFill>
              <a:srgbClr val="FFC000">
                <a:alpha val="44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Абсолютная 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тишина вредна 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для человека</a:t>
              </a:r>
              <a:endParaRPr lang="ru-RU" sz="1500" dirty="0">
                <a:latin typeface="Comic Sans MS" pitchFamily="66" charset="0"/>
              </a:endParaRPr>
            </a:p>
            <a:p>
              <a:pPr algn="ctr">
                <a:defRPr/>
              </a:pPr>
              <a:endParaRPr lang="ru-RU" sz="1400" dirty="0">
                <a:latin typeface="Georgia" pitchFamily="18" charset="0"/>
              </a:endParaRPr>
            </a:p>
            <a:p>
              <a:pPr algn="ctr">
                <a:defRPr/>
              </a:pPr>
              <a:endParaRPr lang="ru-RU" sz="1400" dirty="0">
                <a:latin typeface="Georgia" pitchFamily="18" charset="0"/>
              </a:endParaRPr>
            </a:p>
          </p:txBody>
        </p:sp>
        <p:sp>
          <p:nvSpPr>
            <p:cNvPr id="9228" name="AutoShape 12"/>
            <p:cNvSpPr>
              <a:spLocks noChangeArrowheads="1"/>
            </p:cNvSpPr>
            <p:nvPr/>
          </p:nvSpPr>
          <p:spPr bwMode="auto">
            <a:xfrm>
              <a:off x="2336" y="2160"/>
              <a:ext cx="998" cy="816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dirty="0" smtClean="0">
                  <a:latin typeface="Comic Sans MS" pitchFamily="66" charset="0"/>
                </a:rPr>
                <a:t>Внутреннее ухо </a:t>
              </a:r>
            </a:p>
            <a:p>
              <a:pPr algn="ctr">
                <a:defRPr/>
              </a:pPr>
              <a:r>
                <a:rPr lang="ru-RU" sz="1400" dirty="0" smtClean="0">
                  <a:latin typeface="Comic Sans MS" pitchFamily="66" charset="0"/>
                </a:rPr>
                <a:t>находится </a:t>
              </a:r>
            </a:p>
            <a:p>
              <a:pPr algn="ctr">
                <a:defRPr/>
              </a:pPr>
              <a:r>
                <a:rPr lang="ru-RU" sz="1400" dirty="0" smtClean="0">
                  <a:latin typeface="Comic Sans MS" pitchFamily="66" charset="0"/>
                </a:rPr>
                <a:t>внутри </a:t>
              </a:r>
            </a:p>
            <a:p>
              <a:pPr algn="ctr">
                <a:defRPr/>
              </a:pPr>
              <a:r>
                <a:rPr lang="ru-RU" sz="1400" dirty="0" smtClean="0">
                  <a:latin typeface="Comic Sans MS" pitchFamily="66" charset="0"/>
                </a:rPr>
                <a:t>височной кости</a:t>
              </a:r>
              <a:endParaRPr lang="ru-RU" sz="1400" dirty="0">
                <a:latin typeface="Comic Sans MS" pitchFamily="66" charset="0"/>
              </a:endParaRPr>
            </a:p>
            <a:p>
              <a:pPr algn="ctr">
                <a:defRPr/>
              </a:pPr>
              <a:endParaRPr lang="ru-RU" sz="1400" dirty="0">
                <a:latin typeface="Georgia" pitchFamily="18" charset="0"/>
              </a:endParaRPr>
            </a:p>
            <a:p>
              <a:pPr algn="ctr">
                <a:defRPr/>
              </a:pPr>
              <a:endParaRPr lang="ru-RU" sz="1400" dirty="0">
                <a:latin typeface="Georgia" pitchFamily="18" charset="0"/>
              </a:endParaRPr>
            </a:p>
          </p:txBody>
        </p:sp>
        <p:sp>
          <p:nvSpPr>
            <p:cNvPr id="9229" name="AutoShape 13"/>
            <p:cNvSpPr>
              <a:spLocks noChangeArrowheads="1"/>
            </p:cNvSpPr>
            <p:nvPr/>
          </p:nvSpPr>
          <p:spPr bwMode="auto">
            <a:xfrm>
              <a:off x="2336" y="1253"/>
              <a:ext cx="998" cy="816"/>
            </a:xfrm>
            <a:prstGeom prst="roundRect">
              <a:avLst>
                <a:gd name="adj" fmla="val 16667"/>
              </a:avLst>
            </a:prstGeom>
            <a:solidFill>
              <a:srgbClr val="FFC000">
                <a:alpha val="44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Полукружные 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каналы </a:t>
              </a:r>
            </a:p>
            <a:p>
              <a:pPr algn="ctr">
                <a:defRPr/>
              </a:pPr>
              <a:r>
                <a:rPr lang="ru-RU" sz="1500" dirty="0">
                  <a:latin typeface="Comic Sans MS" pitchFamily="66" charset="0"/>
                </a:rPr>
                <a:t>о</a:t>
              </a:r>
              <a:r>
                <a:rPr lang="ru-RU" sz="1500" dirty="0" smtClean="0">
                  <a:latin typeface="Comic Sans MS" pitchFamily="66" charset="0"/>
                </a:rPr>
                <a:t>бразуют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рецепторы слуха</a:t>
              </a:r>
              <a:endParaRPr lang="ru-RU" sz="1500" dirty="0">
                <a:latin typeface="Comic Sans MS" pitchFamily="66" charset="0"/>
              </a:endParaRPr>
            </a:p>
            <a:p>
              <a:pPr algn="ctr">
                <a:defRPr/>
              </a:pPr>
              <a:endParaRPr lang="ru-RU" sz="1400" dirty="0">
                <a:latin typeface="Comic Sans MS" pitchFamily="66" charset="0"/>
              </a:endParaRPr>
            </a:p>
          </p:txBody>
        </p:sp>
        <p:sp>
          <p:nvSpPr>
            <p:cNvPr id="9230" name="AutoShape 14"/>
            <p:cNvSpPr>
              <a:spLocks noChangeArrowheads="1"/>
            </p:cNvSpPr>
            <p:nvPr/>
          </p:nvSpPr>
          <p:spPr bwMode="auto">
            <a:xfrm>
              <a:off x="2314" y="332"/>
              <a:ext cx="998" cy="816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dirty="0">
                  <a:latin typeface="Comic Sans MS" pitchFamily="66" charset="0"/>
                </a:rPr>
                <a:t>Наружное ухо </a:t>
              </a:r>
            </a:p>
            <a:p>
              <a:pPr algn="ctr">
                <a:defRPr/>
              </a:pPr>
              <a:r>
                <a:rPr lang="ru-RU" sz="1400" dirty="0">
                  <a:latin typeface="Comic Sans MS" pitchFamily="66" charset="0"/>
                </a:rPr>
                <a:t>улавливает и </a:t>
              </a:r>
              <a:endParaRPr lang="ru-RU" sz="1400" dirty="0" smtClean="0">
                <a:latin typeface="Comic Sans MS" pitchFamily="66" charset="0"/>
              </a:endParaRPr>
            </a:p>
            <a:p>
              <a:pPr algn="ctr">
                <a:defRPr/>
              </a:pPr>
              <a:r>
                <a:rPr lang="ru-RU" sz="1400" dirty="0" smtClean="0">
                  <a:latin typeface="Comic Sans MS" pitchFamily="66" charset="0"/>
                </a:rPr>
                <a:t>передает </a:t>
              </a:r>
              <a:endParaRPr lang="ru-RU" sz="1400" dirty="0">
                <a:latin typeface="Comic Sans MS" pitchFamily="66" charset="0"/>
              </a:endParaRPr>
            </a:p>
            <a:p>
              <a:pPr algn="ctr">
                <a:defRPr/>
              </a:pPr>
              <a:r>
                <a:rPr lang="ru-RU" sz="1400" dirty="0">
                  <a:latin typeface="Comic Sans MS" pitchFamily="66" charset="0"/>
                </a:rPr>
                <a:t>звуковые волны</a:t>
              </a:r>
              <a:endParaRPr lang="ru-RU" sz="2800" dirty="0">
                <a:latin typeface="Georgia" pitchFamily="18" charset="0"/>
              </a:endParaRPr>
            </a:p>
            <a:p>
              <a:pPr algn="ctr">
                <a:defRPr/>
              </a:pPr>
              <a:endParaRPr lang="ru-RU" sz="1400" dirty="0" smtClean="0">
                <a:latin typeface="Comic Sans MS" pitchFamily="66" charset="0"/>
              </a:endParaRPr>
            </a:p>
            <a:p>
              <a:pPr algn="ctr">
                <a:defRPr/>
              </a:pPr>
              <a:endParaRPr lang="ru-RU" sz="1400" dirty="0">
                <a:latin typeface="Georgia" pitchFamily="18" charset="0"/>
              </a:endParaRPr>
            </a:p>
          </p:txBody>
        </p:sp>
        <p:sp>
          <p:nvSpPr>
            <p:cNvPr id="9231" name="AutoShape 15"/>
            <p:cNvSpPr>
              <a:spLocks noChangeArrowheads="1"/>
            </p:cNvSpPr>
            <p:nvPr/>
          </p:nvSpPr>
          <p:spPr bwMode="auto">
            <a:xfrm>
              <a:off x="1247" y="3054"/>
              <a:ext cx="998" cy="829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1500" dirty="0" smtClean="0">
                <a:latin typeface="Comic Sans MS" pitchFamily="66" charset="0"/>
              </a:endParaRP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Слуховые 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косточки 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находятся в 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среднем ухе</a:t>
              </a:r>
              <a:endParaRPr lang="ru-RU" sz="1500" dirty="0">
                <a:latin typeface="Comic Sans MS" pitchFamily="66" charset="0"/>
              </a:endParaRPr>
            </a:p>
            <a:p>
              <a:pPr algn="ctr">
                <a:defRPr/>
              </a:pPr>
              <a:endParaRPr lang="ru-RU" sz="1400" dirty="0">
                <a:latin typeface="Georgia" pitchFamily="18" charset="0"/>
              </a:endParaRPr>
            </a:p>
            <a:p>
              <a:pPr algn="ctr">
                <a:defRPr/>
              </a:pPr>
              <a:endParaRPr lang="ru-RU" sz="1400" dirty="0">
                <a:latin typeface="Georgia" pitchFamily="18" charset="0"/>
              </a:endParaRPr>
            </a:p>
          </p:txBody>
        </p:sp>
        <p:sp>
          <p:nvSpPr>
            <p:cNvPr id="9232" name="AutoShape 16"/>
            <p:cNvSpPr>
              <a:spLocks noChangeArrowheads="1"/>
            </p:cNvSpPr>
            <p:nvPr/>
          </p:nvSpPr>
          <p:spPr bwMode="auto">
            <a:xfrm>
              <a:off x="4513" y="1253"/>
              <a:ext cx="998" cy="816"/>
            </a:xfrm>
            <a:prstGeom prst="roundRect">
              <a:avLst>
                <a:gd name="adj" fmla="val 16667"/>
              </a:avLst>
            </a:prstGeom>
            <a:solidFill>
              <a:srgbClr val="FFC000">
                <a:alpha val="44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Боль в ушах 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можно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 вылечить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 самостоятельно</a:t>
              </a:r>
              <a:endParaRPr lang="ru-RU" sz="1500" dirty="0">
                <a:latin typeface="Comic Sans MS" pitchFamily="66" charset="0"/>
              </a:endParaRPr>
            </a:p>
            <a:p>
              <a:pPr algn="ctr">
                <a:defRPr/>
              </a:pPr>
              <a:endParaRPr lang="ru-RU" sz="1400" dirty="0">
                <a:latin typeface="Georgia" pitchFamily="18" charset="0"/>
              </a:endParaRPr>
            </a:p>
            <a:p>
              <a:pPr algn="ctr">
                <a:defRPr/>
              </a:pPr>
              <a:endParaRPr lang="ru-RU" sz="1400" dirty="0">
                <a:latin typeface="Georgia" pitchFamily="18" charset="0"/>
              </a:endParaRPr>
            </a:p>
          </p:txBody>
        </p:sp>
        <p:sp>
          <p:nvSpPr>
            <p:cNvPr id="9233" name="AutoShape 17"/>
            <p:cNvSpPr>
              <a:spLocks noChangeArrowheads="1"/>
            </p:cNvSpPr>
            <p:nvPr/>
          </p:nvSpPr>
          <p:spPr bwMode="auto">
            <a:xfrm>
              <a:off x="3424" y="3067"/>
              <a:ext cx="998" cy="816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  <a:alpha val="51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Улитка 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разделена на 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две части</a:t>
              </a:r>
            </a:p>
            <a:p>
              <a:pPr algn="ctr">
                <a:defRPr/>
              </a:pPr>
              <a:endParaRPr lang="ru-RU" sz="1400" dirty="0">
                <a:latin typeface="Georgia" pitchFamily="18" charset="0"/>
              </a:endParaRPr>
            </a:p>
          </p:txBody>
        </p:sp>
        <p:sp>
          <p:nvSpPr>
            <p:cNvPr id="9234" name="AutoShape 18"/>
            <p:cNvSpPr>
              <a:spLocks noChangeArrowheads="1"/>
            </p:cNvSpPr>
            <p:nvPr/>
          </p:nvSpPr>
          <p:spPr bwMode="auto">
            <a:xfrm>
              <a:off x="3424" y="2160"/>
              <a:ext cx="998" cy="803"/>
            </a:xfrm>
            <a:prstGeom prst="roundRect">
              <a:avLst>
                <a:gd name="adj" fmla="val 16667"/>
              </a:avLst>
            </a:prstGeom>
            <a:solidFill>
              <a:srgbClr val="FFC000">
                <a:alpha val="44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Среднее ухо с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 глоткой 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соединяет 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улитка</a:t>
              </a:r>
              <a:endParaRPr lang="ru-RU" sz="1500" dirty="0">
                <a:latin typeface="Comic Sans MS" pitchFamily="66" charset="0"/>
              </a:endParaRPr>
            </a:p>
            <a:p>
              <a:pPr algn="ctr">
                <a:defRPr/>
              </a:pPr>
              <a:endParaRPr lang="ru-RU" sz="1500" dirty="0">
                <a:latin typeface="Georgia" pitchFamily="18" charset="0"/>
              </a:endParaRPr>
            </a:p>
          </p:txBody>
        </p:sp>
        <p:sp>
          <p:nvSpPr>
            <p:cNvPr id="9235" name="AutoShape 19"/>
            <p:cNvSpPr>
              <a:spLocks noChangeArrowheads="1"/>
            </p:cNvSpPr>
            <p:nvPr/>
          </p:nvSpPr>
          <p:spPr bwMode="auto">
            <a:xfrm>
              <a:off x="3402" y="1285"/>
              <a:ext cx="1039" cy="822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Рецепторы 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слуха 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находятся в 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барабанной 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перепонке</a:t>
              </a:r>
              <a:endParaRPr lang="ru-RU" sz="1500" dirty="0">
                <a:latin typeface="Comic Sans MS" pitchFamily="66" charset="0"/>
              </a:endParaRPr>
            </a:p>
            <a:p>
              <a:pPr algn="ctr">
                <a:defRPr/>
              </a:pPr>
              <a:endParaRPr lang="ru-RU" sz="1400" dirty="0">
                <a:latin typeface="Georgia" pitchFamily="18" charset="0"/>
              </a:endParaRPr>
            </a:p>
          </p:txBody>
        </p:sp>
        <p:sp>
          <p:nvSpPr>
            <p:cNvPr id="9236" name="AutoShape 20"/>
            <p:cNvSpPr>
              <a:spLocks noChangeArrowheads="1"/>
            </p:cNvSpPr>
            <p:nvPr/>
          </p:nvSpPr>
          <p:spPr bwMode="auto">
            <a:xfrm>
              <a:off x="4513" y="346"/>
              <a:ext cx="998" cy="816"/>
            </a:xfrm>
            <a:prstGeom prst="roundRect">
              <a:avLst>
                <a:gd name="adj" fmla="val 16667"/>
              </a:avLst>
            </a:prstGeom>
            <a:solidFill>
              <a:srgbClr val="FFC000">
                <a:alpha val="44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Слуховой 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анализатор 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состоит из 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двух звеньев</a:t>
              </a:r>
              <a:endParaRPr lang="ru-RU" sz="1500" dirty="0">
                <a:latin typeface="Comic Sans MS" pitchFamily="66" charset="0"/>
              </a:endParaRPr>
            </a:p>
            <a:p>
              <a:pPr algn="ctr">
                <a:defRPr/>
              </a:pPr>
              <a:endParaRPr lang="ru-RU" sz="1400" dirty="0">
                <a:latin typeface="Georgia" pitchFamily="18" charset="0"/>
              </a:endParaRPr>
            </a:p>
            <a:p>
              <a:pPr algn="ctr">
                <a:defRPr/>
              </a:pPr>
              <a:endParaRPr lang="ru-RU" sz="1400" dirty="0">
                <a:latin typeface="Georgia" pitchFamily="18" charset="0"/>
              </a:endParaRPr>
            </a:p>
          </p:txBody>
        </p:sp>
        <p:sp>
          <p:nvSpPr>
            <p:cNvPr id="9237" name="AutoShape 21"/>
            <p:cNvSpPr>
              <a:spLocks noChangeArrowheads="1"/>
            </p:cNvSpPr>
            <p:nvPr/>
          </p:nvSpPr>
          <p:spPr bwMode="auto">
            <a:xfrm>
              <a:off x="3424" y="346"/>
              <a:ext cx="998" cy="816"/>
            </a:xfrm>
            <a:prstGeom prst="roundRect">
              <a:avLst>
                <a:gd name="adj" fmla="val 16667"/>
              </a:avLst>
            </a:prstGeom>
            <a:solidFill>
              <a:srgbClr val="FFC000">
                <a:alpha val="44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Полость 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внутреннего 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уха заполнена 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жидкостью</a:t>
              </a:r>
              <a:endParaRPr lang="ru-RU" sz="1500" dirty="0">
                <a:latin typeface="Comic Sans MS" pitchFamily="66" charset="0"/>
              </a:endParaRPr>
            </a:p>
            <a:p>
              <a:pPr algn="ctr">
                <a:defRPr/>
              </a:pPr>
              <a:endParaRPr lang="ru-RU" sz="1400" dirty="0">
                <a:latin typeface="Georgia" pitchFamily="18" charset="0"/>
              </a:endParaRPr>
            </a:p>
            <a:p>
              <a:pPr algn="ctr">
                <a:defRPr/>
              </a:pPr>
              <a:endParaRPr lang="ru-RU" sz="1400" dirty="0">
                <a:latin typeface="Georgia" pitchFamily="18" charset="0"/>
              </a:endParaRPr>
            </a:p>
          </p:txBody>
        </p:sp>
        <p:sp>
          <p:nvSpPr>
            <p:cNvPr id="9238" name="AutoShape 22"/>
            <p:cNvSpPr>
              <a:spLocks noChangeArrowheads="1"/>
            </p:cNvSpPr>
            <p:nvPr/>
          </p:nvSpPr>
          <p:spPr bwMode="auto">
            <a:xfrm>
              <a:off x="4513" y="3067"/>
              <a:ext cx="998" cy="816"/>
            </a:xfrm>
            <a:prstGeom prst="roundRect">
              <a:avLst>
                <a:gd name="adj" fmla="val 16667"/>
              </a:avLst>
            </a:prstGeom>
            <a:solidFill>
              <a:srgbClr val="FFC000">
                <a:alpha val="44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Овальное окно 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разделяет 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среднее и 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внутреннее ухо</a:t>
              </a:r>
              <a:endParaRPr lang="ru-RU" sz="1500" dirty="0">
                <a:latin typeface="Comic Sans MS" pitchFamily="66" charset="0"/>
              </a:endParaRPr>
            </a:p>
            <a:p>
              <a:pPr algn="ctr">
                <a:defRPr/>
              </a:pPr>
              <a:endParaRPr lang="ru-RU" sz="1400" dirty="0">
                <a:latin typeface="Georgia" pitchFamily="18" charset="0"/>
              </a:endParaRPr>
            </a:p>
            <a:p>
              <a:pPr algn="ctr">
                <a:defRPr/>
              </a:pPr>
              <a:endParaRPr lang="ru-RU" sz="1400" dirty="0">
                <a:latin typeface="Georgia" pitchFamily="18" charset="0"/>
              </a:endParaRPr>
            </a:p>
          </p:txBody>
        </p:sp>
        <p:sp>
          <p:nvSpPr>
            <p:cNvPr id="9239" name="AutoShape 23"/>
            <p:cNvSpPr>
              <a:spLocks noChangeArrowheads="1"/>
            </p:cNvSpPr>
            <p:nvPr/>
          </p:nvSpPr>
          <p:spPr bwMode="auto">
            <a:xfrm>
              <a:off x="4513" y="2160"/>
              <a:ext cx="1021" cy="803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  <a:alpha val="51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Шум не сильно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 влияет</a:t>
              </a:r>
            </a:p>
            <a:p>
              <a:pPr algn="ctr">
                <a:defRPr/>
              </a:pPr>
              <a:r>
                <a:rPr lang="ru-RU" sz="1500" dirty="0" smtClean="0">
                  <a:latin typeface="Comic Sans MS" pitchFamily="66" charset="0"/>
                </a:rPr>
                <a:t> на слух </a:t>
              </a:r>
              <a:endParaRPr lang="ru-RU" sz="1500" dirty="0">
                <a:latin typeface="Comic Sans MS" pitchFamily="66" charset="0"/>
              </a:endParaRPr>
            </a:p>
            <a:p>
              <a:pPr algn="ctr">
                <a:defRPr/>
              </a:pPr>
              <a:endParaRPr lang="ru-RU" sz="1400" dirty="0">
                <a:latin typeface="Georgia" pitchFamily="18" charset="0"/>
              </a:endParaRPr>
            </a:p>
          </p:txBody>
        </p:sp>
      </p:grpSp>
      <p:sp>
        <p:nvSpPr>
          <p:cNvPr id="9242" name="AutoShape 26"/>
          <p:cNvSpPr>
            <a:spLocks noChangeArrowheads="1"/>
          </p:cNvSpPr>
          <p:nvPr/>
        </p:nvSpPr>
        <p:spPr bwMode="auto">
          <a:xfrm>
            <a:off x="1476375" y="188913"/>
            <a:ext cx="792163" cy="45402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  <a:alpha val="51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latin typeface="Georgia" pitchFamily="18" charset="0"/>
              </a:rPr>
              <a:t>I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9243" name="AutoShape 27"/>
          <p:cNvSpPr>
            <a:spLocks noChangeArrowheads="1"/>
          </p:cNvSpPr>
          <p:nvPr/>
        </p:nvSpPr>
        <p:spPr bwMode="auto">
          <a:xfrm>
            <a:off x="6659563" y="142875"/>
            <a:ext cx="792162" cy="428625"/>
          </a:xfrm>
          <a:prstGeom prst="roundRect">
            <a:avLst>
              <a:gd name="adj" fmla="val 16667"/>
            </a:avLst>
          </a:prstGeom>
          <a:solidFill>
            <a:srgbClr val="FFC000">
              <a:alpha val="4392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latin typeface="Georgia" pitchFamily="18" charset="0"/>
              </a:rPr>
              <a:t>II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9244" name="AutoShape 28"/>
          <p:cNvSpPr>
            <a:spLocks noChangeArrowheads="1"/>
          </p:cNvSpPr>
          <p:nvPr/>
        </p:nvSpPr>
        <p:spPr bwMode="auto">
          <a:xfrm>
            <a:off x="468313" y="1700213"/>
            <a:ext cx="503237" cy="3000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Comic Sans MS" pitchFamily="66" charset="0"/>
              </a:rPr>
              <a:t>ДА</a:t>
            </a:r>
          </a:p>
        </p:txBody>
      </p:sp>
      <p:sp>
        <p:nvSpPr>
          <p:cNvPr id="9245" name="AutoShape 29"/>
          <p:cNvSpPr>
            <a:spLocks noChangeArrowheads="1"/>
          </p:cNvSpPr>
          <p:nvPr/>
        </p:nvSpPr>
        <p:spPr bwMode="auto">
          <a:xfrm>
            <a:off x="1116013" y="1700213"/>
            <a:ext cx="504825" cy="3000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Comic Sans MS" pitchFamily="66" charset="0"/>
              </a:rPr>
              <a:t>НЕТ</a:t>
            </a:r>
          </a:p>
        </p:txBody>
      </p:sp>
      <p:sp>
        <p:nvSpPr>
          <p:cNvPr id="9249" name="AutoShape 33"/>
          <p:cNvSpPr>
            <a:spLocks noChangeArrowheads="1"/>
          </p:cNvSpPr>
          <p:nvPr/>
        </p:nvSpPr>
        <p:spPr bwMode="auto">
          <a:xfrm>
            <a:off x="251520" y="692696"/>
            <a:ext cx="1656184" cy="1368152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omic Sans MS" pitchFamily="66" charset="0"/>
              </a:rPr>
              <a:t>О</a:t>
            </a:r>
            <a:endParaRPr lang="ru-RU" sz="8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250" name="AutoShape 34"/>
          <p:cNvSpPr>
            <a:spLocks noChangeArrowheads="1"/>
          </p:cNvSpPr>
          <p:nvPr/>
        </p:nvSpPr>
        <p:spPr bwMode="auto">
          <a:xfrm>
            <a:off x="2195513" y="3141663"/>
            <a:ext cx="503237" cy="2873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Comic Sans MS" pitchFamily="66" charset="0"/>
              </a:rPr>
              <a:t>ДА</a:t>
            </a:r>
          </a:p>
        </p:txBody>
      </p:sp>
      <p:sp>
        <p:nvSpPr>
          <p:cNvPr id="9251" name="AutoShape 35"/>
          <p:cNvSpPr>
            <a:spLocks noChangeArrowheads="1"/>
          </p:cNvSpPr>
          <p:nvPr/>
        </p:nvSpPr>
        <p:spPr bwMode="auto">
          <a:xfrm>
            <a:off x="2843213" y="3141663"/>
            <a:ext cx="503237" cy="2873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Comic Sans MS" pitchFamily="66" charset="0"/>
              </a:rPr>
              <a:t>НЕТ</a:t>
            </a:r>
          </a:p>
        </p:txBody>
      </p:sp>
      <p:sp>
        <p:nvSpPr>
          <p:cNvPr id="9252" name="AutoShape 36"/>
          <p:cNvSpPr>
            <a:spLocks noChangeArrowheads="1"/>
          </p:cNvSpPr>
          <p:nvPr/>
        </p:nvSpPr>
        <p:spPr bwMode="auto">
          <a:xfrm>
            <a:off x="1979712" y="2132856"/>
            <a:ext cx="1643063" cy="1357313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 b="1" dirty="0" smtClean="0">
                <a:solidFill>
                  <a:srgbClr val="F7FAFF"/>
                </a:solidFill>
                <a:latin typeface="Comic Sans MS" pitchFamily="66" charset="0"/>
              </a:rPr>
              <a:t>л</a:t>
            </a:r>
            <a:endParaRPr lang="ru-RU" sz="8000" b="1" dirty="0">
              <a:solidFill>
                <a:srgbClr val="F7FAFF"/>
              </a:solidFill>
              <a:latin typeface="Comic Sans MS" pitchFamily="66" charset="0"/>
            </a:endParaRPr>
          </a:p>
        </p:txBody>
      </p:sp>
      <p:sp>
        <p:nvSpPr>
          <p:cNvPr id="9253" name="AutoShape 37"/>
          <p:cNvSpPr>
            <a:spLocks noChangeArrowheads="1"/>
          </p:cNvSpPr>
          <p:nvPr/>
        </p:nvSpPr>
        <p:spPr bwMode="auto">
          <a:xfrm>
            <a:off x="4572000" y="1700213"/>
            <a:ext cx="503238" cy="3000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Comic Sans MS" pitchFamily="66" charset="0"/>
              </a:rPr>
              <a:t>НЕТ</a:t>
            </a:r>
          </a:p>
        </p:txBody>
      </p:sp>
      <p:sp>
        <p:nvSpPr>
          <p:cNvPr id="9254" name="AutoShape 38"/>
          <p:cNvSpPr>
            <a:spLocks noChangeArrowheads="1"/>
          </p:cNvSpPr>
          <p:nvPr/>
        </p:nvSpPr>
        <p:spPr bwMode="auto">
          <a:xfrm>
            <a:off x="3924300" y="1700213"/>
            <a:ext cx="503238" cy="3000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Comic Sans MS" pitchFamily="66" charset="0"/>
              </a:rPr>
              <a:t>ДА</a:t>
            </a:r>
          </a:p>
        </p:txBody>
      </p:sp>
      <p:sp>
        <p:nvSpPr>
          <p:cNvPr id="9255" name="AutoShape 39"/>
          <p:cNvSpPr>
            <a:spLocks noChangeArrowheads="1"/>
          </p:cNvSpPr>
          <p:nvPr/>
        </p:nvSpPr>
        <p:spPr bwMode="auto">
          <a:xfrm>
            <a:off x="3707904" y="692696"/>
            <a:ext cx="1656184" cy="1368151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omic Sans MS" pitchFamily="66" charset="0"/>
              </a:rPr>
              <a:t>г</a:t>
            </a:r>
            <a:endParaRPr lang="ru-RU" sz="8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256" name="AutoShape 40"/>
          <p:cNvSpPr>
            <a:spLocks noChangeArrowheads="1"/>
          </p:cNvSpPr>
          <p:nvPr/>
        </p:nvSpPr>
        <p:spPr bwMode="auto">
          <a:xfrm>
            <a:off x="6300788" y="3284984"/>
            <a:ext cx="503237" cy="21545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latin typeface="Comic Sans MS" pitchFamily="66" charset="0"/>
              </a:rPr>
              <a:t>НЕТ</a:t>
            </a:r>
          </a:p>
        </p:txBody>
      </p:sp>
      <p:sp>
        <p:nvSpPr>
          <p:cNvPr id="9257" name="AutoShape 41"/>
          <p:cNvSpPr>
            <a:spLocks noChangeArrowheads="1"/>
          </p:cNvSpPr>
          <p:nvPr/>
        </p:nvSpPr>
        <p:spPr bwMode="auto">
          <a:xfrm>
            <a:off x="5651500" y="3284984"/>
            <a:ext cx="503238" cy="21545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latin typeface="Comic Sans MS" pitchFamily="66" charset="0"/>
              </a:rPr>
              <a:t>ДА</a:t>
            </a:r>
          </a:p>
        </p:txBody>
      </p:sp>
      <p:sp>
        <p:nvSpPr>
          <p:cNvPr id="9258" name="AutoShape 42"/>
          <p:cNvSpPr>
            <a:spLocks noChangeArrowheads="1"/>
          </p:cNvSpPr>
          <p:nvPr/>
        </p:nvSpPr>
        <p:spPr bwMode="auto">
          <a:xfrm>
            <a:off x="5436096" y="2132856"/>
            <a:ext cx="1656184" cy="1368152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 b="1" dirty="0" err="1" smtClean="0">
                <a:solidFill>
                  <a:srgbClr val="F7FAFF"/>
                </a:solidFill>
                <a:latin typeface="Comic Sans MS" pitchFamily="66" charset="0"/>
              </a:rPr>
              <a:t>х</a:t>
            </a:r>
            <a:endParaRPr lang="ru-RU" sz="8000" b="1" dirty="0">
              <a:solidFill>
                <a:srgbClr val="F7FAFF"/>
              </a:solidFill>
              <a:latin typeface="Comic Sans MS" pitchFamily="66" charset="0"/>
            </a:endParaRPr>
          </a:p>
        </p:txBody>
      </p:sp>
      <p:sp>
        <p:nvSpPr>
          <p:cNvPr id="9282" name="AutoShape 66"/>
          <p:cNvSpPr>
            <a:spLocks noChangeArrowheads="1"/>
          </p:cNvSpPr>
          <p:nvPr/>
        </p:nvSpPr>
        <p:spPr bwMode="auto">
          <a:xfrm>
            <a:off x="8027988" y="4581525"/>
            <a:ext cx="503237" cy="276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Comic Sans MS" pitchFamily="66" charset="0"/>
              </a:rPr>
              <a:t>НЕТ</a:t>
            </a:r>
          </a:p>
        </p:txBody>
      </p:sp>
      <p:sp>
        <p:nvSpPr>
          <p:cNvPr id="9283" name="AutoShape 67"/>
          <p:cNvSpPr>
            <a:spLocks noChangeArrowheads="1"/>
          </p:cNvSpPr>
          <p:nvPr/>
        </p:nvSpPr>
        <p:spPr bwMode="auto">
          <a:xfrm>
            <a:off x="7380288" y="4581525"/>
            <a:ext cx="503237" cy="276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Comic Sans MS" pitchFamily="66" charset="0"/>
              </a:rPr>
              <a:t>ДА</a:t>
            </a:r>
          </a:p>
        </p:txBody>
      </p:sp>
      <p:sp>
        <p:nvSpPr>
          <p:cNvPr id="9260" name="AutoShape 44"/>
          <p:cNvSpPr>
            <a:spLocks noChangeArrowheads="1"/>
          </p:cNvSpPr>
          <p:nvPr/>
        </p:nvSpPr>
        <p:spPr bwMode="auto">
          <a:xfrm>
            <a:off x="7164288" y="3573016"/>
            <a:ext cx="1728192" cy="1368152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5400" b="1">
              <a:latin typeface="Georgia" pitchFamily="18" charset="0"/>
            </a:endParaRPr>
          </a:p>
        </p:txBody>
      </p:sp>
      <p:sp>
        <p:nvSpPr>
          <p:cNvPr id="9284" name="AutoShape 68"/>
          <p:cNvSpPr>
            <a:spLocks noChangeArrowheads="1"/>
          </p:cNvSpPr>
          <p:nvPr/>
        </p:nvSpPr>
        <p:spPr bwMode="auto">
          <a:xfrm>
            <a:off x="6300788" y="6021388"/>
            <a:ext cx="503237" cy="2651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Comic Sans MS" pitchFamily="66" charset="0"/>
              </a:rPr>
              <a:t>НЕТ</a:t>
            </a:r>
          </a:p>
        </p:txBody>
      </p:sp>
      <p:sp>
        <p:nvSpPr>
          <p:cNvPr id="9285" name="AutoShape 69"/>
          <p:cNvSpPr>
            <a:spLocks noChangeArrowheads="1"/>
          </p:cNvSpPr>
          <p:nvPr/>
        </p:nvSpPr>
        <p:spPr bwMode="auto">
          <a:xfrm>
            <a:off x="5651500" y="6021388"/>
            <a:ext cx="503238" cy="2651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Comic Sans MS" pitchFamily="66" charset="0"/>
              </a:rPr>
              <a:t>ДА</a:t>
            </a:r>
          </a:p>
        </p:txBody>
      </p:sp>
      <p:sp>
        <p:nvSpPr>
          <p:cNvPr id="9259" name="AutoShape 43"/>
          <p:cNvSpPr>
            <a:spLocks noChangeArrowheads="1"/>
          </p:cNvSpPr>
          <p:nvPr/>
        </p:nvSpPr>
        <p:spPr bwMode="auto">
          <a:xfrm>
            <a:off x="5436096" y="5013177"/>
            <a:ext cx="1643063" cy="1368151"/>
          </a:xfrm>
          <a:prstGeom prst="roundRect">
            <a:avLst>
              <a:gd name="adj" fmla="val 16667"/>
            </a:avLst>
          </a:prstGeom>
          <a:blipFill>
            <a:blip r:embed="rId3" cstate="print"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8000" b="1" dirty="0">
              <a:solidFill>
                <a:srgbClr val="F7FAFF"/>
              </a:solidFill>
              <a:latin typeface="Comic Sans MS" pitchFamily="66" charset="0"/>
            </a:endParaRPr>
          </a:p>
        </p:txBody>
      </p:sp>
      <p:sp>
        <p:nvSpPr>
          <p:cNvPr id="9286" name="AutoShape 70"/>
          <p:cNvSpPr>
            <a:spLocks noChangeArrowheads="1"/>
          </p:cNvSpPr>
          <p:nvPr/>
        </p:nvSpPr>
        <p:spPr bwMode="auto">
          <a:xfrm>
            <a:off x="4572000" y="4581525"/>
            <a:ext cx="503238" cy="276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Comic Sans MS" pitchFamily="66" charset="0"/>
              </a:rPr>
              <a:t>НЕТ</a:t>
            </a:r>
          </a:p>
        </p:txBody>
      </p:sp>
      <p:sp>
        <p:nvSpPr>
          <p:cNvPr id="9287" name="AutoShape 71"/>
          <p:cNvSpPr>
            <a:spLocks noChangeArrowheads="1"/>
          </p:cNvSpPr>
          <p:nvPr/>
        </p:nvSpPr>
        <p:spPr bwMode="auto">
          <a:xfrm>
            <a:off x="3924300" y="4581525"/>
            <a:ext cx="503238" cy="276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Comic Sans MS" pitchFamily="66" charset="0"/>
              </a:rPr>
              <a:t>ДА</a:t>
            </a:r>
          </a:p>
        </p:txBody>
      </p:sp>
      <p:sp>
        <p:nvSpPr>
          <p:cNvPr id="9288" name="AutoShape 72"/>
          <p:cNvSpPr>
            <a:spLocks noChangeArrowheads="1"/>
          </p:cNvSpPr>
          <p:nvPr/>
        </p:nvSpPr>
        <p:spPr bwMode="auto">
          <a:xfrm>
            <a:off x="3707904" y="3573016"/>
            <a:ext cx="1643063" cy="1366838"/>
          </a:xfrm>
          <a:prstGeom prst="roundRect">
            <a:avLst>
              <a:gd name="adj" fmla="val 16667"/>
            </a:avLst>
          </a:prstGeom>
          <a:blipFill>
            <a:blip r:embed="rId4" cstate="print"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8000" b="1" dirty="0">
              <a:solidFill>
                <a:srgbClr val="F7FAFF"/>
              </a:solidFill>
              <a:latin typeface="Comic Sans MS" pitchFamily="66" charset="0"/>
            </a:endParaRPr>
          </a:p>
        </p:txBody>
      </p:sp>
      <p:sp>
        <p:nvSpPr>
          <p:cNvPr id="9289" name="AutoShape 73"/>
          <p:cNvSpPr>
            <a:spLocks noChangeArrowheads="1"/>
          </p:cNvSpPr>
          <p:nvPr/>
        </p:nvSpPr>
        <p:spPr bwMode="auto">
          <a:xfrm>
            <a:off x="2843213" y="6021288"/>
            <a:ext cx="503237" cy="2652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latin typeface="Comic Sans MS" pitchFamily="66" charset="0"/>
              </a:rPr>
              <a:t>НЕТ</a:t>
            </a:r>
          </a:p>
        </p:txBody>
      </p:sp>
      <p:sp>
        <p:nvSpPr>
          <p:cNvPr id="9290" name="AutoShape 74"/>
          <p:cNvSpPr>
            <a:spLocks noChangeArrowheads="1"/>
          </p:cNvSpPr>
          <p:nvPr/>
        </p:nvSpPr>
        <p:spPr bwMode="auto">
          <a:xfrm>
            <a:off x="2195513" y="6021288"/>
            <a:ext cx="503237" cy="2652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latin typeface="Comic Sans MS" pitchFamily="66" charset="0"/>
              </a:rPr>
              <a:t>ДА</a:t>
            </a:r>
          </a:p>
        </p:txBody>
      </p:sp>
      <p:sp>
        <p:nvSpPr>
          <p:cNvPr id="9291" name="AutoShape 75"/>
          <p:cNvSpPr>
            <a:spLocks noChangeArrowheads="1"/>
          </p:cNvSpPr>
          <p:nvPr/>
        </p:nvSpPr>
        <p:spPr bwMode="auto">
          <a:xfrm>
            <a:off x="1979712" y="5013176"/>
            <a:ext cx="1656184" cy="1368152"/>
          </a:xfrm>
          <a:prstGeom prst="roundRect">
            <a:avLst>
              <a:gd name="adj" fmla="val 16667"/>
            </a:avLst>
          </a:prstGeom>
          <a:blipFill>
            <a:blip r:embed="rId5" cstate="print"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8000" b="1" dirty="0">
              <a:solidFill>
                <a:srgbClr val="F7FAFF"/>
              </a:solidFill>
              <a:latin typeface="Comic Sans MS" pitchFamily="66" charset="0"/>
            </a:endParaRPr>
          </a:p>
        </p:txBody>
      </p:sp>
      <p:sp>
        <p:nvSpPr>
          <p:cNvPr id="9292" name="AutoShape 76"/>
          <p:cNvSpPr>
            <a:spLocks noChangeArrowheads="1"/>
          </p:cNvSpPr>
          <p:nvPr/>
        </p:nvSpPr>
        <p:spPr bwMode="auto">
          <a:xfrm>
            <a:off x="1116013" y="4581525"/>
            <a:ext cx="503237" cy="276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Comic Sans MS" pitchFamily="66" charset="0"/>
              </a:rPr>
              <a:t>НЕТ</a:t>
            </a:r>
          </a:p>
        </p:txBody>
      </p:sp>
      <p:sp>
        <p:nvSpPr>
          <p:cNvPr id="9293" name="AutoShape 77"/>
          <p:cNvSpPr>
            <a:spLocks noChangeArrowheads="1"/>
          </p:cNvSpPr>
          <p:nvPr/>
        </p:nvSpPr>
        <p:spPr bwMode="auto">
          <a:xfrm>
            <a:off x="468313" y="4581128"/>
            <a:ext cx="503237" cy="27662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latin typeface="Comic Sans MS" pitchFamily="66" charset="0"/>
              </a:rPr>
              <a:t>ДА</a:t>
            </a:r>
          </a:p>
        </p:txBody>
      </p:sp>
      <p:sp>
        <p:nvSpPr>
          <p:cNvPr id="9294" name="AutoShape 78"/>
          <p:cNvSpPr>
            <a:spLocks noChangeArrowheads="1"/>
          </p:cNvSpPr>
          <p:nvPr/>
        </p:nvSpPr>
        <p:spPr bwMode="auto">
          <a:xfrm>
            <a:off x="251520" y="3573016"/>
            <a:ext cx="1643633" cy="1357313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8000" b="1" dirty="0">
              <a:solidFill>
                <a:srgbClr val="F7FAFF"/>
              </a:solidFill>
              <a:latin typeface="Comic Sans MS" pitchFamily="66" charset="0"/>
            </a:endParaRPr>
          </a:p>
        </p:txBody>
      </p:sp>
      <p:sp>
        <p:nvSpPr>
          <p:cNvPr id="9295" name="AutoShape 79"/>
          <p:cNvSpPr>
            <a:spLocks noChangeArrowheads="1"/>
          </p:cNvSpPr>
          <p:nvPr/>
        </p:nvSpPr>
        <p:spPr bwMode="auto">
          <a:xfrm>
            <a:off x="1116013" y="6021388"/>
            <a:ext cx="503237" cy="2651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Comic Sans MS" pitchFamily="66" charset="0"/>
              </a:rPr>
              <a:t>НЕТ</a:t>
            </a:r>
          </a:p>
        </p:txBody>
      </p:sp>
      <p:sp>
        <p:nvSpPr>
          <p:cNvPr id="9296" name="AutoShape 80"/>
          <p:cNvSpPr>
            <a:spLocks noChangeArrowheads="1"/>
          </p:cNvSpPr>
          <p:nvPr/>
        </p:nvSpPr>
        <p:spPr bwMode="auto">
          <a:xfrm>
            <a:off x="468313" y="6021388"/>
            <a:ext cx="503237" cy="2651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Comic Sans MS" pitchFamily="66" charset="0"/>
              </a:rPr>
              <a:t>ДА</a:t>
            </a:r>
          </a:p>
        </p:txBody>
      </p:sp>
      <p:sp>
        <p:nvSpPr>
          <p:cNvPr id="9297" name="AutoShape 81"/>
          <p:cNvSpPr>
            <a:spLocks noChangeArrowheads="1"/>
          </p:cNvSpPr>
          <p:nvPr/>
        </p:nvSpPr>
        <p:spPr bwMode="auto">
          <a:xfrm>
            <a:off x="251520" y="5013176"/>
            <a:ext cx="1643062" cy="1368152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98" name="AutoShape 82"/>
          <p:cNvSpPr>
            <a:spLocks noChangeArrowheads="1"/>
          </p:cNvSpPr>
          <p:nvPr/>
        </p:nvSpPr>
        <p:spPr bwMode="auto">
          <a:xfrm>
            <a:off x="251520" y="5013176"/>
            <a:ext cx="1656184" cy="136815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ВЫ ДОШЛИ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ДО ФИНИША!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МОЛОДЦЫ!</a:t>
            </a:r>
          </a:p>
        </p:txBody>
      </p:sp>
      <p:sp>
        <p:nvSpPr>
          <p:cNvPr id="9299" name="AutoShape 83"/>
          <p:cNvSpPr>
            <a:spLocks noChangeArrowheads="1"/>
          </p:cNvSpPr>
          <p:nvPr/>
        </p:nvSpPr>
        <p:spPr bwMode="auto">
          <a:xfrm>
            <a:off x="8027988" y="1700213"/>
            <a:ext cx="503237" cy="3000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Comic Sans MS" pitchFamily="66" charset="0"/>
              </a:rPr>
              <a:t>НЕТ</a:t>
            </a:r>
          </a:p>
        </p:txBody>
      </p:sp>
      <p:sp>
        <p:nvSpPr>
          <p:cNvPr id="9300" name="AutoShape 84"/>
          <p:cNvSpPr>
            <a:spLocks noChangeArrowheads="1"/>
          </p:cNvSpPr>
          <p:nvPr/>
        </p:nvSpPr>
        <p:spPr bwMode="auto">
          <a:xfrm>
            <a:off x="7380288" y="1700213"/>
            <a:ext cx="503237" cy="3000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Comic Sans MS" pitchFamily="66" charset="0"/>
              </a:rPr>
              <a:t>ДА</a:t>
            </a:r>
          </a:p>
        </p:txBody>
      </p:sp>
      <p:sp>
        <p:nvSpPr>
          <p:cNvPr id="9301" name="AutoShape 85"/>
          <p:cNvSpPr>
            <a:spLocks noChangeArrowheads="1"/>
          </p:cNvSpPr>
          <p:nvPr/>
        </p:nvSpPr>
        <p:spPr bwMode="auto">
          <a:xfrm>
            <a:off x="7164288" y="692696"/>
            <a:ext cx="1694533" cy="1357883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 b="1" dirty="0" err="1" smtClean="0">
                <a:solidFill>
                  <a:schemeClr val="bg1"/>
                </a:solidFill>
                <a:latin typeface="Comic Sans MS" pitchFamily="66" charset="0"/>
              </a:rPr>
              <a:t>н</a:t>
            </a:r>
            <a:endParaRPr lang="ru-RU" sz="8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302" name="AutoShape 86"/>
          <p:cNvSpPr>
            <a:spLocks noChangeArrowheads="1"/>
          </p:cNvSpPr>
          <p:nvPr/>
        </p:nvSpPr>
        <p:spPr bwMode="auto">
          <a:xfrm>
            <a:off x="8027988" y="3141663"/>
            <a:ext cx="503237" cy="2873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Comic Sans MS" pitchFamily="66" charset="0"/>
              </a:rPr>
              <a:t>НЕТ</a:t>
            </a:r>
          </a:p>
        </p:txBody>
      </p:sp>
      <p:sp>
        <p:nvSpPr>
          <p:cNvPr id="9303" name="AutoShape 87"/>
          <p:cNvSpPr>
            <a:spLocks noChangeArrowheads="1"/>
          </p:cNvSpPr>
          <p:nvPr/>
        </p:nvSpPr>
        <p:spPr bwMode="auto">
          <a:xfrm>
            <a:off x="7380288" y="3141663"/>
            <a:ext cx="503237" cy="2873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Comic Sans MS" pitchFamily="66" charset="0"/>
              </a:rPr>
              <a:t>ДА</a:t>
            </a:r>
          </a:p>
        </p:txBody>
      </p:sp>
      <p:sp>
        <p:nvSpPr>
          <p:cNvPr id="9304" name="AutoShape 88"/>
          <p:cNvSpPr>
            <a:spLocks noChangeArrowheads="1"/>
          </p:cNvSpPr>
          <p:nvPr/>
        </p:nvSpPr>
        <p:spPr bwMode="auto">
          <a:xfrm>
            <a:off x="7164288" y="2132856"/>
            <a:ext cx="1728192" cy="1357313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 b="1" dirty="0" smtClean="0">
                <a:solidFill>
                  <a:srgbClr val="F7FAFF"/>
                </a:solidFill>
                <a:latin typeface="Comic Sans MS" pitchFamily="66" charset="0"/>
              </a:rPr>
              <a:t>а</a:t>
            </a:r>
            <a:endParaRPr lang="ru-RU" sz="8000" b="1" dirty="0">
              <a:solidFill>
                <a:srgbClr val="F7FAFF"/>
              </a:solidFill>
              <a:latin typeface="Comic Sans MS" pitchFamily="66" charset="0"/>
            </a:endParaRPr>
          </a:p>
        </p:txBody>
      </p:sp>
      <p:sp>
        <p:nvSpPr>
          <p:cNvPr id="9305" name="AutoShape 89"/>
          <p:cNvSpPr>
            <a:spLocks noChangeArrowheads="1"/>
          </p:cNvSpPr>
          <p:nvPr/>
        </p:nvSpPr>
        <p:spPr bwMode="auto">
          <a:xfrm>
            <a:off x="6300788" y="1700213"/>
            <a:ext cx="503237" cy="3000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Comic Sans MS" pitchFamily="66" charset="0"/>
              </a:rPr>
              <a:t>НЕТ</a:t>
            </a:r>
          </a:p>
        </p:txBody>
      </p:sp>
      <p:sp>
        <p:nvSpPr>
          <p:cNvPr id="9306" name="AutoShape 90"/>
          <p:cNvSpPr>
            <a:spLocks noChangeArrowheads="1"/>
          </p:cNvSpPr>
          <p:nvPr/>
        </p:nvSpPr>
        <p:spPr bwMode="auto">
          <a:xfrm>
            <a:off x="5651500" y="1700213"/>
            <a:ext cx="503238" cy="3000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Comic Sans MS" pitchFamily="66" charset="0"/>
              </a:rPr>
              <a:t>ДА</a:t>
            </a:r>
          </a:p>
        </p:txBody>
      </p:sp>
      <p:sp>
        <p:nvSpPr>
          <p:cNvPr id="9307" name="AutoShape 91"/>
          <p:cNvSpPr>
            <a:spLocks noChangeArrowheads="1"/>
          </p:cNvSpPr>
          <p:nvPr/>
        </p:nvSpPr>
        <p:spPr bwMode="auto">
          <a:xfrm>
            <a:off x="5436096" y="692696"/>
            <a:ext cx="1643063" cy="1368152"/>
          </a:xfrm>
          <a:prstGeom prst="roundRect">
            <a:avLst>
              <a:gd name="adj" fmla="val 19829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omic Sans MS" pitchFamily="66" charset="0"/>
              </a:rPr>
              <a:t>а</a:t>
            </a:r>
            <a:endParaRPr lang="ru-RU" sz="8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308" name="AutoShape 92"/>
          <p:cNvSpPr>
            <a:spLocks noChangeArrowheads="1"/>
          </p:cNvSpPr>
          <p:nvPr/>
        </p:nvSpPr>
        <p:spPr bwMode="auto">
          <a:xfrm>
            <a:off x="4572000" y="3141663"/>
            <a:ext cx="503238" cy="2873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Comic Sans MS" pitchFamily="66" charset="0"/>
              </a:rPr>
              <a:t>НЕТ</a:t>
            </a:r>
          </a:p>
        </p:txBody>
      </p:sp>
      <p:sp>
        <p:nvSpPr>
          <p:cNvPr id="9309" name="AutoShape 93"/>
          <p:cNvSpPr>
            <a:spLocks noChangeArrowheads="1"/>
          </p:cNvSpPr>
          <p:nvPr/>
        </p:nvSpPr>
        <p:spPr bwMode="auto">
          <a:xfrm>
            <a:off x="3924300" y="3141663"/>
            <a:ext cx="503238" cy="2873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Comic Sans MS" pitchFamily="66" charset="0"/>
              </a:rPr>
              <a:t>ДА</a:t>
            </a:r>
          </a:p>
        </p:txBody>
      </p:sp>
      <p:sp>
        <p:nvSpPr>
          <p:cNvPr id="9310" name="AutoShape 94"/>
          <p:cNvSpPr>
            <a:spLocks noChangeArrowheads="1"/>
          </p:cNvSpPr>
          <p:nvPr/>
        </p:nvSpPr>
        <p:spPr bwMode="auto">
          <a:xfrm>
            <a:off x="3707904" y="2132856"/>
            <a:ext cx="1643063" cy="1357313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 b="1" dirty="0" smtClean="0">
                <a:solidFill>
                  <a:srgbClr val="F7FAFF"/>
                </a:solidFill>
                <a:latin typeface="Comic Sans MS" pitchFamily="66" charset="0"/>
              </a:rPr>
              <a:t>у</a:t>
            </a:r>
            <a:endParaRPr lang="ru-RU" sz="8000" b="1" dirty="0">
              <a:solidFill>
                <a:srgbClr val="F7FAFF"/>
              </a:solidFill>
              <a:latin typeface="Comic Sans MS" pitchFamily="66" charset="0"/>
            </a:endParaRPr>
          </a:p>
        </p:txBody>
      </p:sp>
      <p:sp>
        <p:nvSpPr>
          <p:cNvPr id="9311" name="AutoShape 95"/>
          <p:cNvSpPr>
            <a:spLocks noChangeArrowheads="1"/>
          </p:cNvSpPr>
          <p:nvPr/>
        </p:nvSpPr>
        <p:spPr bwMode="auto">
          <a:xfrm>
            <a:off x="2843213" y="1714500"/>
            <a:ext cx="514350" cy="2743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latin typeface="Comic Sans MS" pitchFamily="66" charset="0"/>
              </a:rPr>
              <a:t>НЕТ</a:t>
            </a:r>
          </a:p>
        </p:txBody>
      </p:sp>
      <p:sp>
        <p:nvSpPr>
          <p:cNvPr id="9312" name="AutoShape 96"/>
          <p:cNvSpPr>
            <a:spLocks noChangeArrowheads="1"/>
          </p:cNvSpPr>
          <p:nvPr/>
        </p:nvSpPr>
        <p:spPr bwMode="auto">
          <a:xfrm>
            <a:off x="2195513" y="1700213"/>
            <a:ext cx="503237" cy="28862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latin typeface="Comic Sans MS" pitchFamily="66" charset="0"/>
              </a:rPr>
              <a:t>ДА</a:t>
            </a:r>
          </a:p>
        </p:txBody>
      </p:sp>
      <p:sp>
        <p:nvSpPr>
          <p:cNvPr id="9313" name="AutoShape 97"/>
          <p:cNvSpPr>
            <a:spLocks noChangeArrowheads="1"/>
          </p:cNvSpPr>
          <p:nvPr/>
        </p:nvSpPr>
        <p:spPr bwMode="auto">
          <a:xfrm>
            <a:off x="1979712" y="692696"/>
            <a:ext cx="1656183" cy="1368152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sz="8000" b="1" dirty="0" err="1" smtClean="0">
                <a:solidFill>
                  <a:schemeClr val="bg1"/>
                </a:solidFill>
                <a:latin typeface="Comic Sans MS" pitchFamily="66" charset="0"/>
              </a:rPr>
              <a:t>р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9314" name="AutoShape 98"/>
          <p:cNvSpPr>
            <a:spLocks noChangeArrowheads="1"/>
          </p:cNvSpPr>
          <p:nvPr/>
        </p:nvSpPr>
        <p:spPr bwMode="auto">
          <a:xfrm>
            <a:off x="1116013" y="3141663"/>
            <a:ext cx="503237" cy="2873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Comic Sans MS" pitchFamily="66" charset="0"/>
              </a:rPr>
              <a:t>НЕТ</a:t>
            </a:r>
          </a:p>
        </p:txBody>
      </p:sp>
      <p:sp>
        <p:nvSpPr>
          <p:cNvPr id="9315" name="AutoShape 99"/>
          <p:cNvSpPr>
            <a:spLocks noChangeArrowheads="1"/>
          </p:cNvSpPr>
          <p:nvPr/>
        </p:nvSpPr>
        <p:spPr bwMode="auto">
          <a:xfrm>
            <a:off x="468313" y="3141663"/>
            <a:ext cx="503237" cy="2873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Comic Sans MS" pitchFamily="66" charset="0"/>
              </a:rPr>
              <a:t>ДА</a:t>
            </a:r>
          </a:p>
        </p:txBody>
      </p:sp>
      <p:sp>
        <p:nvSpPr>
          <p:cNvPr id="9316" name="AutoShape 100"/>
          <p:cNvSpPr>
            <a:spLocks noChangeArrowheads="1"/>
          </p:cNvSpPr>
          <p:nvPr/>
        </p:nvSpPr>
        <p:spPr bwMode="auto">
          <a:xfrm>
            <a:off x="251520" y="2132856"/>
            <a:ext cx="1656184" cy="1368152"/>
          </a:xfrm>
          <a:prstGeom prst="roundRect">
            <a:avLst>
              <a:gd name="adj" fmla="val 9606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 b="1" dirty="0" smtClean="0">
                <a:solidFill>
                  <a:srgbClr val="F7FAFF"/>
                </a:solidFill>
                <a:latin typeface="Comic Sans MS" pitchFamily="66" charset="0"/>
              </a:rPr>
              <a:t>с</a:t>
            </a:r>
            <a:endParaRPr lang="ru-RU" sz="8000" b="1" dirty="0">
              <a:solidFill>
                <a:srgbClr val="F7FAFF"/>
              </a:solidFill>
              <a:latin typeface="Comic Sans MS" pitchFamily="66" charset="0"/>
            </a:endParaRPr>
          </a:p>
        </p:txBody>
      </p:sp>
      <p:sp>
        <p:nvSpPr>
          <p:cNvPr id="9317" name="AutoShape 101"/>
          <p:cNvSpPr>
            <a:spLocks noChangeArrowheads="1"/>
          </p:cNvSpPr>
          <p:nvPr/>
        </p:nvSpPr>
        <p:spPr bwMode="auto">
          <a:xfrm>
            <a:off x="2843213" y="4581525"/>
            <a:ext cx="503237" cy="276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Comic Sans MS" pitchFamily="66" charset="0"/>
              </a:rPr>
              <a:t>НЕТ</a:t>
            </a:r>
          </a:p>
        </p:txBody>
      </p:sp>
      <p:sp>
        <p:nvSpPr>
          <p:cNvPr id="9318" name="AutoShape 102"/>
          <p:cNvSpPr>
            <a:spLocks noChangeArrowheads="1"/>
          </p:cNvSpPr>
          <p:nvPr/>
        </p:nvSpPr>
        <p:spPr bwMode="auto">
          <a:xfrm>
            <a:off x="2195513" y="4581525"/>
            <a:ext cx="503237" cy="276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Comic Sans MS" pitchFamily="66" charset="0"/>
              </a:rPr>
              <a:t>ДА</a:t>
            </a:r>
          </a:p>
        </p:txBody>
      </p:sp>
      <p:sp>
        <p:nvSpPr>
          <p:cNvPr id="9319" name="AutoShape 103"/>
          <p:cNvSpPr>
            <a:spLocks noChangeArrowheads="1"/>
          </p:cNvSpPr>
          <p:nvPr/>
        </p:nvSpPr>
        <p:spPr bwMode="auto">
          <a:xfrm>
            <a:off x="1979712" y="3573016"/>
            <a:ext cx="1656184" cy="1368152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8000" b="1" dirty="0">
              <a:solidFill>
                <a:srgbClr val="F7FAFF"/>
              </a:solidFill>
              <a:latin typeface="Comic Sans MS" pitchFamily="66" charset="0"/>
            </a:endParaRPr>
          </a:p>
        </p:txBody>
      </p:sp>
      <p:sp>
        <p:nvSpPr>
          <p:cNvPr id="9320" name="AutoShape 104"/>
          <p:cNvSpPr>
            <a:spLocks noChangeArrowheads="1"/>
          </p:cNvSpPr>
          <p:nvPr/>
        </p:nvSpPr>
        <p:spPr bwMode="auto">
          <a:xfrm>
            <a:off x="4572000" y="6021388"/>
            <a:ext cx="503238" cy="2651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Comic Sans MS" pitchFamily="66" charset="0"/>
              </a:rPr>
              <a:t>НЕТ</a:t>
            </a:r>
          </a:p>
        </p:txBody>
      </p:sp>
      <p:sp>
        <p:nvSpPr>
          <p:cNvPr id="9321" name="AutoShape 105"/>
          <p:cNvSpPr>
            <a:spLocks noChangeArrowheads="1"/>
          </p:cNvSpPr>
          <p:nvPr/>
        </p:nvSpPr>
        <p:spPr bwMode="auto">
          <a:xfrm>
            <a:off x="3924300" y="6021388"/>
            <a:ext cx="503238" cy="2651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Comic Sans MS" pitchFamily="66" charset="0"/>
              </a:rPr>
              <a:t>ДА</a:t>
            </a:r>
          </a:p>
        </p:txBody>
      </p:sp>
      <p:sp>
        <p:nvSpPr>
          <p:cNvPr id="9322" name="AutoShape 106"/>
          <p:cNvSpPr>
            <a:spLocks noChangeArrowheads="1"/>
          </p:cNvSpPr>
          <p:nvPr/>
        </p:nvSpPr>
        <p:spPr bwMode="auto">
          <a:xfrm>
            <a:off x="3707904" y="5013176"/>
            <a:ext cx="1643063" cy="1368152"/>
          </a:xfrm>
          <a:prstGeom prst="roundRect">
            <a:avLst>
              <a:gd name="adj" fmla="val 16667"/>
            </a:avLst>
          </a:prstGeom>
          <a:blipFill>
            <a:blip r:embed="rId6" cstate="print"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8000" b="1" dirty="0">
              <a:solidFill>
                <a:srgbClr val="F7FAFF"/>
              </a:solidFill>
              <a:latin typeface="Comic Sans MS" pitchFamily="66" charset="0"/>
            </a:endParaRPr>
          </a:p>
        </p:txBody>
      </p:sp>
      <p:sp>
        <p:nvSpPr>
          <p:cNvPr id="9323" name="AutoShape 107"/>
          <p:cNvSpPr>
            <a:spLocks noChangeArrowheads="1"/>
          </p:cNvSpPr>
          <p:nvPr/>
        </p:nvSpPr>
        <p:spPr bwMode="auto">
          <a:xfrm>
            <a:off x="6300788" y="4581525"/>
            <a:ext cx="503237" cy="276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Comic Sans MS" pitchFamily="66" charset="0"/>
              </a:rPr>
              <a:t>НЕТ</a:t>
            </a:r>
          </a:p>
        </p:txBody>
      </p:sp>
      <p:sp>
        <p:nvSpPr>
          <p:cNvPr id="9324" name="AutoShape 108"/>
          <p:cNvSpPr>
            <a:spLocks noChangeArrowheads="1"/>
          </p:cNvSpPr>
          <p:nvPr/>
        </p:nvSpPr>
        <p:spPr bwMode="auto">
          <a:xfrm>
            <a:off x="5651500" y="4581525"/>
            <a:ext cx="503238" cy="276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Comic Sans MS" pitchFamily="66" charset="0"/>
              </a:rPr>
              <a:t>ДА</a:t>
            </a:r>
          </a:p>
        </p:txBody>
      </p:sp>
      <p:sp>
        <p:nvSpPr>
          <p:cNvPr id="9325" name="AutoShape 109"/>
          <p:cNvSpPr>
            <a:spLocks noChangeArrowheads="1"/>
          </p:cNvSpPr>
          <p:nvPr/>
        </p:nvSpPr>
        <p:spPr bwMode="auto">
          <a:xfrm>
            <a:off x="5436096" y="3573016"/>
            <a:ext cx="1643063" cy="1368152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3800" dirty="0">
              <a:solidFill>
                <a:srgbClr val="F7FAFF"/>
              </a:solidFill>
              <a:latin typeface="Comic Sans MS" pitchFamily="66" charset="0"/>
            </a:endParaRPr>
          </a:p>
        </p:txBody>
      </p:sp>
      <p:sp>
        <p:nvSpPr>
          <p:cNvPr id="9326" name="AutoShape 110"/>
          <p:cNvSpPr>
            <a:spLocks noChangeArrowheads="1"/>
          </p:cNvSpPr>
          <p:nvPr/>
        </p:nvSpPr>
        <p:spPr bwMode="auto">
          <a:xfrm>
            <a:off x="8027988" y="6021388"/>
            <a:ext cx="503237" cy="2651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Comic Sans MS" pitchFamily="66" charset="0"/>
              </a:rPr>
              <a:t>НЕТ</a:t>
            </a:r>
          </a:p>
        </p:txBody>
      </p:sp>
      <p:sp>
        <p:nvSpPr>
          <p:cNvPr id="9327" name="AutoShape 111"/>
          <p:cNvSpPr>
            <a:spLocks noChangeArrowheads="1"/>
          </p:cNvSpPr>
          <p:nvPr/>
        </p:nvSpPr>
        <p:spPr bwMode="auto">
          <a:xfrm>
            <a:off x="7380288" y="6021388"/>
            <a:ext cx="503237" cy="2651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Comic Sans MS" pitchFamily="66" charset="0"/>
              </a:rPr>
              <a:t>ДА</a:t>
            </a:r>
          </a:p>
        </p:txBody>
      </p:sp>
      <p:sp>
        <p:nvSpPr>
          <p:cNvPr id="9328" name="AutoShape 112"/>
          <p:cNvSpPr>
            <a:spLocks noChangeArrowheads="1"/>
          </p:cNvSpPr>
          <p:nvPr/>
        </p:nvSpPr>
        <p:spPr bwMode="auto">
          <a:xfrm>
            <a:off x="7164288" y="5013176"/>
            <a:ext cx="1656333" cy="1368425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329" name="AutoShape 113"/>
          <p:cNvSpPr>
            <a:spLocks noChangeArrowheads="1"/>
          </p:cNvSpPr>
          <p:nvPr/>
        </p:nvSpPr>
        <p:spPr bwMode="auto">
          <a:xfrm>
            <a:off x="7164288" y="5013176"/>
            <a:ext cx="1728192" cy="1368152"/>
          </a:xfrm>
          <a:prstGeom prst="roundRect">
            <a:avLst>
              <a:gd name="adj" fmla="val 1740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ВЫ ДОШЛИ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ДО ФИНИША!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МОЛОДЦЫ!</a:t>
            </a:r>
          </a:p>
        </p:txBody>
      </p:sp>
      <p:sp>
        <p:nvSpPr>
          <p:cNvPr id="32770" name="AutoShape 2" descr="http://detsad-kitty.ru/uploads/posts/2012-07/1342270818_zvuki_zastav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9E759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9E759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9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1000" fill="hold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8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9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1000" fill="hold"/>
                                        <p:tgtEl>
                                          <p:spTgt spid="9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9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92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8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9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9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8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9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9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9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92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8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9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1000" fill="hold"/>
                                        <p:tgtEl>
                                          <p:spTgt spid="9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9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92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8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9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9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9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92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8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1000" fill="hold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1000" fill="hold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8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9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10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51" dur="10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10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9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9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10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62" dur="10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9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9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1000" fill="hold"/>
                                        <p:tgtEl>
                                          <p:spTgt spid="9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9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1000" fill="hold"/>
                                        <p:tgtEl>
                                          <p:spTgt spid="92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9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9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93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9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1000" fill="hold"/>
                                        <p:tgtEl>
                                          <p:spTgt spid="9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80" dur="1000" fill="hold"/>
                                        <p:tgtEl>
                                          <p:spTgt spid="9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9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9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1000" fill="hold"/>
                                        <p:tgtEl>
                                          <p:spTgt spid="9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87" dur="1000" fill="hold"/>
                                        <p:tgtEl>
                                          <p:spTgt spid="9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9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9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9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8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9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9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3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9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10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10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9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9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1000" fill="hold"/>
                                        <p:tgtEl>
                                          <p:spTgt spid="9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20" dur="1000" fill="hold"/>
                                        <p:tgtEl>
                                          <p:spTgt spid="9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1000" fill="hold"/>
                                        <p:tgtEl>
                                          <p:spTgt spid="93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0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9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6" dur="1000" fill="hold"/>
                                        <p:tgtEl>
                                          <p:spTgt spid="9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27" dur="1000" fill="hold"/>
                                        <p:tgtEl>
                                          <p:spTgt spid="9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1000" fill="hold"/>
                                        <p:tgtEl>
                                          <p:spTgt spid="93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9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9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02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9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1000" fill="hold"/>
                                        <p:tgtEl>
                                          <p:spTgt spid="9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38" dur="1000" fill="hold"/>
                                        <p:tgtEl>
                                          <p:spTgt spid="9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1000" fill="hold"/>
                                        <p:tgtEl>
                                          <p:spTgt spid="93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03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9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1000" fill="hold"/>
                                        <p:tgtEl>
                                          <p:spTgt spid="93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45" dur="1000" fill="hold"/>
                                        <p:tgtEl>
                                          <p:spTgt spid="93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1000" fill="hold"/>
                                        <p:tgtEl>
                                          <p:spTgt spid="93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9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9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06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9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5" dur="1000" fill="hold"/>
                                        <p:tgtEl>
                                          <p:spTgt spid="9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56" dur="1000" fill="hold"/>
                                        <p:tgtEl>
                                          <p:spTgt spid="9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1000" fill="hold"/>
                                        <p:tgtEl>
                                          <p:spTgt spid="93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05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9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2" dur="1000" fill="hold"/>
                                        <p:tgtEl>
                                          <p:spTgt spid="93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63" dur="1000" fill="hold"/>
                                        <p:tgtEl>
                                          <p:spTgt spid="93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" dur="1000" fill="hold"/>
                                        <p:tgtEl>
                                          <p:spTgt spid="93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9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9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08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9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1000" fill="hold"/>
                                        <p:tgtEl>
                                          <p:spTgt spid="9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4" dur="1000" fill="hold"/>
                                        <p:tgtEl>
                                          <p:spTgt spid="9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1000" fill="hold"/>
                                        <p:tgtEl>
                                          <p:spTgt spid="93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09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9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1000" fill="hold"/>
                                        <p:tgtEl>
                                          <p:spTgt spid="93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81" dur="1000" fill="hold"/>
                                        <p:tgtEl>
                                          <p:spTgt spid="93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1000" fill="hold"/>
                                        <p:tgtEl>
                                          <p:spTgt spid="93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9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9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1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9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1" dur="1000" fill="hold"/>
                                        <p:tgtEl>
                                          <p:spTgt spid="93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92" dur="1000" fill="hold"/>
                                        <p:tgtEl>
                                          <p:spTgt spid="93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1000" fill="hold"/>
                                        <p:tgtEl>
                                          <p:spTgt spid="93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2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9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8" dur="1000" fill="hold"/>
                                        <p:tgtEl>
                                          <p:spTgt spid="9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99" dur="1000" fill="hold"/>
                                        <p:tgtEl>
                                          <p:spTgt spid="9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0" dur="1000" fill="hold"/>
                                        <p:tgtEl>
                                          <p:spTgt spid="93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9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9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5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9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9" dur="1000" fill="hold"/>
                                        <p:tgtEl>
                                          <p:spTgt spid="9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10" dur="1000" fill="hold"/>
                                        <p:tgtEl>
                                          <p:spTgt spid="9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1000" fill="hold"/>
                                        <p:tgtEl>
                                          <p:spTgt spid="93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4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9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6" dur="1000" fill="hold"/>
                                        <p:tgtEl>
                                          <p:spTgt spid="9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317" dur="1000" fill="hold"/>
                                        <p:tgtEl>
                                          <p:spTgt spid="9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1000" fill="hold"/>
                                        <p:tgtEl>
                                          <p:spTgt spid="93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500"/>
                                        <p:tgtEl>
                                          <p:spTgt spid="9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/>
                                        <p:tgtEl>
                                          <p:spTgt spid="9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8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9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7" dur="1000" fill="hold"/>
                                        <p:tgtEl>
                                          <p:spTgt spid="9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28" dur="1000" fill="hold"/>
                                        <p:tgtEl>
                                          <p:spTgt spid="9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1000" fill="hold"/>
                                        <p:tgtEl>
                                          <p:spTgt spid="93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7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9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4" dur="1000" fill="hold"/>
                                        <p:tgtEl>
                                          <p:spTgt spid="93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335" dur="1000" fill="hold"/>
                                        <p:tgtEl>
                                          <p:spTgt spid="93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1000" fill="hold"/>
                                        <p:tgtEl>
                                          <p:spTgt spid="93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8" dur="500"/>
                                        <p:tgtEl>
                                          <p:spTgt spid="9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9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1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9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5" dur="1000" fill="hold"/>
                                        <p:tgtEl>
                                          <p:spTgt spid="9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46" dur="1000" fill="hold"/>
                                        <p:tgtEl>
                                          <p:spTgt spid="9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7" dur="1000" fill="hold"/>
                                        <p:tgtEl>
                                          <p:spTgt spid="93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0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9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2" dur="1000" fill="hold"/>
                                        <p:tgtEl>
                                          <p:spTgt spid="9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353" dur="1000" fill="hold"/>
                                        <p:tgtEl>
                                          <p:spTgt spid="9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1000" fill="hold"/>
                                        <p:tgtEl>
                                          <p:spTgt spid="93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9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9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3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9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3" dur="1000" fill="hold"/>
                                        <p:tgtEl>
                                          <p:spTgt spid="9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4" dur="1000" fill="hold"/>
                                        <p:tgtEl>
                                          <p:spTgt spid="9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5" dur="1000" fill="hold"/>
                                        <p:tgtEl>
                                          <p:spTgt spid="93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4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9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0" dur="1000" fill="hold"/>
                                        <p:tgtEl>
                                          <p:spTgt spid="93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371" dur="1000" fill="hold"/>
                                        <p:tgtEl>
                                          <p:spTgt spid="93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2" dur="1000" fill="hold"/>
                                        <p:tgtEl>
                                          <p:spTgt spid="93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9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9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9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7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9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2" dur="1000" fill="hold"/>
                                        <p:tgtEl>
                                          <p:spTgt spid="9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83" dur="1000" fill="hold"/>
                                        <p:tgtEl>
                                          <p:spTgt spid="9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1000" fill="hold"/>
                                        <p:tgtEl>
                                          <p:spTgt spid="93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6"/>
                  </p:tgtEl>
                </p:cond>
              </p:nextCondLst>
            </p:seq>
          </p:childTnLst>
        </p:cTn>
      </p:par>
    </p:tnLst>
    <p:bldLst>
      <p:bldP spid="9249" grpId="0" animBg="1"/>
      <p:bldP spid="9252" grpId="0" animBg="1"/>
      <p:bldP spid="9255" grpId="0" animBg="1"/>
      <p:bldP spid="9258" grpId="0" animBg="1"/>
      <p:bldP spid="9260" grpId="0" animBg="1"/>
      <p:bldP spid="9259" grpId="0" animBg="1"/>
      <p:bldP spid="9288" grpId="0" animBg="1"/>
      <p:bldP spid="9291" grpId="0" animBg="1"/>
      <p:bldP spid="9294" grpId="0" animBg="1"/>
      <p:bldP spid="9297" grpId="0" animBg="1"/>
      <p:bldP spid="9298" grpId="0" animBg="1"/>
      <p:bldP spid="9301" grpId="0" animBg="1"/>
      <p:bldP spid="9304" grpId="0" animBg="1"/>
      <p:bldP spid="9307" grpId="0" animBg="1"/>
      <p:bldP spid="9310" grpId="0" animBg="1"/>
      <p:bldP spid="9313" grpId="0" animBg="1"/>
      <p:bldP spid="9316" grpId="0" animBg="1"/>
      <p:bldP spid="9319" grpId="0" animBg="1"/>
      <p:bldP spid="9322" grpId="0" animBg="1"/>
      <p:bldP spid="9325" grpId="0" animBg="1"/>
      <p:bldP spid="9328" grpId="0" animBg="1"/>
      <p:bldP spid="93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214282" y="357166"/>
            <a:ext cx="857256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	 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Comic Sans MS" pitchFamily="66" charset="0"/>
              </a:rPr>
              <a:t>Вторым по значимости органом чувств является орган слуха, дающий возможность общения с внешним миром. Благодаря органу слуха человек может слышать самые разнообразные звуки окружающей нас природы, городской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Comic Sans MS" pitchFamily="66" charset="0"/>
              </a:rPr>
              <a:t>шум,музыку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Comic Sans MS" pitchFamily="66" charset="0"/>
              </a:rPr>
              <a:t>, голос другого человека.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929198"/>
            <a:ext cx="885828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chemeClr val="tx2"/>
                </a:solidFill>
                <a:latin typeface="Comic Sans MS" pitchFamily="66" charset="0"/>
              </a:rPr>
              <a:t>        </a:t>
            </a:r>
            <a:r>
              <a:rPr lang="ru-RU" sz="2400" b="1" kern="0" dirty="0" smtClean="0">
                <a:latin typeface="Comic Sans MS" pitchFamily="66" charset="0"/>
              </a:rPr>
              <a:t>С помощью слуха можно воспринимать информацию на значительном расстоянии.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latin typeface="Comic Sans MS" pitchFamily="66" charset="0"/>
              </a:rPr>
              <a:t>	   Для человека со слуховым анализатором связана членораздельная речь.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4342" name="AutoShape 6" descr="http://lol54.ru/uploads/posts/2009-02/thumbs/1234365969_wallpapers003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://lol54.ru/uploads/posts/2009-02/thumbs/1234365969_wallpapers003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 descr="http://f1.live4fun.ru/pictures/img_22015257_164_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8" name="AutoShape 12" descr="http://f1.live4fun.ru/pictures/img_22015257_164_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0" name="AutoShape 14" descr="http://f1.live4fun.ru/pictures/img_22015257_164_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2" name="AutoShape 16" descr="http://f1.live4fun.ru/pictures/img_22015257_164_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4" name="AutoShape 18" descr="http://f1.live4fun.ru/pictures/img_22015257_164_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6" name="AutoShape 20" descr="http://f1.live4fun.ru/pictures/img_22015257_164_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 descr="природ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230" y="2780928"/>
            <a:ext cx="230425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594u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780928"/>
            <a:ext cx="2327920" cy="1745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centre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2780928"/>
            <a:ext cx="2397248" cy="1790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Строение органа слуха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23528" y="1196752"/>
          <a:ext cx="8568951" cy="5256584"/>
        </p:xfrm>
        <a:graphic>
          <a:graphicData uri="http://schemas.openxmlformats.org/drawingml/2006/table">
            <a:tbl>
              <a:tblPr firstRow="1" bandRow="1" bandCol="1">
                <a:tableStyleId>{5A111915-BE36-4E01-A7E5-04B1672EAD32}</a:tableStyleId>
              </a:tblPr>
              <a:tblGrid>
                <a:gridCol w="1994497"/>
                <a:gridCol w="1749919"/>
                <a:gridCol w="2448272"/>
                <a:gridCol w="2376263"/>
              </a:tblGrid>
              <a:tr h="796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Отдел уха</a:t>
                      </a:r>
                      <a:endParaRPr lang="ru-RU" sz="2800" dirty="0">
                        <a:solidFill>
                          <a:schemeClr val="tx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Среда</a:t>
                      </a:r>
                      <a:endParaRPr lang="ru-RU" sz="2800" dirty="0">
                        <a:solidFill>
                          <a:schemeClr val="tx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Структура</a:t>
                      </a:r>
                      <a:endParaRPr lang="ru-RU" sz="2800" dirty="0">
                        <a:solidFill>
                          <a:schemeClr val="tx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Функция</a:t>
                      </a:r>
                      <a:endParaRPr lang="ru-RU" sz="2800" dirty="0">
                        <a:solidFill>
                          <a:schemeClr val="tx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4459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857364"/>
            <a:ext cx="7072362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14290"/>
            <a:ext cx="8229600" cy="9175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normalizeH="0" baseline="0" noProof="0" dirty="0" smtClean="0">
                <a:uLnTx/>
                <a:uFillTx/>
                <a:latin typeface="Comic Sans MS" pitchFamily="66" charset="0"/>
                <a:ea typeface="+mj-ea"/>
                <a:cs typeface="+mj-cs"/>
              </a:rPr>
              <a:t>Строение органа слуха</a:t>
            </a:r>
            <a:endParaRPr kumimoji="0" lang="ru-RU" sz="4400" b="1" i="0" u="none" strike="noStrike" kern="0" normalizeH="0" baseline="0" noProof="0" dirty="0"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2091" y="980728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Внутреннее 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ухо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6344" y="1052736"/>
            <a:ext cx="1205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Среднее 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ухо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5317" y="1052736"/>
            <a:ext cx="1295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Наружное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 ухо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 rot="5400000">
            <a:off x="2643174" y="214290"/>
            <a:ext cx="357190" cy="32147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Левая фигурная скобка 10"/>
          <p:cNvSpPr/>
          <p:nvPr/>
        </p:nvSpPr>
        <p:spPr>
          <a:xfrm rot="5400000">
            <a:off x="4857752" y="1285860"/>
            <a:ext cx="357190" cy="10715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Левая фигурная скобка 11"/>
          <p:cNvSpPr/>
          <p:nvPr/>
        </p:nvSpPr>
        <p:spPr>
          <a:xfrm rot="5400000">
            <a:off x="6393669" y="892951"/>
            <a:ext cx="357190" cy="185738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2" name="AutoShape 2" descr="http://www.all-5.ru/freereferat/images/image002-17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571604" y="1142984"/>
            <a:ext cx="640370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428596" y="214290"/>
            <a:ext cx="8229600" cy="9397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normalizeH="0" baseline="0" noProof="0" dirty="0" smtClean="0">
                <a:uLnTx/>
                <a:uFillTx/>
                <a:latin typeface="Comic Sans MS" pitchFamily="66" charset="0"/>
                <a:ea typeface="+mj-ea"/>
                <a:cs typeface="+mj-cs"/>
              </a:rPr>
              <a:t>Наружное ухо</a:t>
            </a:r>
            <a:endParaRPr kumimoji="0" lang="ru-RU" sz="4400" b="1" i="0" u="none" strike="noStrike" kern="0" normalizeH="0" baseline="0" noProof="0" dirty="0"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1357290" y="3143248"/>
            <a:ext cx="714380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2714612" y="3571876"/>
            <a:ext cx="1214446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8" idx="0"/>
          </p:cNvCxnSpPr>
          <p:nvPr/>
        </p:nvCxnSpPr>
        <p:spPr>
          <a:xfrm flipH="1" flipV="1">
            <a:off x="4929190" y="3214686"/>
            <a:ext cx="564906" cy="12144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64184" y="3357562"/>
            <a:ext cx="130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Ушная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 раковина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71736" y="4429132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Слуховой 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проход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14876" y="4429132"/>
            <a:ext cx="1558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Барабанная 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перепонка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Строение органа слуха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23528" y="1052736"/>
          <a:ext cx="8568951" cy="5400600"/>
        </p:xfrm>
        <a:graphic>
          <a:graphicData uri="http://schemas.openxmlformats.org/drawingml/2006/table">
            <a:tbl>
              <a:tblPr firstRow="1" bandRow="1" bandCol="1">
                <a:tableStyleId>{5A111915-BE36-4E01-A7E5-04B1672EAD32}</a:tableStyleId>
              </a:tblPr>
              <a:tblGrid>
                <a:gridCol w="1994497"/>
                <a:gridCol w="1749919"/>
                <a:gridCol w="2448272"/>
                <a:gridCol w="2376263"/>
              </a:tblGrid>
              <a:tr h="818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Отдел уха</a:t>
                      </a:r>
                      <a:endParaRPr lang="ru-RU" sz="2800" dirty="0">
                        <a:solidFill>
                          <a:schemeClr val="tx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Среда</a:t>
                      </a:r>
                      <a:endParaRPr lang="ru-RU" sz="2800" dirty="0">
                        <a:solidFill>
                          <a:schemeClr val="tx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Структура</a:t>
                      </a:r>
                      <a:endParaRPr lang="ru-RU" sz="2800" dirty="0">
                        <a:solidFill>
                          <a:schemeClr val="tx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Функция</a:t>
                      </a:r>
                      <a:endParaRPr lang="ru-RU" sz="2800" dirty="0">
                        <a:solidFill>
                          <a:schemeClr val="tx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4582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omic Sans MS" pitchFamily="66" charset="0"/>
                        </a:rPr>
                        <a:t>Наружное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ru-RU" sz="2000" dirty="0">
                          <a:latin typeface="Comic Sans MS" pitchFamily="66" charset="0"/>
                        </a:rPr>
                        <a:t>ухо</a:t>
                      </a:r>
                      <a:endParaRPr lang="ru-RU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mic Sans MS" pitchFamily="66" charset="0"/>
                        </a:rPr>
                        <a:t>Воздушная</a:t>
                      </a:r>
                      <a:endParaRPr lang="ru-RU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mic Sans MS" pitchFamily="66" charset="0"/>
                        </a:rPr>
                        <a:t>Ушная раковина, слуховой проход, барабанная перепонка</a:t>
                      </a:r>
                      <a:endParaRPr lang="ru-RU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mic Sans MS" pitchFamily="66" charset="0"/>
                        </a:rPr>
                        <a:t>Направление ушной раковиной звуковых колебаний в слуховой проход и превращение колебаний звуковой волны в механические колебания барабанной перепонки</a:t>
                      </a:r>
                      <a:endParaRPr lang="ru-RU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214282" y="357166"/>
            <a:ext cx="8643998" cy="121442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Comic Sans MS" pitchFamily="66" charset="0"/>
              </a:rPr>
              <a:t>     </a:t>
            </a:r>
            <a:r>
              <a:rPr lang="ru-RU" sz="2600" b="1" dirty="0" smtClean="0">
                <a:latin typeface="Comic Sans MS" pitchFamily="66" charset="0"/>
              </a:rPr>
              <a:t>Ушная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omic Sans MS" pitchFamily="66" charset="0"/>
              </a:rPr>
              <a:t> раковина и наружный слуховой проход предназначены для улавливания и проведения звуковых колебаний.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b="1" dirty="0" smtClean="0">
                <a:solidFill>
                  <a:srgbClr val="C00000"/>
                </a:solidFill>
                <a:latin typeface="Arial Narrow" pitchFamily="34" charset="0"/>
              </a:rPr>
              <a:t>       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628800"/>
            <a:ext cx="56166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Слуховой проход изогнут и имеет неправильную форму. Его длина около 2,5 см, а диаметр около 8 мм. Слуховой проход поддерживает постоянную температуру и влажность барабанной перепонки. В стенках слухового прохода находятся железы, выделяющие ушную серу.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4365104"/>
            <a:ext cx="51395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atin typeface="Arial Narrow" pitchFamily="34" charset="0"/>
              </a:rPr>
              <a:t>    </a:t>
            </a:r>
            <a:r>
              <a:rPr lang="ru-RU" sz="2000" dirty="0" smtClean="0">
                <a:latin typeface="Comic Sans MS" pitchFamily="66" charset="0"/>
              </a:rPr>
              <a:t>Барабанная перепонка — тонкая, непроницаемая для воздуха и жидкости мембрана. Служит для передачи звуковых колебаний во внутреннее ухо, а также препятствует попаданию в барабанную полость инородных тел.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0242" name="AutoShape 2" descr="http://f1.live4fun.ru/pictures/img_22015257_164_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a_2290_1718.jpg"/>
          <p:cNvPicPr>
            <a:picLocks noChangeAspect="1"/>
          </p:cNvPicPr>
          <p:nvPr/>
        </p:nvPicPr>
        <p:blipFill>
          <a:blip r:embed="rId2" cstate="print"/>
          <a:srcRect r="-2563"/>
          <a:stretch>
            <a:fillRect/>
          </a:stretch>
        </p:blipFill>
        <p:spPr>
          <a:xfrm>
            <a:off x="5940152" y="1628800"/>
            <a:ext cx="288032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barabannaya_pereponka.jpg"/>
          <p:cNvPicPr>
            <a:picLocks noChangeAspect="1"/>
          </p:cNvPicPr>
          <p:nvPr/>
        </p:nvPicPr>
        <p:blipFill>
          <a:blip r:embed="rId3" cstate="print"/>
          <a:srcRect t="63403" r="49239"/>
          <a:stretch>
            <a:fillRect/>
          </a:stretch>
        </p:blipFill>
        <p:spPr>
          <a:xfrm>
            <a:off x="1187624" y="4293096"/>
            <a:ext cx="2160240" cy="2244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>
          <a:xfrm>
            <a:off x="2000232" y="214290"/>
            <a:ext cx="4429156" cy="8572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normalizeH="0" baseline="0" noProof="0" dirty="0" smtClean="0">
                <a:uLnTx/>
                <a:uFillTx/>
                <a:latin typeface="Comic Sans MS" pitchFamily="66" charset="0"/>
                <a:ea typeface="+mj-ea"/>
                <a:cs typeface="+mj-cs"/>
              </a:rPr>
              <a:t>Среднее ухо</a:t>
            </a:r>
            <a:endParaRPr kumimoji="0" lang="ru-RU" sz="4400" b="1" i="0" u="none" strike="noStrike" kern="0" normalizeH="0" baseline="0" noProof="0" dirty="0"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285852" y="1785926"/>
            <a:ext cx="676785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24"/>
          <p:cNvGrpSpPr/>
          <p:nvPr/>
        </p:nvGrpSpPr>
        <p:grpSpPr>
          <a:xfrm>
            <a:off x="4786314" y="1714488"/>
            <a:ext cx="1000132" cy="1214446"/>
            <a:chOff x="4786314" y="1714488"/>
            <a:chExt cx="1000132" cy="1214446"/>
          </a:xfrm>
        </p:grpSpPr>
        <p:cxnSp>
          <p:nvCxnSpPr>
            <p:cNvPr id="10" name="Прямая со стрелкой 9"/>
            <p:cNvCxnSpPr/>
            <p:nvPr/>
          </p:nvCxnSpPr>
          <p:spPr>
            <a:xfrm rot="10800000" flipV="1">
              <a:off x="4786314" y="1714488"/>
              <a:ext cx="1000132" cy="8572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rot="5400000">
              <a:off x="5036347" y="1821645"/>
              <a:ext cx="857256" cy="6429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rot="5400000">
              <a:off x="5036347" y="2178835"/>
              <a:ext cx="1214446" cy="28575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4786314" y="1285860"/>
            <a:ext cx="24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Слуховые косточки</a:t>
            </a:r>
            <a:endParaRPr lang="ru-RU" b="1" dirty="0">
              <a:latin typeface="Comic Sans MS" pitchFamily="66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rot="10800000" flipV="1">
            <a:off x="6429388" y="4429132"/>
            <a:ext cx="857256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72330" y="4071942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Слуховая 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труба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871</TotalTime>
  <Words>791</Words>
  <Application>Microsoft Office PowerPoint</Application>
  <PresentationFormat>Экран (4:3)</PresentationFormat>
  <Paragraphs>287</Paragraphs>
  <Slides>24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Начальная</vt:lpstr>
      <vt:lpstr>Время на выполнение теста  Органы чувств. Анализаторы. Орган зрения и зрительный анализатор. Заболевания и повреждения глаз.   10-15 минут</vt:lpstr>
      <vt:lpstr>Органы слуха и равновесия.  </vt:lpstr>
      <vt:lpstr>Слайд 3</vt:lpstr>
      <vt:lpstr>Строение органа слуха</vt:lpstr>
      <vt:lpstr>Слайд 5</vt:lpstr>
      <vt:lpstr>Слайд 6</vt:lpstr>
      <vt:lpstr>Строение органа слуха</vt:lpstr>
      <vt:lpstr>Слайд 8</vt:lpstr>
      <vt:lpstr>Слайд 9</vt:lpstr>
      <vt:lpstr>Слайд 10</vt:lpstr>
      <vt:lpstr>Строение органа слуха</vt:lpstr>
      <vt:lpstr>Слайд 12</vt:lpstr>
      <vt:lpstr>Каналы улитки</vt:lpstr>
      <vt:lpstr>Слайд 14</vt:lpstr>
      <vt:lpstr>Строение органа слуха</vt:lpstr>
      <vt:lpstr>Строение слухового анализатора</vt:lpstr>
      <vt:lpstr>Слайд 17</vt:lpstr>
      <vt:lpstr>Слайд 18</vt:lpstr>
      <vt:lpstr>Гигиена органа слуха</vt:lpstr>
      <vt:lpstr>Слайд 20</vt:lpstr>
      <vt:lpstr>Слайд 21</vt:lpstr>
      <vt:lpstr>Отит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101</cp:revision>
  <dcterms:created xsi:type="dcterms:W3CDTF">2013-04-20T09:15:04Z</dcterms:created>
  <dcterms:modified xsi:type="dcterms:W3CDTF">2013-09-16T08:41:30Z</dcterms:modified>
</cp:coreProperties>
</file>