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1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/>
              <a:t>Учебные достижения учащихся по курсу "Математика"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1"/>
          <c:order val="0"/>
          <c:tx>
            <c:strRef>
              <c:f>Лист1!$B$1</c:f>
              <c:strCache>
                <c:ptCount val="1"/>
                <c:pt idx="0">
                  <c:v>Качество </c:v>
                </c:pt>
              </c:strCache>
            </c:strRef>
          </c:tx>
          <c:val>
            <c:numRef>
              <c:f>Лист1!$B$2:$B$7</c:f>
              <c:numCache>
                <c:formatCode>0%</c:formatCode>
                <c:ptCount val="6"/>
                <c:pt idx="0">
                  <c:v>0.56999999999999995</c:v>
                </c:pt>
                <c:pt idx="1">
                  <c:v>0.60000000000000009</c:v>
                </c:pt>
                <c:pt idx="2">
                  <c:v>0.6100000000000001</c:v>
                </c:pt>
                <c:pt idx="3">
                  <c:v>0.63000000000000012</c:v>
                </c:pt>
                <c:pt idx="4">
                  <c:v>0.65000000000000013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Успеваемость </c:v>
                </c:pt>
              </c:strCache>
            </c:strRef>
          </c:tx>
          <c:val>
            <c:numRef>
              <c:f>Лист1!$C$2:$C$7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64294272"/>
        <c:axId val="64312448"/>
        <c:axId val="41969408"/>
      </c:bar3DChart>
      <c:catAx>
        <c:axId val="64294272"/>
        <c:scaling>
          <c:orientation val="minMax"/>
        </c:scaling>
        <c:axPos val="b"/>
        <c:majorTickMark val="none"/>
        <c:tickLblPos val="nextTo"/>
        <c:crossAx val="64312448"/>
        <c:crosses val="autoZero"/>
        <c:auto val="1"/>
        <c:lblAlgn val="ctr"/>
        <c:lblOffset val="100"/>
      </c:catAx>
      <c:valAx>
        <c:axId val="643124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4294272"/>
        <c:crosses val="autoZero"/>
        <c:crossBetween val="between"/>
      </c:valAx>
      <c:serAx>
        <c:axId val="41969408"/>
        <c:scaling>
          <c:orientation val="minMax"/>
        </c:scaling>
        <c:delete val="1"/>
        <c:axPos val="b"/>
        <c:tickLblPos val="nextTo"/>
        <c:crossAx val="64312448"/>
        <c:crosses val="autoZero"/>
      </c:serAx>
    </c:plotArea>
    <c:legend>
      <c:legendPos val="r"/>
      <c:layout/>
    </c:legend>
    <c:plotVisOnly val="1"/>
  </c:chart>
  <c:spPr>
    <a:ln>
      <a:solidFill>
        <a:schemeClr val="accent1">
          <a:lumMod val="75000"/>
        </a:schemeClr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44E4FC-9111-445F-AA8D-CD5B563DCAEA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3D71A8-CFA1-4CA8-8EA7-E52D0689A1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14356"/>
            <a:ext cx="7772400" cy="3714776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Педагогический проект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«Использование интерактивных методов обучения на уроках математики как средство  </a:t>
            </a:r>
            <a:r>
              <a:rPr lang="ru-RU" sz="2800" dirty="0" smtClean="0"/>
              <a:t>активизации творческого потенциала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r>
              <a:rPr lang="ru-RU" sz="2800" dirty="0" smtClean="0"/>
              <a:t>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5500702"/>
            <a:ext cx="9001156" cy="1357298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Автор</a:t>
            </a:r>
            <a:r>
              <a:rPr lang="ru-RU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Купавцева Нина Викторовна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 smtClean="0">
                <a:solidFill>
                  <a:schemeClr val="tx1"/>
                </a:solidFill>
              </a:rPr>
              <a:t>учитель математики МБОУ «СОШ</a:t>
            </a:r>
            <a:r>
              <a:rPr lang="ru-RU" sz="1800" dirty="0" smtClean="0">
                <a:solidFill>
                  <a:schemeClr val="tx1"/>
                </a:solidFill>
              </a:rPr>
              <a:t>№</a:t>
            </a:r>
            <a:r>
              <a:rPr lang="ru-RU" sz="1800" dirty="0" smtClean="0">
                <a:solidFill>
                  <a:schemeClr val="tx1"/>
                </a:solidFill>
              </a:rPr>
              <a:t>8</a:t>
            </a:r>
            <a:r>
              <a:rPr lang="ru-RU" sz="1800" dirty="0" smtClean="0">
                <a:solidFill>
                  <a:schemeClr val="tx1"/>
                </a:solidFill>
              </a:rPr>
              <a:t>» </a:t>
            </a:r>
            <a:r>
              <a:rPr lang="ru-RU" sz="1800" dirty="0" smtClean="0">
                <a:solidFill>
                  <a:schemeClr val="tx1"/>
                </a:solidFill>
              </a:rPr>
              <a:t>города Нижневартовска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Ханты-Мансийского автономного округа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30225"/>
          <a:ext cx="8258206" cy="477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533"/>
                <a:gridCol w="736987"/>
                <a:gridCol w="3143272"/>
                <a:gridCol w="2257414"/>
              </a:tblGrid>
              <a:tr h="4051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 урока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времени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Методическая цель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Примерные методики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9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 этап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Мотивация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Сконцентрировать внимание и вызвать интерес к изучению данной темы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«Блиц-опрос», «Микрофон»,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«Мозговой штурм»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89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 этап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Сообщение темы и задач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Обеспечить понимание учащимися их деятельности, чего они должны достигнуть в результате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Через эпиграф, слово, название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19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 этап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Получение необходимой информации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Инструктаж учащихся для выполнения задания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Презентация домашнего задания, ознакомление с раздаточным материалом, мини-лекция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08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 этап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Интерактивное задание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Практическое усвоение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«Аквариум»,  «Карусель», «Аукцион задач», работа в малых группах, «Защита проекта», «Поиск информации», семинар, «Дебаты», «Творческое задание»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47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 этап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Обсуждение с целью закрепления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«Большой круг», «Снежный ком», «Пресс», «Незаконченное предложение»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интерактивного урока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и развитие у школьников внутренних мотивов к обучению математике;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направленность обучения, формирование умений решать учебные задачи, формирование творческого подхода к решению задач;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достигнутого уровня обученности и развитости, планирование конечного результата;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 психолого – педагогических закономерностей;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Замечать и поощрять малейшие успехи детей, не подвергать осуждению, критике их неудачи и промахи.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обучения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Творчество – это способность удивляться и познавать, умение находить решения в нестандартных ситуациях, это нацеленность на открытие нового и способность к глубокому осознанию своего опыта. Воспитывать вдумчивого, творчески мыслящего, заинтересованного в своем труде человека – одна из основных задач, стоящих перед школой.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творчество? </a:t>
            </a:r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786322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развития творческого воображения школьников: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ТВОРЧЕСКИЕ ЗАДАЧКИ</a:t>
            </a:r>
            <a:endParaRPr lang="ru-RU" b="1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85786" y="500042"/>
            <a:ext cx="7786742" cy="42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Корень верблюжьей колючки, растущей в пустыне, уходит на глубину 15 м, а корень инжира, который растет в южных районах России, – в 8 раз глубже. Какова длина корня инжира?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Длина голубого китенка, только что появившегося на свет 7 м, длина взрослого кита 33 м. На сколько метров подрастет китенок?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комнате веселились 47 мух. Коля открыл форточку и, размахивая полотенцем, выгнал 12 мух. Но прежде чем он успел закрыть форточку, 7 мух вернулось обратно. Сколько мух теперь веселятся в комнате?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Интеллектуальные и творческие игры – как средства развития личности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Интеллектуальные игры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Творческие игры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или коллективное выполнение заданий, требующих применения продуктивного мышления в условиях ограниченного времени. Интеллектуальные игры объединяют в себя черты как игровой, так и учебной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Творческие игры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предполагают наличие заданий с “открытым ответом” (отсутствием правильного единого решения). В процессе игры ученики имеют возможность самовыражаться средствами того ил иного вида искусства, в результате которого рождается некий уникальный, незапланированный результат.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530223"/>
          <a:ext cx="8186738" cy="382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3"/>
                <a:gridCol w="6829445"/>
              </a:tblGrid>
              <a:tr h="765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5-6 классы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решение на уроках занимательных и старинных задач; составление математических кроссвордов, ребусов; выполнение рисунков к отдельным темам;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5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6-7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сочинение о пользе математики в различных сферах общественной жизни; экскурсии на работу к родителям; математические сказки, детективы;</a:t>
                      </a:r>
                    </a:p>
                  </a:txBody>
                  <a:tcPr marL="68580" marR="68580" marT="0" marB="0"/>
                </a:tc>
              </a:tr>
              <a:tr h="765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7-8 классы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сообщения из истории математики; сообщения по новой теме; выполнение различных доказательств одной и той же теоремы; несколько способов решения одной т той же задачи;</a:t>
                      </a:r>
                    </a:p>
                  </a:txBody>
                  <a:tcPr marL="68580" marR="68580" marT="0" marB="0"/>
                </a:tc>
              </a:tr>
              <a:tr h="765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8-9 классы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исторический обзор некоторых математических задач; ознакомление с творчеством известных математиков, их трудами;</a:t>
                      </a:r>
                    </a:p>
                  </a:txBody>
                  <a:tcPr marL="68580" marR="68580" marT="0" marB="0"/>
                </a:tc>
              </a:tr>
              <a:tr h="7654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9-10 классы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обобщение, систематизация математической темы; привлечение к педагогической деятельности.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534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творческого развития учащихся на уроках математики.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214950"/>
            <a:ext cx="8183880" cy="820090"/>
          </a:xfrm>
        </p:spPr>
        <p:txBody>
          <a:bodyPr/>
          <a:lstStyle/>
          <a:p>
            <a:r>
              <a:rPr lang="ru-RU" dirty="0" smtClean="0"/>
              <a:t>Педагогический проект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ПАРНТЕРЫ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1.Обучающиеся (ученики 5 - 9 классов).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Родители учащихся.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Администрация школы.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Учителя математики школы и города.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ln w="127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Предполагаемое количество участников проекта: 75 человек. Возраст – 12-16 лет.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Целевой аудиторией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настоящего педагогического проекта являются учащиеся среднего и старшего школьного возраста, педагогические работники школы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500042"/>
            <a:ext cx="8890000" cy="5705496"/>
            <a:chOff x="127000" y="889000"/>
            <a:chExt cx="8890000" cy="5080000"/>
          </a:xfrm>
        </p:grpSpPr>
        <p:pic>
          <p:nvPicPr>
            <p:cNvPr id="46085" name="Picture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000" y="889000"/>
              <a:ext cx="8890000" cy="50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495300" y="889000"/>
              <a:ext cx="1536700" cy="55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819900" y="889000"/>
              <a:ext cx="1536700" cy="55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23100" y="5397500"/>
              <a:ext cx="1536700" cy="55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27050" y="5270500"/>
              <a:ext cx="1822450" cy="558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75000" y="1447800"/>
              <a:ext cx="2641600" cy="8509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50825" y="549275"/>
            <a:ext cx="3600450" cy="935038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395288" y="5589588"/>
            <a:ext cx="3600450" cy="863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076825" y="5229225"/>
            <a:ext cx="3887788" cy="122396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643438" y="549275"/>
            <a:ext cx="4249737" cy="935038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WordArt 15"/>
          <p:cNvSpPr>
            <a:spLocks noChangeArrowheads="1" noChangeShapeType="1" noTextEdit="1"/>
          </p:cNvSpPr>
          <p:nvPr/>
        </p:nvSpPr>
        <p:spPr bwMode="auto">
          <a:xfrm>
            <a:off x="714347" y="857232"/>
            <a:ext cx="2428893" cy="3746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Кадровые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6096" name="WordArt 16"/>
          <p:cNvSpPr>
            <a:spLocks noChangeArrowheads="1" noChangeShapeType="1" noTextEdit="1"/>
          </p:cNvSpPr>
          <p:nvPr/>
        </p:nvSpPr>
        <p:spPr bwMode="auto">
          <a:xfrm>
            <a:off x="611188" y="5661025"/>
            <a:ext cx="3240087" cy="2378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Учебно- методические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6097" name="WordArt 17"/>
          <p:cNvSpPr>
            <a:spLocks noChangeArrowheads="1" noChangeShapeType="1" noTextEdit="1"/>
          </p:cNvSpPr>
          <p:nvPr/>
        </p:nvSpPr>
        <p:spPr bwMode="auto">
          <a:xfrm>
            <a:off x="5076825" y="836613"/>
            <a:ext cx="3167063" cy="2728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Материально- технические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6098" name="WordArt 18"/>
          <p:cNvSpPr>
            <a:spLocks noChangeArrowheads="1" noChangeShapeType="1" noTextEdit="1"/>
          </p:cNvSpPr>
          <p:nvPr/>
        </p:nvSpPr>
        <p:spPr bwMode="auto">
          <a:xfrm>
            <a:off x="5286381" y="5572140"/>
            <a:ext cx="3500462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64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Нормативно-правовые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28860" y="2967335"/>
            <a:ext cx="4500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Ресурсы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530227"/>
          <a:ext cx="8572559" cy="5266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978"/>
                <a:gridCol w="5013858"/>
                <a:gridCol w="1796010"/>
                <a:gridCol w="1466713"/>
              </a:tblGrid>
              <a:tr h="378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586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586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586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Сроки выполнения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586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Изучение теоретического материала по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выбранной теме.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сентябрь-декабрь 2009г.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Прохождение курсов, семинаров. Участие в очных, дистанционных конференциях, конкурсах, мастер – классах.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Весь период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7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Изучение опыта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коллег.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Внедрение в личную педагогическую практику приемов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интерактивного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обучения, позволяющих добиться реальных результатов при реализации данного проекта.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2010-2011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учебный 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Анкетирование участников образовательного процесса.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2012-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Разработка программы, занятий элективного курса с использованием  методов интерактивного обучения.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январь-апрель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2012г.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Участие в различных городских,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региональных, всероссийских конкурсах, фестивалях.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течение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Обобщение результатов проекта.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2013- 14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учебный 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Анализ результатов, подведение итогов, мониторинг учителя и качества знаний учащихся.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январь - май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Администрация школы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Разработка </a:t>
                      </a:r>
                      <a:r>
                        <a:rPr lang="ru-RU" sz="1100">
                          <a:latin typeface="Calibri"/>
                          <a:ea typeface="Times New Roman"/>
                        </a:rPr>
                        <a:t>и апробирование образовательного модуля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 Использование приемов интерактивного обучения на уроках математики как средства творческого саморазвития учащихся»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учебный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мини-сайта Олексюк О.М.на портале «Социальная сеть работников образования».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сентябрь         2013г.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Защита проекта. Презентация.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октябрь, 2014г.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Олексюк О.М.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72140"/>
            <a:ext cx="818388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реализации проекта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31938" y="4983163"/>
            <a:ext cx="7612062" cy="1052512"/>
          </a:xfrm>
        </p:spPr>
        <p:txBody>
          <a:bodyPr/>
          <a:lstStyle/>
          <a:p>
            <a:r>
              <a:rPr lang="ru-RU" dirty="0" smtClean="0"/>
              <a:t>Результаты мониторинга</a:t>
            </a:r>
            <a:endParaRPr lang="ru-RU" dirty="0"/>
          </a:p>
        </p:txBody>
      </p:sp>
      <p:pic>
        <p:nvPicPr>
          <p:cNvPr id="3074" name="Диаграмма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00108"/>
            <a:ext cx="3214710" cy="3643338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00034" y="1071546"/>
          <a:ext cx="464347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756036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 на решение основной задачи обучения математике в общеобразовательной школе - обеспечению прочного и сознательного овладения учащимися системой математических знаний и умений, необходимых в повседневной жизни и трудовой деятельности каждому члену современного общества, достаточных для изучения смежных дисциплин и продолжения образования.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684598"/>
          </a:xfrm>
          <a:solidFill>
            <a:schemeClr val="tx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Актуальность педагогического проекта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МБОУ «СОШ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состоит в том, что он является составной частью «Программы развития школы», реализуемый в образовательном учреждении.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8"/>
            <a:ext cx="8229600" cy="1143008"/>
          </a:xfrm>
        </p:spPr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Результативность участия в конкурсах различного уровня</a:t>
            </a:r>
            <a:endParaRPr lang="ru-RU" sz="2800" dirty="0"/>
          </a:p>
        </p:txBody>
      </p:sp>
      <p:pic>
        <p:nvPicPr>
          <p:cNvPr id="2050" name="Диаграмма 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771530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530352"/>
            <a:ext cx="5329246" cy="418795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2010 году приняла участие в творческом конкурсе Общероссийского Профсоюза образования «Учитель славлю имя твое!», посвященный Году учителя.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2012 году провела открытый урок в 5 классе «Путешествие в мир натуральных чисел» на окружных курсах повышения квалификации учителей математики «Реализация деятельностного подхода при изучении деятельности учителя математики в контексте ФГОС ООО», проходивших с 16 марта по 24 марта в городе Нижневартовске.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2012 году выступила с докладом на Всероссийской научно-практической конференции «Традиции и инновации в образовательном пространстве России, ХМАО-ЮГРЫ, НГГУ» от 26 марта 2012 года, г. Нижневартовск.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Принимала участие  в семинаре для учителей в рамках работы 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Окружной научной конференции «Новое поколение и Общество знаний» 1 ноября 2013года, г. Сургут.</a:t>
            </a: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29264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Распространение опыта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полагаем, что предложенный проект не исчерпывает всех аспектов обозначенной проблемы. Актуальной представляется работа по следующим направлениям: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форм и методов работы с интерактивной доской;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дальнейшая разработка дидактического обеспечения уроков электронными цифровыми образовательными ресурсами.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Перспектива дальнейшего продолжения проекта очевидна. Мы видим перспективу развития проекта в расширении тематического поля, или расширении технологического поля за счет использования технологий флэш-анимации и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обеспечения доступности к мультимедиапродуктам проекта планируется создание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-ресурса «Интерактивные технологии на уроках математики».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Перспективы дальнейшего развития проекта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5" y="714356"/>
            <a:ext cx="8001056" cy="3416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428868"/>
            <a:ext cx="78581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42913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09" y="530225"/>
          <a:ext cx="8043890" cy="4398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6543692"/>
              </a:tblGrid>
              <a:tr h="1099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Информационный блок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Статьи, публикации, доклады по теме проекта. Педагогический проект.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99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Методический блок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Программа элективного курса </a:t>
                      </a: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«Практикум по решению математических задач и развитию вычислительных навыков».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9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Исполнительский блок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Сценарии уроков с использованием интерактивных методов обучения. Банк компетентностно - ориентированных заданий. Банк ученических проектных работ.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9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Контролирующий блок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Тестовые задания.  Результаты мониторинга.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Продукт педагогического проекта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Инновационность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данного опыта заключается в формировании у школьников не только знаний, но и компетенций, способствующих их адаптации в окружающем социуме.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заключается в том, что он реализуется через авторский образовательный модуль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«Формирование ключевых компетенций на уроках математики через интерактивное обучение»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Инновационность проекта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результаты, достижение которых предполагается проектом: 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осознание учащимися многообразия образовательной среды;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личностных качеств и ключевых компетенций школьников (самостоятельности, инициативности студентов, их познавательной мотивированности, информационной грамотности);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социальных навыков обучающихся в процессе групповых взаимодействий, 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школьниками опыта самостоятельного выбора, исследовательско-творческой деятельности, оценки и самооценки полученного  результата.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72794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 влияния  практического применения интерактивных технологий на формирование творческого саморазвития учащихся на уроках математики.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и проанализировать психолого-педагогическую литературу по данной теме;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образовательный модуль по применению приемов и методов технологии интерактивного обучения для формирования ключевых компетенций;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банк компетентно- ориентированных заданий по математике для учащихся;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и апробировать сценарии  уроков математики с интерактивными методами обучения;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обобщить результаты мониторинга.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специальная форма организации познавательной деятельности, когда учебный процесс протекает таким образом, что практически все  учащиеся оказываются вовлеченными в процесс познания, они имеют возможность понимать и рефлектировать по поводу того, что они знают и думают.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Интерактивное обучение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коллективно-индивидуальной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мыследеятельности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(К.Я.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Вазина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игровое обучение;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эвристические технологии;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проектного обучения;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 мультимедиа.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Интерактивные технологии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429000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1405</Words>
  <Application>Microsoft Office PowerPoint</Application>
  <PresentationFormat>Экран (4:3)</PresentationFormat>
  <Paragraphs>195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Педагогический проект  «Использование интерактивных методов обучения на уроках математики как средство  активизации творческого потенциала учащихся».</vt:lpstr>
      <vt:lpstr>Актуальность проекта</vt:lpstr>
      <vt:lpstr>Продукт педагогического проекта</vt:lpstr>
      <vt:lpstr>Инновационность проекта</vt:lpstr>
      <vt:lpstr>Ожидаемые результаты</vt:lpstr>
      <vt:lpstr>Цель проекта:</vt:lpstr>
      <vt:lpstr>Задачи проекта:</vt:lpstr>
      <vt:lpstr>Интерактивное обучение</vt:lpstr>
      <vt:lpstr>Интерактивные технологии</vt:lpstr>
      <vt:lpstr>Структура интерактивного урока</vt:lpstr>
      <vt:lpstr>Принципы обучения</vt:lpstr>
      <vt:lpstr>Что такое творчество? </vt:lpstr>
      <vt:lpstr>Способы развития творческого воображения школьников:</vt:lpstr>
      <vt:lpstr>Интеллектуальные и творческие игры – как средства развития личности</vt:lpstr>
      <vt:lpstr>  Программа творческого развития учащихся на уроках математики. </vt:lpstr>
      <vt:lpstr>Педагогический проект</vt:lpstr>
      <vt:lpstr>Слайд 17</vt:lpstr>
      <vt:lpstr>План реализации проекта</vt:lpstr>
      <vt:lpstr>Результаты мониторинга</vt:lpstr>
      <vt:lpstr>Результативность участия в конкурсах различного уровня</vt:lpstr>
      <vt:lpstr>Распространение опыта</vt:lpstr>
      <vt:lpstr>Перспективы дальнейшего развития проекта</vt:lpstr>
      <vt:lpstr>Слайд 23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2014-09-05T16:14:30Z</dcterms:created>
  <dcterms:modified xsi:type="dcterms:W3CDTF">2014-09-29T16:43:05Z</dcterms:modified>
</cp:coreProperties>
</file>