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1" r:id="rId8"/>
    <p:sldId id="270" r:id="rId9"/>
    <p:sldId id="261" r:id="rId10"/>
    <p:sldId id="262" r:id="rId11"/>
    <p:sldId id="266" r:id="rId12"/>
    <p:sldId id="263" r:id="rId13"/>
    <p:sldId id="264" r:id="rId14"/>
    <p:sldId id="269" r:id="rId15"/>
    <p:sldId id="267" r:id="rId16"/>
    <p:sldId id="265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E54E-5823-42BD-84A7-30EADE3DEA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A671-0A3A-40D6-8ED4-6864D016C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130CD-6512-4789-80BD-0CEF9DFE1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1C16B7-C80F-4CA7-8127-DABEAB54D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B41F6-DC04-472B-A76C-434B840A0D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EC526-8607-4330-887B-6B39D4D31F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7746-B1EF-464F-A3A1-ACE0EF4E69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540F-5C2D-4B54-B1CA-9FCA239BF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5FE59-3630-4236-82C6-ADBE49FC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B508A-5578-4803-841A-7D1411770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5F540-B2F7-4E41-A7C9-C882F657FE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056C-D5AC-4EE9-817E-865D58038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AF7AE8-8CFE-41DD-BAC7-1F213432AF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mk.ru/f/b/mk/56/395753/gramota50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rusmilestones.ru/milestones/dataphotos/apos6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rp.foto.radikal.ru/0708/cb/1665cf74c773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visualrian.ru/storage/PreviewWM/1522/96/15229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5602288"/>
          </a:xfrm>
        </p:spPr>
        <p:txBody>
          <a:bodyPr/>
          <a:lstStyle/>
          <a:p>
            <a:r>
              <a:rPr lang="ru-RU" sz="7200" b="1" i="1">
                <a:solidFill>
                  <a:srgbClr val="660033"/>
                </a:solidFill>
                <a:latin typeface="Monotype Corsiva" pitchFamily="66" charset="0"/>
              </a:rPr>
              <a:t>Просвещение в Древней Руси: о первых школах и книгах.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i-main-pic" descr="Картинка 3 из 403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2113" y="476250"/>
            <a:ext cx="8356600" cy="4897438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84213" y="69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8313" y="5551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195513" y="5516563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Берестяные грамоты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rusmilestones.ru/milestones/dataphotos/apos6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76375" y="692150"/>
            <a:ext cx="63912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41463" y="5845175"/>
            <a:ext cx="634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i="1">
                <a:solidFill>
                  <a:srgbClr val="660033"/>
                </a:solidFill>
              </a:rPr>
              <a:t>Первые рукописные книги на Руси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6165850"/>
          </a:xfrm>
        </p:spPr>
        <p:txBody>
          <a:bodyPr/>
          <a:lstStyle/>
          <a:p>
            <a:r>
              <a:rPr lang="ru-RU" sz="3600" b="1" i="1">
                <a:solidFill>
                  <a:srgbClr val="660033"/>
                </a:solidFill>
              </a:rPr>
              <a:t>Береста </a:t>
            </a:r>
            <a:r>
              <a:rPr lang="ru-RU" b="1" i="1">
                <a:solidFill>
                  <a:srgbClr val="660033"/>
                </a:solidFill>
              </a:rPr>
              <a:t>– верхний слой коры берёзы, на которой палочкой продавливали буквы.</a:t>
            </a:r>
          </a:p>
          <a:p>
            <a:r>
              <a:rPr lang="ru-RU" sz="3600" b="1" i="1">
                <a:solidFill>
                  <a:srgbClr val="660033"/>
                </a:solidFill>
              </a:rPr>
              <a:t>Папирус </a:t>
            </a:r>
            <a:r>
              <a:rPr lang="ru-RU" b="1" i="1">
                <a:solidFill>
                  <a:srgbClr val="660033"/>
                </a:solidFill>
              </a:rPr>
              <a:t>– полученные из тростника и склеенные в один свиток полосы, на которых можно писать.</a:t>
            </a:r>
          </a:p>
          <a:p>
            <a:r>
              <a:rPr lang="ru-RU" sz="3600" b="1" i="1">
                <a:solidFill>
                  <a:srgbClr val="660033"/>
                </a:solidFill>
              </a:rPr>
              <a:t>Свиток </a:t>
            </a:r>
            <a:r>
              <a:rPr lang="ru-RU" b="1" i="1">
                <a:solidFill>
                  <a:srgbClr val="660033"/>
                </a:solidFill>
              </a:rPr>
              <a:t>– свёрнутая длинная-предлинная рукопись.</a:t>
            </a:r>
          </a:p>
          <a:p>
            <a:r>
              <a:rPr lang="ru-RU" sz="3600" b="1" i="1">
                <a:solidFill>
                  <a:srgbClr val="660033"/>
                </a:solidFill>
              </a:rPr>
              <a:t>Пергамент</a:t>
            </a:r>
            <a:r>
              <a:rPr lang="ru-RU" b="1" i="1">
                <a:solidFill>
                  <a:srgbClr val="660033"/>
                </a:solidFill>
              </a:rPr>
              <a:t> – специально обработанная телячья, свиная или баранья кожа, на которой можно было писать.</a:t>
            </a:r>
          </a:p>
          <a:p>
            <a:r>
              <a:rPr lang="ru-RU" sz="3600" b="1" i="1">
                <a:solidFill>
                  <a:srgbClr val="660033"/>
                </a:solidFill>
              </a:rPr>
              <a:t>Тетрадь </a:t>
            </a:r>
            <a:r>
              <a:rPr lang="ru-RU" b="1" i="1">
                <a:solidFill>
                  <a:srgbClr val="660033"/>
                </a:solidFill>
              </a:rPr>
              <a:t>– (греч.- четвёрка) свёрнутые вчетверо листы, на которых писали.</a:t>
            </a:r>
          </a:p>
          <a:p>
            <a:endParaRPr lang="ru-RU" b="1" i="1">
              <a:solidFill>
                <a:srgbClr val="660033"/>
              </a:solidFill>
            </a:endParaRPr>
          </a:p>
          <a:p>
            <a:endParaRPr lang="ru-RU" b="1" i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660033"/>
                </a:solidFill>
              </a:rPr>
              <a:t>«Кто придумал русский алфавит?»</a:t>
            </a:r>
          </a:p>
        </p:txBody>
      </p:sp>
      <p:pic>
        <p:nvPicPr>
          <p:cNvPr id="25604" name="Picture 4" descr="p001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7254875" cy="51308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i-main-pic" descr="Картинка 2 из 1736"/>
          <p:cNvPicPr>
            <a:picLocks noChangeAspect="1" noChangeArrowheads="1"/>
          </p:cNvPicPr>
          <p:nvPr/>
        </p:nvPicPr>
        <p:blipFill>
          <a:blip r:embed="rId2"/>
          <a:srcRect l="50322" t="1299" r="-540" b="11252"/>
          <a:stretch>
            <a:fillRect/>
          </a:stretch>
        </p:blipFill>
        <p:spPr bwMode="auto">
          <a:xfrm>
            <a:off x="2627313" y="404813"/>
            <a:ext cx="3890962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19250" y="5589588"/>
            <a:ext cx="648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Создатели русской азбуки – Кирилл и Мефодий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Картинка 84 из 1796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68538" y="549275"/>
            <a:ext cx="4887912" cy="5434013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-1604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4652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47813" y="6165850"/>
            <a:ext cx="5976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Азбука (кириллица)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660033"/>
                </a:solidFill>
              </a:rPr>
              <a:t>«Первый печатник на Руси»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i="1">
                <a:solidFill>
                  <a:srgbClr val="660033"/>
                </a:solidFill>
              </a:rPr>
              <a:t>В 1553 году царь Иван Грозный приказал строить в Москве на Никольской площади особый дом для типографии, но открыта она была в 1563 году, когда в ней начал работать Иван Фёдоров.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>
                <a:solidFill>
                  <a:srgbClr val="660033"/>
                </a:solidFill>
              </a:rPr>
              <a:t>В 1564 году вышла в свет первая книга Ивана Фёдорова – «Апостол».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>
                <a:solidFill>
                  <a:srgbClr val="660033"/>
                </a:solidFill>
              </a:rPr>
              <a:t>В 1565 году была напечатана вторая книга – «Часовник».</a:t>
            </a:r>
          </a:p>
        </p:txBody>
      </p:sp>
      <p:pic>
        <p:nvPicPr>
          <p:cNvPr id="26632" name="Picture 8" descr="иван грозный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27188"/>
            <a:ext cx="4232275" cy="4684712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1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4813"/>
            <a:ext cx="47974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547813" y="6021388"/>
            <a:ext cx="604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Первый печатный станок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236913" y="96838"/>
            <a:ext cx="3497262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2400" b="1" i="1">
                <a:solidFill>
                  <a:srgbClr val="660033"/>
                </a:solidFill>
              </a:rPr>
              <a:t>Русь! Нет в мире края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Ближе и родней!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Утром, просыпаясь,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Ты идёшь по ней.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Ласковое солнце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Сушит влагу рос,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Заплетает косы 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Молодых берёз.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Мы с лучами солнца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Шлём тебе привет.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Он к тебе в оконце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Прилетел, иль нет?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Весело глядятся 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Лучики в стекло,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Чтоб согрелась радость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 b="1" i="1">
                <a:solidFill>
                  <a:srgbClr val="660033"/>
                </a:solidFill>
              </a:rPr>
              <a:t>И исчезло зло.</a:t>
            </a:r>
            <a:br>
              <a:rPr lang="ru-RU" sz="2400" b="1" i="1">
                <a:solidFill>
                  <a:srgbClr val="660033"/>
                </a:solidFill>
              </a:rPr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русь древняя"/>
          <p:cNvPicPr>
            <a:picLocks noChangeAspect="1" noChangeArrowheads="1"/>
          </p:cNvPicPr>
          <p:nvPr/>
        </p:nvPicPr>
        <p:blipFill>
          <a:blip r:embed="rId2"/>
          <a:srcRect l="11429" t="6001" r="4282"/>
          <a:stretch>
            <a:fillRect/>
          </a:stretch>
        </p:blipFill>
        <p:spPr bwMode="auto">
          <a:xfrm>
            <a:off x="395288" y="404813"/>
            <a:ext cx="424973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5288" y="3860800"/>
            <a:ext cx="4176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660033"/>
                </a:solidFill>
              </a:rPr>
              <a:t>Русь древняя</a:t>
            </a:r>
          </a:p>
        </p:txBody>
      </p:sp>
      <p:pic>
        <p:nvPicPr>
          <p:cNvPr id="38918" name="Picture 6" descr="русь православ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33825"/>
            <a:ext cx="42751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292725" y="3213100"/>
            <a:ext cx="316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660033"/>
                </a:solidFill>
              </a:rPr>
              <a:t>Русь православная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87675" y="26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5" name="i-main-pic" descr="Картинка 1 из 1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620713"/>
            <a:ext cx="52752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916238" y="6092825"/>
            <a:ext cx="431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Летописец Нестор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i="1">
                <a:solidFill>
                  <a:srgbClr val="660033"/>
                </a:solidFill>
              </a:rPr>
              <a:t>Кадило </a:t>
            </a:r>
            <a:r>
              <a:rPr lang="ru-RU" b="1" i="1">
                <a:solidFill>
                  <a:srgbClr val="660033"/>
                </a:solidFill>
              </a:rPr>
              <a:t>– металлический сосуд на цепочке для окуривания ладаном церковного помещения при богослужении.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rgbClr val="660033"/>
                </a:solidFill>
              </a:rPr>
              <a:t>Летописец </a:t>
            </a:r>
            <a:r>
              <a:rPr lang="ru-RU" b="1" i="1">
                <a:solidFill>
                  <a:srgbClr val="660033"/>
                </a:solidFill>
              </a:rPr>
              <a:t>– человек, который записывал достоверные события в свою рукопись.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rgbClr val="660033"/>
                </a:solidFill>
              </a:rPr>
              <a:t>Летопись –</a:t>
            </a:r>
            <a:r>
              <a:rPr lang="ru-RU" b="1" i="1">
                <a:solidFill>
                  <a:srgbClr val="660033"/>
                </a:solidFill>
              </a:rPr>
              <a:t> (лето-год, писать) рукописная книга, в которой в далёком прошлом записывались все события, случившиеся за лето.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иконо владимир свят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825" y="0"/>
            <a:ext cx="4575175" cy="6858000"/>
          </a:xfrm>
          <a:prstGeom prst="rect">
            <a:avLst/>
          </a:prstGeom>
          <a:noFill/>
        </p:spPr>
      </p:pic>
      <p:sp>
        <p:nvSpPr>
          <p:cNvPr id="1127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038600" cy="5649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660033"/>
                </a:solidFill>
              </a:rPr>
              <a:t>Первые школы на Руси были открыты в </a:t>
            </a:r>
            <a:r>
              <a:rPr lang="en-US" sz="2800" b="1" i="1">
                <a:solidFill>
                  <a:srgbClr val="660033"/>
                </a:solidFill>
              </a:rPr>
              <a:t>X</a:t>
            </a:r>
            <a:r>
              <a:rPr lang="ru-RU" sz="2800" b="1" i="1">
                <a:solidFill>
                  <a:srgbClr val="660033"/>
                </a:solidFill>
              </a:rPr>
              <a:t> веке, и связано это с указом князя Владимира. В летописи «Повести временных лет» сказано: « Князь Владимир посылал собирать детей и отдавать их в обучение книжное». Произошло это в 988 году.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i-main-pic" descr="Картинка 50 из 1409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84213" y="476250"/>
            <a:ext cx="7672387" cy="54356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692275" y="6021388"/>
            <a:ext cx="6192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Школа Московской Руси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начало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5851525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195513" y="6491288"/>
            <a:ext cx="4681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51050" y="6237288"/>
            <a:ext cx="525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660033"/>
                </a:solidFill>
              </a:rPr>
              <a:t>Начало образования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i-main-pic" descr="Картинка 2 из 14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197725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00113" y="5805488"/>
            <a:ext cx="7343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Памятный знак первой школе на Руси, Киев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660033"/>
                </a:solidFill>
              </a:rPr>
              <a:t>«На чём и как писали?»</a:t>
            </a:r>
          </a:p>
        </p:txBody>
      </p:sp>
      <p:pic>
        <p:nvPicPr>
          <p:cNvPr id="17412" name="i-main-pic" descr="Картинка 13 из 218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484313"/>
            <a:ext cx="4714875" cy="4672012"/>
          </a:xfrm>
          <a:noFill/>
          <a:ln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419475" y="6237288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0033"/>
                </a:solidFill>
              </a:rPr>
              <a:t>Свиток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299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Times New Roman</vt:lpstr>
      <vt:lpstr>Monotype Corsiva</vt:lpstr>
      <vt:lpstr>Оформление по умолчанию</vt:lpstr>
      <vt:lpstr>Просвещение в Древней Руси: о первых школах и книгах.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«На чём и как писали?»</vt:lpstr>
      <vt:lpstr>Слайд 10</vt:lpstr>
      <vt:lpstr>Слайд 11</vt:lpstr>
      <vt:lpstr>Слайд 12</vt:lpstr>
      <vt:lpstr>«Кто придумал русский алфавит?»</vt:lpstr>
      <vt:lpstr>Слайд 14</vt:lpstr>
      <vt:lpstr>Слайд 15</vt:lpstr>
      <vt:lpstr>«Первый печатник на Руси»</vt:lpstr>
      <vt:lpstr>Слайд 17</vt:lpstr>
      <vt:lpstr>Слайд 18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Просвещение в Древней Руси: о первых школах и книгах.</dc:title>
  <dc:creator>Николай</dc:creator>
  <cp:lastModifiedBy>1</cp:lastModifiedBy>
  <cp:revision>4</cp:revision>
  <dcterms:created xsi:type="dcterms:W3CDTF">2009-02-28T16:42:12Z</dcterms:created>
  <dcterms:modified xsi:type="dcterms:W3CDTF">2014-10-29T23:52:08Z</dcterms:modified>
</cp:coreProperties>
</file>