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258" r:id="rId4"/>
    <p:sldId id="298" r:id="rId5"/>
    <p:sldId id="293" r:id="rId6"/>
    <p:sldId id="283" r:id="rId7"/>
    <p:sldId id="307" r:id="rId8"/>
    <p:sldId id="296" r:id="rId9"/>
    <p:sldId id="297" r:id="rId10"/>
    <p:sldId id="295" r:id="rId11"/>
    <p:sldId id="306" r:id="rId12"/>
    <p:sldId id="303" r:id="rId13"/>
    <p:sldId id="302" r:id="rId14"/>
    <p:sldId id="305" r:id="rId15"/>
    <p:sldId id="309" r:id="rId16"/>
    <p:sldId id="308" r:id="rId17"/>
    <p:sldId id="257" r:id="rId18"/>
    <p:sldId id="31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F00"/>
    <a:srgbClr val="EC2C06"/>
    <a:srgbClr val="6FB9D7"/>
    <a:srgbClr val="808080"/>
    <a:srgbClr val="969696"/>
    <a:srgbClr val="FFFF66"/>
    <a:srgbClr val="F4F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A19119-A1ED-4059-A780-C5B83C5D5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93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20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2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FFE6-1E04-49E8-BA6B-64F71B3B0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91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FE67-5F0C-47DF-8D54-2EAB88BC9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114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C983-F300-4A57-A555-921427385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252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678B-FCEA-40CA-A69F-302FD417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84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69982-89D4-4B55-A827-716C3117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81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0234-FFDD-4663-9EE7-CE3D88FE2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C3C3-06E7-4DDE-A9D5-1F82F47D1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0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C3D0-5D24-4E14-AF70-F463D856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95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8008-0202-4FD2-BA08-345822BE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416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DC1F-EF84-445D-A22F-328E1CFF9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04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33D5-A8AE-419A-BE5D-25630908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6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CA0A-F07A-49EC-9BB6-F3227B430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17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2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Picture 1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662370-884C-47EE-B7AB-D64781D54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vatcasino.com/istoria_igry_v_kosti.aspx" TargetMode="External"/><Relationship Id="rId2" Type="http://schemas.openxmlformats.org/officeDocument/2006/relationships/hyperlink" Target="http://server-life.ru/845-tf2-roll-the-dice-brosit-kosti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://photo.sibnet.ru/alb48804/ft1162009/" TargetMode="External"/><Relationship Id="rId4" Type="http://schemas.openxmlformats.org/officeDocument/2006/relationships/hyperlink" Target="http://only-most.ru/?p=209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8938" y="2357438"/>
            <a:ext cx="5700712" cy="885825"/>
          </a:xfrm>
        </p:spPr>
        <p:txBody>
          <a:bodyPr/>
          <a:lstStyle/>
          <a:p>
            <a:pPr eaLnBrk="1" hangingPunct="1"/>
            <a:r>
              <a:rPr lang="ru-RU" smtClean="0"/>
              <a:t>Основные понятия теории вероятности</a:t>
            </a:r>
            <a:endParaRPr lang="en-US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25" y="5214938"/>
            <a:ext cx="2643188" cy="8572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786313" y="4000500"/>
            <a:ext cx="307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Урок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7744" y="472514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учитель математики школы № 315</a:t>
            </a:r>
          </a:p>
          <a:p>
            <a:r>
              <a:rPr lang="ru-RU" dirty="0" smtClean="0"/>
              <a:t>г. Санкт-Петербург – Павловск</a:t>
            </a:r>
          </a:p>
          <a:p>
            <a:r>
              <a:rPr lang="ru-RU" dirty="0" smtClean="0"/>
              <a:t>Брусова Ирина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gray">
          <a:xfrm flipV="1">
            <a:off x="1042988" y="6084888"/>
            <a:ext cx="3306762" cy="487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gray">
          <a:xfrm flipV="1">
            <a:off x="4611688" y="6086475"/>
            <a:ext cx="3305175" cy="485775"/>
          </a:xfrm>
          <a:prstGeom prst="ellipse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1147763" y="2924175"/>
            <a:ext cx="3106737" cy="3290888"/>
            <a:chOff x="723" y="1673"/>
            <a:chExt cx="1957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23" y="1718"/>
              <a:ext cx="1957" cy="734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b="1" i="1" dirty="0">
                  <a:solidFill>
                    <a:srgbClr val="F8F8F8"/>
                  </a:solidFill>
                </a:rPr>
                <a:t> </a:t>
              </a:r>
              <a:r>
                <a:rPr lang="ru-RU" b="1" i="1" dirty="0">
                  <a:solidFill>
                    <a:srgbClr val="F8F8F8"/>
                  </a:solidFill>
                </a:rPr>
                <a:t>«Появление орла»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 и </a:t>
              </a:r>
              <a:r>
                <a:rPr lang="ru-RU" b="1" i="1" dirty="0">
                  <a:solidFill>
                    <a:srgbClr val="F8F8F8"/>
                  </a:solidFill>
                </a:rPr>
                <a:t>«Появление решки»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при одном бросании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монеты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>
              <a:off x="723" y="2559"/>
              <a:ext cx="1957" cy="926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sz="1600" b="1" i="1" dirty="0">
                  <a:solidFill>
                    <a:srgbClr val="F8F8F8"/>
                  </a:solidFill>
                </a:rPr>
                <a:t> </a:t>
              </a:r>
              <a:r>
                <a:rPr lang="ru-RU" sz="1600" b="1" i="1" dirty="0">
                  <a:solidFill>
                    <a:srgbClr val="F8F8F8"/>
                  </a:solidFill>
                </a:rPr>
                <a:t>«</a:t>
              </a:r>
              <a:r>
                <a:rPr lang="ru-RU" b="1" i="1" dirty="0">
                  <a:solidFill>
                    <a:srgbClr val="F8F8F8"/>
                  </a:solidFill>
                </a:rPr>
                <a:t>Появление 1»</a:t>
              </a:r>
              <a:r>
                <a:rPr lang="ru-RU" b="1" dirty="0">
                  <a:solidFill>
                    <a:srgbClr val="F8F8F8"/>
                  </a:solidFill>
                </a:rPr>
                <a:t>,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«Появление 2», …,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«Появление 6»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при одном бросании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игральной кости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12293" name="AutoShape 13"/>
          <p:cNvSpPr>
            <a:spLocks noChangeArrowheads="1"/>
          </p:cNvSpPr>
          <p:nvPr/>
        </p:nvSpPr>
        <p:spPr bwMode="auto">
          <a:xfrm>
            <a:off x="71438" y="1214438"/>
            <a:ext cx="9001125" cy="12239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i="1">
                <a:solidFill>
                  <a:srgbClr val="000000"/>
                </a:solidFill>
              </a:rPr>
              <a:t>Если при проведении опыта могут произойти несколько событий и каждое</a:t>
            </a:r>
          </a:p>
          <a:p>
            <a:r>
              <a:rPr lang="ru-RU" i="1">
                <a:solidFill>
                  <a:srgbClr val="000000"/>
                </a:solidFill>
              </a:rPr>
              <a:t> из них по объективным условиям не является более возможным, чем другое, </a:t>
            </a:r>
          </a:p>
          <a:p>
            <a:r>
              <a:rPr lang="ru-RU" i="1">
                <a:solidFill>
                  <a:srgbClr val="000000"/>
                </a:solidFill>
              </a:rPr>
              <a:t>то такие события называются  </a:t>
            </a:r>
            <a:r>
              <a:rPr lang="ru-RU" sz="2000" b="1" i="1">
                <a:solidFill>
                  <a:srgbClr val="000000"/>
                </a:solidFill>
              </a:rPr>
              <a:t>равновозможными (и наоборот).</a:t>
            </a:r>
            <a:endParaRPr lang="en-US" sz="2000" b="1" i="1">
              <a:solidFill>
                <a:srgbClr val="000000"/>
              </a:solidFill>
            </a:endParaRPr>
          </a:p>
        </p:txBody>
      </p: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4668838" y="2919413"/>
            <a:ext cx="3190875" cy="3295650"/>
            <a:chOff x="2941" y="1670"/>
            <a:chExt cx="2010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721"/>
              <a:ext cx="2010" cy="729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F8F8F8"/>
                  </a:solidFill>
                </a:rPr>
                <a:t> </a:t>
              </a:r>
              <a:r>
                <a:rPr lang="ru-RU" b="1" i="1" dirty="0">
                  <a:solidFill>
                    <a:srgbClr val="F8F8F8"/>
                  </a:solidFill>
                </a:rPr>
                <a:t>«Падение бутерброда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маслом вниз»</a:t>
              </a:r>
              <a:r>
                <a:rPr lang="ru-RU" b="1" dirty="0">
                  <a:solidFill>
                    <a:srgbClr val="F8F8F8"/>
                  </a:solidFill>
                </a:rPr>
                <a:t> и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«Падение бутерброда 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маслом вверх»</a:t>
              </a:r>
              <a:endParaRPr lang="en-US" b="1" i="1" dirty="0">
                <a:solidFill>
                  <a:srgbClr val="F8F8F8"/>
                </a:solidFill>
              </a:endParaRPr>
            </a:p>
          </p:txBody>
        </p:sp>
        <p:sp>
          <p:nvSpPr>
            <p:cNvPr id="57365" name="AutoShape 21"/>
            <p:cNvSpPr>
              <a:spLocks noChangeArrowheads="1"/>
            </p:cNvSpPr>
            <p:nvPr/>
          </p:nvSpPr>
          <p:spPr bwMode="gray">
            <a:xfrm>
              <a:off x="2941" y="2559"/>
              <a:ext cx="2010" cy="926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b="1" i="1" dirty="0">
                  <a:solidFill>
                    <a:srgbClr val="F8F8F8"/>
                  </a:solidFill>
                </a:rPr>
                <a:t> </a:t>
              </a:r>
              <a:r>
                <a:rPr lang="ru-RU" b="1" i="1" dirty="0">
                  <a:solidFill>
                    <a:srgbClr val="F8F8F8"/>
                  </a:solidFill>
                </a:rPr>
                <a:t>«Изъятие из набора 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домино дубля» </a:t>
              </a:r>
              <a:r>
                <a:rPr lang="ru-RU" b="1" dirty="0">
                  <a:solidFill>
                    <a:srgbClr val="F8F8F8"/>
                  </a:solidFill>
                </a:rPr>
                <a:t>и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«Изъятие из набора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домино костяшки с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разными очками»</a:t>
              </a:r>
              <a:endParaRPr lang="en-US" b="1" i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1714500" y="6130925"/>
            <a:ext cx="21986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CFCFC"/>
                </a:solidFill>
              </a:rPr>
              <a:t>равновозможные</a:t>
            </a:r>
            <a:endParaRPr lang="en-US" b="1" dirty="0">
              <a:solidFill>
                <a:srgbClr val="FCFCFC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143500" y="6132513"/>
            <a:ext cx="24669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CFCFC"/>
                </a:solidFill>
              </a:rPr>
              <a:t>неравновозможные</a:t>
            </a:r>
            <a:endParaRPr lang="en-US" b="1" dirty="0">
              <a:solidFill>
                <a:srgbClr val="FCFCFC"/>
              </a:solidFill>
            </a:endParaRPr>
          </a:p>
        </p:txBody>
      </p:sp>
      <p:pic>
        <p:nvPicPr>
          <p:cNvPr id="25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6" grpId="0"/>
      <p:bldP spid="57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89163"/>
            <a:ext cx="8229600" cy="4525962"/>
          </a:xfrm>
          <a:solidFill>
            <a:schemeClr val="accent1">
              <a:alpha val="18039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FF7F00"/>
                </a:solidFill>
              </a:rPr>
              <a:t>Укажите, какое из следующих событий достоверное, какое – невозможное и какое случайное:</a:t>
            </a:r>
            <a:endParaRPr lang="ru-RU" sz="1200" dirty="0" smtClean="0">
              <a:solidFill>
                <a:srgbClr val="FF7F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1200" dirty="0" smtClean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1200" dirty="0" smtClean="0">
              <a:solidFill>
                <a:schemeClr val="accent1"/>
              </a:solidFill>
            </a:endParaRPr>
          </a:p>
          <a:p>
            <a:pPr>
              <a:buFontTx/>
              <a:buNone/>
              <a:defRPr/>
            </a:pPr>
            <a:r>
              <a:rPr lang="ru-RU" sz="2400" dirty="0" smtClean="0"/>
              <a:t>а) летних каникул не будет  ;</a:t>
            </a:r>
          </a:p>
          <a:p>
            <a:pPr>
              <a:buFontTx/>
              <a:buNone/>
              <a:defRPr/>
            </a:pPr>
            <a:endParaRPr lang="ru-RU" sz="2400" dirty="0" smtClean="0"/>
          </a:p>
          <a:p>
            <a:pPr>
              <a:buFontTx/>
              <a:buNone/>
              <a:defRPr/>
            </a:pPr>
            <a:r>
              <a:rPr lang="ru-RU" sz="2400" dirty="0" smtClean="0"/>
              <a:t>б) бутерброд упадет маслом вниз ;</a:t>
            </a:r>
          </a:p>
          <a:p>
            <a:pPr>
              <a:buFontTx/>
              <a:buNone/>
              <a:defRPr/>
            </a:pPr>
            <a:endParaRPr lang="ru-RU" sz="2400" dirty="0" smtClean="0"/>
          </a:p>
          <a:p>
            <a:pPr>
              <a:buFontTx/>
              <a:buNone/>
              <a:defRPr/>
            </a:pPr>
            <a:r>
              <a:rPr lang="ru-RU" sz="2400" dirty="0" smtClean="0"/>
              <a:t>в) учебный год когда-нибудь закончится 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gray">
          <a:xfrm>
            <a:off x="2000250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Задание 1</a:t>
            </a:r>
            <a:r>
              <a:rPr lang="ru-RU" sz="2400" dirty="0"/>
              <a:t> </a:t>
            </a:r>
          </a:p>
        </p:txBody>
      </p:sp>
      <p:pic>
        <p:nvPicPr>
          <p:cNvPr id="4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10652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AutoShape 5"/>
          <p:cNvSpPr>
            <a:spLocks noChangeArrowheads="1"/>
          </p:cNvSpPr>
          <p:nvPr/>
        </p:nvSpPr>
        <p:spPr bwMode="gray">
          <a:xfrm>
            <a:off x="1928813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Задание 2</a:t>
            </a:r>
            <a:r>
              <a:rPr lang="ru-RU" sz="2400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4525963"/>
          </a:xfrm>
          <a:solidFill>
            <a:schemeClr val="hlink">
              <a:alpha val="2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В мешках лежит 10 шаров: 3 синих, 3 белых и 4 красных.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Охарактеризуйте следующее событие: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а) из мешка вынули 4 шара и они все синие;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б) из мешка вынули 4 шара и они все красные;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в) из мешка вынули 4 шара, и все они оказались разного цвета;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г) из мешка вынули 4 шара, и среди них не оказалось шара черного цвета.</a:t>
            </a:r>
          </a:p>
        </p:txBody>
      </p:sp>
      <p:pic>
        <p:nvPicPr>
          <p:cNvPr id="4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"/>
            <a:ext cx="10652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89163"/>
            <a:ext cx="8229600" cy="4525962"/>
          </a:xfrm>
          <a:solidFill>
            <a:schemeClr val="accent1">
              <a:alpha val="18039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accent1"/>
                </a:solidFill>
              </a:rPr>
              <a:t>Охарактеризуйте  события, о которых идет речь в приведенных заданиях как достоверные, невозможные или случайные.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200" smtClean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accent1"/>
                </a:solidFill>
              </a:rPr>
              <a:t>Петя задумал натуральное число. Событие состоит в следующем: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200" smtClean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а) задумано четное число;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б) задумано нечетное число;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в) задумано число, не являющееся ни четным,  ни нечетным;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г) задумано число, являющееся четным или нечетным.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gray">
          <a:xfrm>
            <a:off x="2000250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Задание 3</a:t>
            </a:r>
            <a:r>
              <a:rPr lang="ru-RU" sz="2400" dirty="0"/>
              <a:t> </a:t>
            </a:r>
          </a:p>
        </p:txBody>
      </p:sp>
      <p:pic>
        <p:nvPicPr>
          <p:cNvPr id="4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10652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AutoShape 5"/>
          <p:cNvSpPr>
            <a:spLocks noChangeArrowheads="1"/>
          </p:cNvSpPr>
          <p:nvPr/>
        </p:nvSpPr>
        <p:spPr bwMode="gray">
          <a:xfrm>
            <a:off x="1928813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Задание 4</a:t>
            </a:r>
            <a:r>
              <a:rPr lang="ru-RU" sz="240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4525963"/>
          </a:xfrm>
          <a:solidFill>
            <a:schemeClr val="hlink">
              <a:alpha val="2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Петя и Толя сравнивают свои дни рождения. Укажите, какое из следующих событий достоверное, какое – невозможное и какое случайное: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1200" dirty="0" smtClean="0">
              <a:solidFill>
                <a:schemeClr val="hlink"/>
              </a:solidFill>
            </a:endParaRPr>
          </a:p>
          <a:p>
            <a:pPr>
              <a:buFontTx/>
              <a:buNone/>
              <a:defRPr/>
            </a:pPr>
            <a:r>
              <a:rPr lang="ru-RU" sz="2400" dirty="0" smtClean="0"/>
              <a:t>а) их дни рождения не совпадают;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б) их дни рождения совпадают;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в) Петя родился 29 февраля, а Толя – 30 февраля;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г) дни рождения обоих приходятся на праздники – Новый год и День независимости России ;</a:t>
            </a:r>
          </a:p>
          <a:p>
            <a:pPr>
              <a:buFontTx/>
              <a:buNone/>
              <a:defRPr/>
            </a:pPr>
            <a:r>
              <a:rPr lang="ru-RU" sz="2400" dirty="0" err="1" smtClean="0"/>
              <a:t>д</a:t>
            </a:r>
            <a:r>
              <a:rPr lang="ru-RU" sz="2400" dirty="0" smtClean="0"/>
              <a:t>) дни рождения в этом году.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4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"/>
            <a:ext cx="10652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AutoShape 5"/>
          <p:cNvSpPr>
            <a:spLocks noChangeArrowheads="1"/>
          </p:cNvSpPr>
          <p:nvPr/>
        </p:nvSpPr>
        <p:spPr bwMode="gray">
          <a:xfrm>
            <a:off x="1928813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Задание 5</a:t>
            </a:r>
            <a:r>
              <a:rPr lang="ru-RU" sz="240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4525963"/>
          </a:xfrm>
          <a:solidFill>
            <a:schemeClr val="hlink">
              <a:alpha val="2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Укажите совместность – несовместность случайных событий: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800" dirty="0" smtClean="0">
              <a:solidFill>
                <a:srgbClr val="00B0F0"/>
              </a:solidFill>
            </a:endParaRPr>
          </a:p>
          <a:p>
            <a:pPr>
              <a:buFontTx/>
              <a:buNone/>
              <a:defRPr/>
            </a:pPr>
            <a:r>
              <a:rPr lang="ru-RU" sz="2400" dirty="0" smtClean="0"/>
              <a:t>а) (Катя со Славой играли в шахматы) </a:t>
            </a:r>
          </a:p>
          <a:p>
            <a:pPr>
              <a:buFontTx/>
              <a:buNone/>
              <a:defRPr/>
            </a:pPr>
            <a:r>
              <a:rPr lang="ru-RU" sz="2000" b="1" i="1" dirty="0" smtClean="0"/>
              <a:t>       «Катя выиграла», «Слава проиграл»;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б) (Катя со Славой играли в шахматы) </a:t>
            </a:r>
          </a:p>
          <a:p>
            <a:pPr>
              <a:buFontTx/>
              <a:buNone/>
              <a:defRPr/>
            </a:pPr>
            <a:r>
              <a:rPr lang="ru-RU" sz="2000" b="1" i="1" dirty="0" smtClean="0"/>
              <a:t>       «Катя проиграла», «Слава проиграл»;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в) </a:t>
            </a:r>
            <a:r>
              <a:rPr lang="ru-RU" sz="2000" b="1" i="1" dirty="0" smtClean="0"/>
              <a:t>«квадратное уравнение имеет два корня», </a:t>
            </a:r>
          </a:p>
          <a:p>
            <a:pPr>
              <a:buFontTx/>
              <a:buNone/>
              <a:defRPr/>
            </a:pPr>
            <a:r>
              <a:rPr lang="ru-RU" sz="2000" b="1" i="1" dirty="0" smtClean="0"/>
              <a:t>     «дискриминант больше нуля»;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г) </a:t>
            </a:r>
            <a:r>
              <a:rPr lang="ru-RU" sz="2000" b="1" i="1" dirty="0" smtClean="0"/>
              <a:t>«квадратное уравнение не имеет корней», </a:t>
            </a:r>
          </a:p>
          <a:p>
            <a:pPr>
              <a:buFontTx/>
              <a:buNone/>
              <a:defRPr/>
            </a:pPr>
            <a:r>
              <a:rPr lang="ru-RU" sz="2000" b="1" i="1" dirty="0" smtClean="0"/>
              <a:t>     «дискриминант равен нулю».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4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"/>
            <a:ext cx="10652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4500"/>
            <a:ext cx="8715375" cy="5000625"/>
          </a:xfrm>
          <a:solidFill>
            <a:schemeClr val="accent1">
              <a:alpha val="18039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chemeClr val="accent1"/>
                </a:solidFill>
              </a:rPr>
              <a:t>Из полной колоды в 36 карт наугад вынимается одна карта. Являются ли равновозможными события: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000" smtClean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а) </a:t>
            </a:r>
            <a:r>
              <a:rPr lang="ru-RU" sz="1800" b="1" i="1" smtClean="0"/>
              <a:t>«вынуты карта красной масти» </a:t>
            </a:r>
            <a:r>
              <a:rPr lang="ru-RU" sz="1800" smtClean="0"/>
              <a:t>и </a:t>
            </a:r>
            <a:r>
              <a:rPr lang="ru-RU" sz="1800" b="1" i="1" smtClean="0"/>
              <a:t>«вынута карта черной масти»;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б) </a:t>
            </a:r>
            <a:r>
              <a:rPr lang="ru-RU" sz="1800" b="1" i="1" smtClean="0"/>
              <a:t>«вынут король» </a:t>
            </a:r>
            <a:r>
              <a:rPr lang="ru-RU" sz="1800" smtClean="0"/>
              <a:t>и </a:t>
            </a:r>
            <a:r>
              <a:rPr lang="ru-RU" sz="1800" b="1" i="1" smtClean="0"/>
              <a:t>«вынута дама»;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в</a:t>
            </a:r>
            <a:r>
              <a:rPr lang="ru-RU" sz="1800" b="1" i="1" smtClean="0"/>
              <a:t>) «вынута карта бубновой масти» </a:t>
            </a:r>
            <a:r>
              <a:rPr lang="ru-RU" sz="1800" smtClean="0"/>
              <a:t>и </a:t>
            </a:r>
            <a:r>
              <a:rPr lang="ru-RU" sz="1800" b="1" i="1" smtClean="0"/>
              <a:t>«вынута карта червовой масти»;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г) </a:t>
            </a:r>
            <a:r>
              <a:rPr lang="ru-RU" sz="1800" b="1" i="1" smtClean="0"/>
              <a:t>«вынута карта пиковой масти» </a:t>
            </a:r>
            <a:r>
              <a:rPr lang="ru-RU" sz="1800" smtClean="0"/>
              <a:t>и </a:t>
            </a:r>
            <a:r>
              <a:rPr lang="ru-RU" sz="1800" b="1" i="1" smtClean="0"/>
              <a:t>«вынута карта красной масти»;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д) </a:t>
            </a:r>
            <a:r>
              <a:rPr lang="ru-RU" sz="1800" b="1" i="1" smtClean="0"/>
              <a:t>«вынута шестерка треф» </a:t>
            </a:r>
            <a:r>
              <a:rPr lang="ru-RU" sz="1800" smtClean="0"/>
              <a:t>и </a:t>
            </a:r>
            <a:r>
              <a:rPr lang="ru-RU" sz="1800" b="1" i="1" smtClean="0"/>
              <a:t>«вынута дама пик»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gray">
          <a:xfrm>
            <a:off x="2447925" y="107156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Задание 6</a:t>
            </a:r>
            <a:r>
              <a:rPr lang="ru-RU" sz="2400" dirty="0"/>
              <a:t> </a:t>
            </a:r>
          </a:p>
        </p:txBody>
      </p:sp>
      <p:pic>
        <p:nvPicPr>
          <p:cNvPr id="4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10652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Группа 6"/>
          <p:cNvGrpSpPr>
            <a:grpSpLocks/>
          </p:cNvGrpSpPr>
          <p:nvPr/>
        </p:nvGrpSpPr>
        <p:grpSpPr bwMode="auto">
          <a:xfrm>
            <a:off x="2143125" y="4000500"/>
            <a:ext cx="4286250" cy="2571750"/>
            <a:chOff x="2143108" y="4000504"/>
            <a:chExt cx="4286280" cy="2571768"/>
          </a:xfrm>
        </p:grpSpPr>
        <p:pic>
          <p:nvPicPr>
            <p:cNvPr id="184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6" b="19403"/>
            <a:stretch>
              <a:fillRect/>
            </a:stretch>
          </p:blipFill>
          <p:spPr bwMode="auto">
            <a:xfrm>
              <a:off x="2143108" y="4000504"/>
              <a:ext cx="3786214" cy="257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763" b="19403"/>
            <a:stretch>
              <a:fillRect/>
            </a:stretch>
          </p:blipFill>
          <p:spPr bwMode="auto">
            <a:xfrm>
              <a:off x="5929322" y="4000504"/>
              <a:ext cx="500066" cy="257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214438" y="4776788"/>
            <a:ext cx="7072312" cy="1438275"/>
            <a:chOff x="720" y="1392"/>
            <a:chExt cx="4058" cy="480"/>
          </a:xfrm>
        </p:grpSpPr>
        <p:sp>
          <p:nvSpPr>
            <p:cNvPr id="6963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473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3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3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1071563" y="2643188"/>
            <a:ext cx="7215187" cy="1628775"/>
            <a:chOff x="720" y="1392"/>
            <a:chExt cx="4058" cy="480"/>
          </a:xfrm>
        </p:grpSpPr>
        <p:sp>
          <p:nvSpPr>
            <p:cNvPr id="69650" name="AutoShape 1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469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52" name="AutoShape 2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3" name="AutoShape 2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460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5657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Может ли событие быть одновременно и невозможным и достоверным?</a:t>
            </a:r>
          </a:p>
        </p:txBody>
      </p:sp>
      <p:sp>
        <p:nvSpPr>
          <p:cNvPr id="19461" name="Text Box 25"/>
          <p:cNvSpPr txBox="1">
            <a:spLocks noChangeArrowheads="1"/>
          </p:cNvSpPr>
          <p:nvPr/>
        </p:nvSpPr>
        <p:spPr bwMode="black">
          <a:xfrm>
            <a:off x="1928813" y="4929188"/>
            <a:ext cx="6072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ru-RU" sz="2400"/>
              <a:t>      Могут ли события быть одновременно и несовместными и совместными?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462" name="Rectangle 26"/>
          <p:cNvSpPr>
            <a:spLocks noChangeArrowheads="1"/>
          </p:cNvSpPr>
          <p:nvPr/>
        </p:nvSpPr>
        <p:spPr bwMode="black">
          <a:xfrm>
            <a:off x="1928813" y="1500188"/>
            <a:ext cx="510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/>
              <a:t>ВОПРОСЫ:</a:t>
            </a:r>
            <a:endParaRPr lang="en-US" sz="3600"/>
          </a:p>
        </p:txBody>
      </p:sp>
      <p:pic>
        <p:nvPicPr>
          <p:cNvPr id="19463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065213" y="4765675"/>
            <a:ext cx="7921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928688" y="2652713"/>
            <a:ext cx="7921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32"/>
          <p:cNvSpPr txBox="1">
            <a:spLocks noChangeArrowheads="1"/>
          </p:cNvSpPr>
          <p:nvPr/>
        </p:nvSpPr>
        <p:spPr bwMode="gray">
          <a:xfrm>
            <a:off x="1249363" y="27495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9466" name="Text Box 33"/>
          <p:cNvSpPr txBox="1">
            <a:spLocks noChangeArrowheads="1"/>
          </p:cNvSpPr>
          <p:nvPr/>
        </p:nvSpPr>
        <p:spPr bwMode="gray">
          <a:xfrm>
            <a:off x="1350963" y="48641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9467" name="Rectangle 26"/>
          <p:cNvSpPr>
            <a:spLocks noChangeArrowheads="1"/>
          </p:cNvSpPr>
          <p:nvPr/>
        </p:nvSpPr>
        <p:spPr bwMode="black">
          <a:xfrm>
            <a:off x="1214438" y="500063"/>
            <a:ext cx="510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/>
              <a:t>Итог урока</a:t>
            </a: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467544" y="2071678"/>
            <a:ext cx="7442969" cy="1357322"/>
          </a:xfrm>
          <a:prstGeom prst="roundRect">
            <a:avLst>
              <a:gd name="adj" fmla="val 1644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gray">
          <a:xfrm>
            <a:off x="683568" y="2150120"/>
            <a:ext cx="59800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/>
            <a:r>
              <a:rPr lang="en-US" sz="1600" dirty="0" smtClean="0">
                <a:solidFill>
                  <a:srgbClr val="080808"/>
                </a:solidFill>
                <a:hlinkClick r:id="rId2"/>
              </a:rPr>
              <a:t>http://server-life.ru/845-tf2-roll-the-dice-brosit-kosti.html</a:t>
            </a:r>
            <a:endParaRPr lang="ru-RU" sz="1600" dirty="0" smtClean="0">
              <a:solidFill>
                <a:srgbClr val="080808"/>
              </a:solidFill>
            </a:endParaRPr>
          </a:p>
          <a:p>
            <a:pPr marL="171450" indent="-171450"/>
            <a:r>
              <a:rPr lang="en-US" sz="1600" dirty="0" smtClean="0">
                <a:solidFill>
                  <a:srgbClr val="080808"/>
                </a:solidFill>
                <a:hlinkClick r:id="rId3"/>
              </a:rPr>
              <a:t>http://vivatcasino.com/istoria_igry_v_kosti.aspx</a:t>
            </a:r>
            <a:endParaRPr lang="ru-RU" sz="1600" dirty="0" smtClean="0">
              <a:solidFill>
                <a:srgbClr val="080808"/>
              </a:solidFill>
            </a:endParaRPr>
          </a:p>
          <a:p>
            <a:pPr marL="171450" indent="-171450"/>
            <a:r>
              <a:rPr lang="en-US" sz="1600" dirty="0" smtClean="0">
                <a:solidFill>
                  <a:srgbClr val="080808"/>
                </a:solidFill>
                <a:hlinkClick r:id="rId4"/>
              </a:rPr>
              <a:t>http://only-most.ru/?p=2098</a:t>
            </a:r>
            <a:endParaRPr lang="ru-RU" sz="1600" dirty="0" smtClean="0">
              <a:solidFill>
                <a:srgbClr val="080808"/>
              </a:solidFill>
            </a:endParaRPr>
          </a:p>
          <a:p>
            <a:pPr marL="171450" indent="-171450"/>
            <a:r>
              <a:rPr lang="en-US" sz="1600" dirty="0" smtClean="0">
                <a:solidFill>
                  <a:srgbClr val="080808"/>
                </a:solidFill>
                <a:hlinkClick r:id="rId5"/>
              </a:rPr>
              <a:t>http://photo.sibnet.ru/alb48804/ft1162009/</a:t>
            </a:r>
            <a:endParaRPr lang="ru-RU" sz="1600" dirty="0" smtClean="0">
              <a:solidFill>
                <a:srgbClr val="080808"/>
              </a:solidFill>
            </a:endParaRPr>
          </a:p>
          <a:p>
            <a:pPr marL="171450" indent="-171450"/>
            <a:endParaRPr lang="ru-RU" sz="1600" dirty="0" smtClean="0">
              <a:solidFill>
                <a:srgbClr val="080808"/>
              </a:solidFill>
            </a:endParaRPr>
          </a:p>
          <a:p>
            <a:pPr marL="171450" indent="-171450"/>
            <a:endParaRPr lang="ru-RU" sz="1600" dirty="0" smtClean="0">
              <a:solidFill>
                <a:srgbClr val="080808"/>
              </a:solidFill>
            </a:endParaRPr>
          </a:p>
          <a:p>
            <a:pPr marL="171450" indent="-171450"/>
            <a:endParaRPr lang="ru-RU" sz="1600" dirty="0" smtClean="0">
              <a:solidFill>
                <a:srgbClr val="080808"/>
              </a:solidFill>
            </a:endParaRPr>
          </a:p>
          <a:p>
            <a:pPr marL="171450" indent="-171450"/>
            <a:endParaRPr lang="en-US" sz="1600" dirty="0">
              <a:solidFill>
                <a:srgbClr val="080808"/>
              </a:solidFill>
            </a:endParaRPr>
          </a:p>
        </p:txBody>
      </p:sp>
      <p:sp>
        <p:nvSpPr>
          <p:cNvPr id="30727" name="Text Box 18"/>
          <p:cNvSpPr txBox="1">
            <a:spLocks noChangeArrowheads="1"/>
          </p:cNvSpPr>
          <p:nvPr/>
        </p:nvSpPr>
        <p:spPr bwMode="black">
          <a:xfrm>
            <a:off x="1277938" y="5486400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8F8F8"/>
                </a:solidFill>
              </a:rPr>
              <a:t>necessity</a:t>
            </a:r>
          </a:p>
        </p:txBody>
      </p:sp>
      <p:sp>
        <p:nvSpPr>
          <p:cNvPr id="30729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Картинки:</a:t>
            </a:r>
            <a:endParaRPr lang="en-US" dirty="0" smtClean="0"/>
          </a:p>
        </p:txBody>
      </p:sp>
      <p:pic>
        <p:nvPicPr>
          <p:cNvPr id="30731" name="Picture 24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781425"/>
            <a:ext cx="168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1258888" y="4786313"/>
            <a:ext cx="7670800" cy="1446212"/>
            <a:chOff x="1258719" y="4786322"/>
            <a:chExt cx="7670999" cy="1446550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ltGray">
            <a:xfrm>
              <a:off x="1258719" y="4786322"/>
              <a:ext cx="7670999" cy="1431926"/>
            </a:xfrm>
            <a:prstGeom prst="roundRect">
              <a:avLst>
                <a:gd name="adj" fmla="val 16227"/>
              </a:avLst>
            </a:prstGeom>
            <a:gradFill rotWithShape="1">
              <a:gsLst>
                <a:gs pos="0">
                  <a:srgbClr val="C0C0C0">
                    <a:gamma/>
                    <a:tint val="91765"/>
                    <a:invGamma/>
                  </a:srgbClr>
                </a:gs>
                <a:gs pos="50000">
                  <a:srgbClr val="C0C0C0">
                    <a:alpha val="30000"/>
                  </a:srgbClr>
                </a:gs>
                <a:gs pos="100000">
                  <a:srgbClr val="C0C0C0">
                    <a:gamma/>
                    <a:tint val="91765"/>
                    <a:invGamma/>
                  </a:srgb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00298" y="4786322"/>
              <a:ext cx="614366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8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СОБЫТИЯ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79388" y="1700213"/>
            <a:ext cx="8750300" cy="2665412"/>
            <a:chOff x="179389" y="1700213"/>
            <a:chExt cx="8750330" cy="2665412"/>
          </a:xfrm>
        </p:grpSpPr>
        <p:sp>
          <p:nvSpPr>
            <p:cNvPr id="44038" name="AutoShape 6"/>
            <p:cNvSpPr>
              <a:spLocks noChangeArrowheads="1"/>
            </p:cNvSpPr>
            <p:nvPr/>
          </p:nvSpPr>
          <p:spPr bwMode="gray">
            <a:xfrm>
              <a:off x="179389" y="1700213"/>
              <a:ext cx="8750330" cy="2665412"/>
            </a:xfrm>
            <a:prstGeom prst="roundRect">
              <a:avLst>
                <a:gd name="adj" fmla="val 49106"/>
              </a:avLst>
            </a:prstGeom>
            <a:solidFill>
              <a:srgbClr val="FFFFFF"/>
            </a:solidFill>
            <a:ln w="76200">
              <a:solidFill>
                <a:srgbClr val="EC2C06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2400"/>
            </a:p>
          </p:txBody>
        </p:sp>
        <p:grpSp>
          <p:nvGrpSpPr>
            <p:cNvPr id="4105" name="Группа 11"/>
            <p:cNvGrpSpPr>
              <a:grpSpLocks/>
            </p:cNvGrpSpPr>
            <p:nvPr/>
          </p:nvGrpSpPr>
          <p:grpSpPr bwMode="auto">
            <a:xfrm>
              <a:off x="714348" y="2143116"/>
              <a:ext cx="7775575" cy="1689100"/>
              <a:chOff x="684213" y="2133600"/>
              <a:chExt cx="7775575" cy="1689100"/>
            </a:xfrm>
          </p:grpSpPr>
          <p:grpSp>
            <p:nvGrpSpPr>
              <p:cNvPr id="4106" name="Группа 9"/>
              <p:cNvGrpSpPr>
                <a:grpSpLocks/>
              </p:cNvGrpSpPr>
              <p:nvPr/>
            </p:nvGrpSpPr>
            <p:grpSpPr bwMode="auto">
              <a:xfrm>
                <a:off x="684213" y="2133600"/>
                <a:ext cx="7775575" cy="1689100"/>
                <a:chOff x="684213" y="2133600"/>
                <a:chExt cx="7775575" cy="1689100"/>
              </a:xfrm>
            </p:grpSpPr>
            <p:pic>
              <p:nvPicPr>
                <p:cNvPr id="4109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2133600"/>
                  <a:ext cx="7775575" cy="168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Прямоугольник 7"/>
                <p:cNvSpPr/>
                <p:nvPr/>
              </p:nvSpPr>
              <p:spPr>
                <a:xfrm>
                  <a:off x="1428784" y="2286009"/>
                  <a:ext cx="914403" cy="5715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1571659" y="2857509"/>
                  <a:ext cx="500064" cy="7143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pic>
            <p:nvPicPr>
              <p:cNvPr id="410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5852" y="2357430"/>
                <a:ext cx="857256" cy="1243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" name="TextBox 10"/>
              <p:cNvSpPr txBox="1">
                <a:spLocks noChangeArrowheads="1"/>
              </p:cNvSpPr>
              <p:nvPr/>
            </p:nvSpPr>
            <p:spPr bwMode="auto">
              <a:xfrm>
                <a:off x="7643834" y="2571744"/>
                <a:ext cx="714380" cy="8309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4800" b="1" i="1"/>
                  <a:t>Я</a:t>
                </a:r>
              </a:p>
            </p:txBody>
          </p:sp>
        </p:grpSp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214313" y="4972050"/>
            <a:ext cx="2366962" cy="1033463"/>
            <a:chOff x="214282" y="4971485"/>
            <a:chExt cx="2367669" cy="1033385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gray">
            <a:xfrm>
              <a:off x="214282" y="4971485"/>
              <a:ext cx="2367669" cy="1033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8824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381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Text Box 17"/>
            <p:cNvSpPr txBox="1">
              <a:spLocks noChangeArrowheads="1"/>
            </p:cNvSpPr>
            <p:nvPr/>
          </p:nvSpPr>
          <p:spPr bwMode="black">
            <a:xfrm>
              <a:off x="243410" y="5260692"/>
              <a:ext cx="22844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</a:rPr>
                <a:t>Тема урока</a:t>
              </a:r>
              <a:endParaRPr lang="en-US" sz="2400" b="1">
                <a:solidFill>
                  <a:srgbClr val="F8F8F8"/>
                </a:solidFill>
              </a:endParaRPr>
            </a:p>
          </p:txBody>
        </p:sp>
      </p:grpSp>
      <p:pic>
        <p:nvPicPr>
          <p:cNvPr id="4117" name="Picture 21" descr="MCj043438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112871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14375" y="2071688"/>
            <a:ext cx="6786563" cy="3571875"/>
          </a:xfrm>
          <a:noFill/>
        </p:spPr>
        <p:txBody>
          <a:bodyPr/>
          <a:lstStyle/>
          <a:p>
            <a:pPr eaLnBrk="1" hangingPunct="1"/>
            <a:r>
              <a:rPr lang="ru-RU" sz="2800" b="1" smtClean="0"/>
              <a:t>Под событием понимается явление, которое происходит или не происходит</a:t>
            </a:r>
            <a:r>
              <a:rPr lang="en-US" sz="2800" b="1" smtClean="0"/>
              <a:t> </a:t>
            </a:r>
          </a:p>
          <a:p>
            <a:pPr eaLnBrk="1" hangingPunct="1"/>
            <a:r>
              <a:rPr lang="ru-RU" sz="2800" smtClean="0"/>
              <a:t>А так же </a:t>
            </a:r>
            <a:r>
              <a:rPr lang="ru-RU" sz="2800" i="1" smtClean="0"/>
              <a:t>результат опытов наблюдений и измерений, проводимых людьми</a:t>
            </a:r>
            <a:r>
              <a:rPr lang="ru-RU" sz="2800" smtClean="0"/>
              <a:t> </a:t>
            </a:r>
            <a:endParaRPr lang="en-US" sz="2800" smtClean="0"/>
          </a:p>
        </p:txBody>
      </p:sp>
      <p:pic>
        <p:nvPicPr>
          <p:cNvPr id="6" name="Picture 5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6225"/>
            <a:ext cx="1093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708025" y="1571625"/>
            <a:ext cx="8007350" cy="5060950"/>
            <a:chOff x="214282" y="1633799"/>
            <a:chExt cx="8007268" cy="5061736"/>
          </a:xfrm>
        </p:grpSpPr>
        <p:grpSp>
          <p:nvGrpSpPr>
            <p:cNvPr id="5125" name="Группа 10"/>
            <p:cNvGrpSpPr>
              <a:grpSpLocks/>
            </p:cNvGrpSpPr>
            <p:nvPr/>
          </p:nvGrpSpPr>
          <p:grpSpPr bwMode="auto">
            <a:xfrm>
              <a:off x="214282" y="1633799"/>
              <a:ext cx="7813708" cy="5061736"/>
              <a:chOff x="214282" y="1633799"/>
              <a:chExt cx="7813708" cy="5061736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invGray">
              <a:xfrm>
                <a:off x="214282" y="1705248"/>
                <a:ext cx="6143562" cy="4215467"/>
              </a:xfrm>
              <a:prstGeom prst="roundRect">
                <a:avLst>
                  <a:gd name="adj" fmla="val 5306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Bottom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r>
                  <a:rPr lang="ru-RU" sz="3200" b="1" i="1" dirty="0"/>
                  <a:t>Примеры:</a:t>
                </a:r>
              </a:p>
              <a:p>
                <a:pPr>
                  <a:defRPr/>
                </a:pPr>
                <a:endParaRPr lang="ru-RU" sz="3200" dirty="0"/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3200" dirty="0"/>
                  <a:t>Сдача экзамена;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3200" dirty="0"/>
                  <a:t>Выстрел из винтовки;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3200" dirty="0"/>
                  <a:t>Бросание игрального кубика;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3200" dirty="0"/>
                  <a:t>Химический эксперимент и т.д.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endParaRPr lang="ru-RU" sz="3200" dirty="0"/>
              </a:p>
            </p:txBody>
          </p:sp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 r="3750" b="9220"/>
              <a:stretch>
                <a:fillRect/>
              </a:stretch>
            </p:blipFill>
            <p:spPr bwMode="auto">
              <a:xfrm rot="20294263">
                <a:off x="4975146" y="1633799"/>
                <a:ext cx="2151040" cy="1430560"/>
              </a:xfrm>
              <a:prstGeom prst="rect">
                <a:avLst/>
              </a:prstGeom>
              <a:ln w="38100" cap="sq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5129" name="Picture 8" descr="MCj0197591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2970">
                <a:off x="6280975" y="4558855"/>
                <a:ext cx="1747015" cy="2136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/>
            <a:srcRect l="7500" t="123" r="17500" b="14901"/>
            <a:stretch>
              <a:fillRect/>
            </a:stretch>
          </p:blipFill>
          <p:spPr bwMode="auto">
            <a:xfrm>
              <a:off x="6357844" y="2929400"/>
              <a:ext cx="1863706" cy="1428972"/>
            </a:xfrm>
            <a:prstGeom prst="rect">
              <a:avLst/>
            </a:prstGeom>
            <a:ln w="38100" cap="sq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928688" y="3214688"/>
            <a:ext cx="2028825" cy="2693987"/>
            <a:chOff x="817563" y="3714752"/>
            <a:chExt cx="2028825" cy="2193923"/>
          </a:xfrm>
        </p:grpSpPr>
        <p:sp>
          <p:nvSpPr>
            <p:cNvPr id="77827" name="AutoShape 3"/>
            <p:cNvSpPr>
              <a:spLocks noChangeArrowheads="1"/>
            </p:cNvSpPr>
            <p:nvPr/>
          </p:nvSpPr>
          <p:spPr bwMode="gray">
            <a:xfrm rot="5400000">
              <a:off x="741363" y="3803650"/>
              <a:ext cx="2181225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9" name="Freeform 4"/>
            <p:cNvSpPr>
              <a:spLocks/>
            </p:cNvSpPr>
            <p:nvPr/>
          </p:nvSpPr>
          <p:spPr bwMode="gray">
            <a:xfrm>
              <a:off x="828675" y="3714752"/>
              <a:ext cx="2006600" cy="492123"/>
            </a:xfrm>
            <a:custGeom>
              <a:avLst/>
              <a:gdLst>
                <a:gd name="T0" fmla="*/ 2147483647 w 1270"/>
                <a:gd name="T1" fmla="*/ 2147483647 h 303"/>
                <a:gd name="T2" fmla="*/ 2147483647 w 1270"/>
                <a:gd name="T3" fmla="*/ 2147483647 h 303"/>
                <a:gd name="T4" fmla="*/ 2147483647 w 1270"/>
                <a:gd name="T5" fmla="*/ 2147483647 h 303"/>
                <a:gd name="T6" fmla="*/ 2147483647 w 1270"/>
                <a:gd name="T7" fmla="*/ 2147483647 h 303"/>
                <a:gd name="T8" fmla="*/ 2147483647 w 1270"/>
                <a:gd name="T9" fmla="*/ 2147483647 h 303"/>
                <a:gd name="T10" fmla="*/ 2147483647 w 1270"/>
                <a:gd name="T11" fmla="*/ 2147483647 h 303"/>
                <a:gd name="T12" fmla="*/ 2147483647 w 1270"/>
                <a:gd name="T13" fmla="*/ 2147483647 h 303"/>
                <a:gd name="T14" fmla="*/ 2147483647 w 1270"/>
                <a:gd name="T15" fmla="*/ 2147483647 h 303"/>
                <a:gd name="T16" fmla="*/ 2147483647 w 1270"/>
                <a:gd name="T17" fmla="*/ 214748364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0" name="Text Box 6"/>
            <p:cNvSpPr txBox="1">
              <a:spLocks noChangeArrowheads="1"/>
            </p:cNvSpPr>
            <p:nvPr/>
          </p:nvSpPr>
          <p:spPr bwMode="gray">
            <a:xfrm>
              <a:off x="817563" y="4296527"/>
              <a:ext cx="2011362" cy="142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b="1">
                  <a:solidFill>
                    <a:srgbClr val="1C1C1C"/>
                  </a:solidFill>
                </a:rPr>
                <a:t>Событие, которое в данных условиях произойти не может</a:t>
              </a:r>
              <a:endParaRPr lang="en-US">
                <a:solidFill>
                  <a:srgbClr val="1C1C1C"/>
                </a:solidFill>
              </a:endParaRPr>
            </a:p>
          </p:txBody>
        </p:sp>
      </p:grpSp>
      <p:grpSp>
        <p:nvGrpSpPr>
          <p:cNvPr id="5" name="Группа 33"/>
          <p:cNvGrpSpPr>
            <a:grpSpLocks/>
          </p:cNvGrpSpPr>
          <p:nvPr/>
        </p:nvGrpSpPr>
        <p:grpSpPr bwMode="auto">
          <a:xfrm>
            <a:off x="3560763" y="3286125"/>
            <a:ext cx="2028825" cy="2622550"/>
            <a:chOff x="3560763" y="3724275"/>
            <a:chExt cx="2028825" cy="2184400"/>
          </a:xfrm>
        </p:grpSpPr>
        <p:sp>
          <p:nvSpPr>
            <p:cNvPr id="77831" name="AutoShape 7"/>
            <p:cNvSpPr>
              <a:spLocks noChangeArrowheads="1"/>
            </p:cNvSpPr>
            <p:nvPr/>
          </p:nvSpPr>
          <p:spPr bwMode="gray">
            <a:xfrm rot="5400000">
              <a:off x="3484563" y="3803650"/>
              <a:ext cx="2181225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83" name="Группа 32"/>
            <p:cNvGrpSpPr>
              <a:grpSpLocks/>
            </p:cNvGrpSpPr>
            <p:nvPr/>
          </p:nvGrpSpPr>
          <p:grpSpPr bwMode="auto">
            <a:xfrm>
              <a:off x="3560763" y="3724275"/>
              <a:ext cx="2017712" cy="1996755"/>
              <a:chOff x="3560763" y="3724275"/>
              <a:chExt cx="2017712" cy="1996755"/>
            </a:xfrm>
          </p:grpSpPr>
          <p:sp>
            <p:nvSpPr>
              <p:cNvPr id="6184" name="Freeform 8"/>
              <p:cNvSpPr>
                <a:spLocks/>
              </p:cNvSpPr>
              <p:nvPr/>
            </p:nvSpPr>
            <p:spPr bwMode="gray">
              <a:xfrm>
                <a:off x="3576638" y="3724275"/>
                <a:ext cx="2001837" cy="481013"/>
              </a:xfrm>
              <a:custGeom>
                <a:avLst/>
                <a:gdLst>
                  <a:gd name="T0" fmla="*/ 2147483647 w 1261"/>
                  <a:gd name="T1" fmla="*/ 2147483647 h 303"/>
                  <a:gd name="T2" fmla="*/ 2147483647 w 1261"/>
                  <a:gd name="T3" fmla="*/ 2147483647 h 303"/>
                  <a:gd name="T4" fmla="*/ 2147483647 w 1261"/>
                  <a:gd name="T5" fmla="*/ 2147483647 h 303"/>
                  <a:gd name="T6" fmla="*/ 2147483647 w 1261"/>
                  <a:gd name="T7" fmla="*/ 2147483647 h 303"/>
                  <a:gd name="T8" fmla="*/ 2147483647 w 1261"/>
                  <a:gd name="T9" fmla="*/ 2147483647 h 303"/>
                  <a:gd name="T10" fmla="*/ 2147483647 w 1261"/>
                  <a:gd name="T11" fmla="*/ 2147483647 h 303"/>
                  <a:gd name="T12" fmla="*/ 2147483647 w 1261"/>
                  <a:gd name="T13" fmla="*/ 2147483647 h 303"/>
                  <a:gd name="T14" fmla="*/ 2147483647 w 1261"/>
                  <a:gd name="T15" fmla="*/ 2147483647 h 303"/>
                  <a:gd name="T16" fmla="*/ 2147483647 w 1261"/>
                  <a:gd name="T17" fmla="*/ 2147483647 h 3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1"/>
                  <a:gd name="T28" fmla="*/ 0 h 303"/>
                  <a:gd name="T29" fmla="*/ 1261 w 1261"/>
                  <a:gd name="T30" fmla="*/ 303 h 3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1" h="303">
                    <a:moveTo>
                      <a:pt x="6" y="297"/>
                    </a:moveTo>
                    <a:cubicBezTo>
                      <a:pt x="6" y="297"/>
                      <a:pt x="0" y="225"/>
                      <a:pt x="18" y="174"/>
                    </a:cubicBezTo>
                    <a:cubicBezTo>
                      <a:pt x="36" y="123"/>
                      <a:pt x="105" y="45"/>
                      <a:pt x="171" y="30"/>
                    </a:cubicBezTo>
                    <a:cubicBezTo>
                      <a:pt x="237" y="15"/>
                      <a:pt x="227" y="16"/>
                      <a:pt x="352" y="13"/>
                    </a:cubicBezTo>
                    <a:cubicBezTo>
                      <a:pt x="477" y="10"/>
                      <a:pt x="804" y="10"/>
                      <a:pt x="922" y="10"/>
                    </a:cubicBezTo>
                    <a:cubicBezTo>
                      <a:pt x="1039" y="10"/>
                      <a:pt x="988" y="0"/>
                      <a:pt x="1061" y="12"/>
                    </a:cubicBezTo>
                    <a:cubicBezTo>
                      <a:pt x="1133" y="24"/>
                      <a:pt x="1206" y="83"/>
                      <a:pt x="1251" y="190"/>
                    </a:cubicBezTo>
                    <a:cubicBezTo>
                      <a:pt x="1261" y="263"/>
                      <a:pt x="1257" y="303"/>
                      <a:pt x="1257" y="303"/>
                    </a:cubicBezTo>
                    <a:lnTo>
                      <a:pt x="6" y="297"/>
                    </a:lnTo>
                    <a:close/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5" name="Text Box 10"/>
              <p:cNvSpPr txBox="1">
                <a:spLocks noChangeArrowheads="1"/>
              </p:cNvSpPr>
              <p:nvPr/>
            </p:nvSpPr>
            <p:spPr bwMode="gray">
              <a:xfrm>
                <a:off x="3560763" y="4259800"/>
                <a:ext cx="2011362" cy="1461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b="1">
                    <a:solidFill>
                      <a:srgbClr val="1C1C1C"/>
                    </a:solidFill>
                  </a:rPr>
                  <a:t>Событие, которое в данных условиях обязательно произойдет</a:t>
                </a:r>
                <a:endParaRPr lang="en-US">
                  <a:solidFill>
                    <a:srgbClr val="1C1C1C"/>
                  </a:solidFill>
                </a:endParaRPr>
              </a:p>
            </p:txBody>
          </p:sp>
        </p:grpSp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6265863" y="3286125"/>
            <a:ext cx="2028825" cy="2622550"/>
            <a:chOff x="6265863" y="3727450"/>
            <a:chExt cx="2028825" cy="2181225"/>
          </a:xfrm>
        </p:grpSpPr>
        <p:sp>
          <p:nvSpPr>
            <p:cNvPr id="77835" name="AutoShape 11"/>
            <p:cNvSpPr>
              <a:spLocks noChangeArrowheads="1"/>
            </p:cNvSpPr>
            <p:nvPr/>
          </p:nvSpPr>
          <p:spPr bwMode="gray">
            <a:xfrm rot="5400000">
              <a:off x="6189663" y="3803650"/>
              <a:ext cx="2181225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77" name="Группа 34"/>
            <p:cNvGrpSpPr>
              <a:grpSpLocks/>
            </p:cNvGrpSpPr>
            <p:nvPr/>
          </p:nvGrpSpPr>
          <p:grpSpPr bwMode="auto">
            <a:xfrm>
              <a:off x="6265863" y="3743325"/>
              <a:ext cx="2011362" cy="2123113"/>
              <a:chOff x="6265863" y="3743325"/>
              <a:chExt cx="2011362" cy="2123113"/>
            </a:xfrm>
          </p:grpSpPr>
          <p:sp>
            <p:nvSpPr>
              <p:cNvPr id="6178" name="Freeform 12"/>
              <p:cNvSpPr>
                <a:spLocks/>
              </p:cNvSpPr>
              <p:nvPr/>
            </p:nvSpPr>
            <p:spPr bwMode="gray">
              <a:xfrm>
                <a:off x="6276975" y="3743325"/>
                <a:ext cx="2000250" cy="463550"/>
              </a:xfrm>
              <a:custGeom>
                <a:avLst/>
                <a:gdLst>
                  <a:gd name="T0" fmla="*/ 2147483647 w 1260"/>
                  <a:gd name="T1" fmla="*/ 2147483647 h 292"/>
                  <a:gd name="T2" fmla="*/ 2147483647 w 1260"/>
                  <a:gd name="T3" fmla="*/ 0 h 292"/>
                  <a:gd name="T4" fmla="*/ 2147483647 w 1260"/>
                  <a:gd name="T5" fmla="*/ 0 h 292"/>
                  <a:gd name="T6" fmla="*/ 2147483647 w 1260"/>
                  <a:gd name="T7" fmla="*/ 2147483647 h 292"/>
                  <a:gd name="T8" fmla="*/ 2147483647 w 1260"/>
                  <a:gd name="T9" fmla="*/ 214748364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0"/>
                  <a:gd name="T16" fmla="*/ 0 h 292"/>
                  <a:gd name="T17" fmla="*/ 1260 w 1260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0" h="292">
                    <a:moveTo>
                      <a:pt x="5" y="292"/>
                    </a:moveTo>
                    <a:cubicBezTo>
                      <a:pt x="0" y="270"/>
                      <a:pt x="16" y="49"/>
                      <a:pt x="192" y="0"/>
                    </a:cubicBezTo>
                    <a:lnTo>
                      <a:pt x="1060" y="0"/>
                    </a:lnTo>
                    <a:cubicBezTo>
                      <a:pt x="1241" y="48"/>
                      <a:pt x="1260" y="186"/>
                      <a:pt x="1254" y="291"/>
                    </a:cubicBezTo>
                    <a:lnTo>
                      <a:pt x="5" y="292"/>
                    </a:lnTo>
                    <a:close/>
                  </a:path>
                </a:pathLst>
              </a:custGeom>
              <a:solidFill>
                <a:schemeClr val="fol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38" name="Text Box 14"/>
              <p:cNvSpPr txBox="1">
                <a:spLocks noChangeArrowheads="1"/>
              </p:cNvSpPr>
              <p:nvPr/>
            </p:nvSpPr>
            <p:spPr bwMode="gray">
              <a:xfrm>
                <a:off x="6265863" y="4221262"/>
                <a:ext cx="2011362" cy="1645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1750" b="1" dirty="0">
                    <a:solidFill>
                      <a:srgbClr val="1C1C1C"/>
                    </a:solidFill>
                  </a:rPr>
                  <a:t>Событие, которое в данных условиях может произойти, а может и не произойти</a:t>
                </a:r>
                <a:endParaRPr lang="en-US" sz="1750" dirty="0">
                  <a:solidFill>
                    <a:srgbClr val="1C1C1C"/>
                  </a:solidFill>
                </a:endParaRPr>
              </a:p>
            </p:txBody>
          </p:sp>
        </p:grp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378200" y="2243138"/>
            <a:ext cx="2382838" cy="538162"/>
            <a:chOff x="2251" y="1126"/>
            <a:chExt cx="1501" cy="339"/>
          </a:xfrm>
        </p:grpSpPr>
        <p:sp>
          <p:nvSpPr>
            <p:cNvPr id="2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0" name="Rectangle 18"/>
          <p:cNvSpPr>
            <a:spLocks noChangeArrowheads="1"/>
          </p:cNvSpPr>
          <p:nvPr/>
        </p:nvSpPr>
        <p:spPr bwMode="gray">
          <a:xfrm>
            <a:off x="3746500" y="2312988"/>
            <a:ext cx="1679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Достоверное</a:t>
            </a:r>
            <a:endParaRPr lang="en-US" b="1">
              <a:solidFill>
                <a:srgbClr val="1C1C1C"/>
              </a:solidFill>
            </a:endParaRPr>
          </a:p>
        </p:txBody>
      </p:sp>
      <p:grpSp>
        <p:nvGrpSpPr>
          <p:cNvPr id="6151" name="Group 19"/>
          <p:cNvGrpSpPr>
            <a:grpSpLocks/>
          </p:cNvGrpSpPr>
          <p:nvPr/>
        </p:nvGrpSpPr>
        <p:grpSpPr bwMode="auto">
          <a:xfrm>
            <a:off x="6105525" y="2243138"/>
            <a:ext cx="2384425" cy="538162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2" name="Rectangle 22"/>
          <p:cNvSpPr>
            <a:spLocks noChangeArrowheads="1"/>
          </p:cNvSpPr>
          <p:nvPr/>
        </p:nvSpPr>
        <p:spPr bwMode="gray">
          <a:xfrm>
            <a:off x="6608763" y="2312988"/>
            <a:ext cx="1427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Случайное</a:t>
            </a:r>
            <a:endParaRPr lang="en-US" b="1">
              <a:solidFill>
                <a:srgbClr val="1C1C1C"/>
              </a:solidFill>
            </a:endParaRPr>
          </a:p>
        </p:txBody>
      </p:sp>
      <p:grpSp>
        <p:nvGrpSpPr>
          <p:cNvPr id="6153" name="Group 23"/>
          <p:cNvGrpSpPr>
            <a:grpSpLocks/>
          </p:cNvGrpSpPr>
          <p:nvPr/>
        </p:nvGrpSpPr>
        <p:grpSpPr bwMode="auto">
          <a:xfrm>
            <a:off x="685800" y="2243138"/>
            <a:ext cx="2384425" cy="538162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4" name="Rectangle 26"/>
          <p:cNvSpPr>
            <a:spLocks noChangeArrowheads="1"/>
          </p:cNvSpPr>
          <p:nvPr/>
        </p:nvSpPr>
        <p:spPr bwMode="gray">
          <a:xfrm>
            <a:off x="955675" y="2312988"/>
            <a:ext cx="1747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Невозможное</a:t>
            </a:r>
            <a:endParaRPr lang="en-US" b="1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1000125" y="2636838"/>
            <a:ext cx="1852613" cy="5778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71875" y="2636838"/>
            <a:ext cx="1947863" cy="5778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86500" y="2708275"/>
            <a:ext cx="1976438" cy="5064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grpSp>
        <p:nvGrpSpPr>
          <p:cNvPr id="6158" name="Group 15"/>
          <p:cNvGrpSpPr>
            <a:grpSpLocks/>
          </p:cNvGrpSpPr>
          <p:nvPr/>
        </p:nvGrpSpPr>
        <p:grpSpPr bwMode="auto">
          <a:xfrm>
            <a:off x="3276600" y="1268413"/>
            <a:ext cx="2382838" cy="538162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66"/>
                </a:gs>
                <a:gs pos="50000">
                  <a:srgbClr val="F4F49E"/>
                </a:gs>
                <a:gs pos="100000">
                  <a:srgbClr val="FFFF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alpha val="89998"/>
                  </a:srgbClr>
                </a:gs>
                <a:gs pos="50000">
                  <a:srgbClr val="F4F49E"/>
                </a:gs>
                <a:gs pos="100000">
                  <a:srgbClr val="FFFF66">
                    <a:alpha val="89998"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9" name="Rectangle 18"/>
          <p:cNvSpPr>
            <a:spLocks noChangeArrowheads="1"/>
          </p:cNvSpPr>
          <p:nvPr/>
        </p:nvSpPr>
        <p:spPr bwMode="gray">
          <a:xfrm>
            <a:off x="3875088" y="1341438"/>
            <a:ext cx="120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Событие</a:t>
            </a:r>
            <a:endParaRPr lang="en-US" b="1">
              <a:solidFill>
                <a:srgbClr val="1C1C1C"/>
              </a:solidFill>
            </a:endParaRPr>
          </a:p>
        </p:txBody>
      </p:sp>
      <p:pic>
        <p:nvPicPr>
          <p:cNvPr id="5163" name="Picture 43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1092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Line 47"/>
          <p:cNvSpPr>
            <a:spLocks noChangeShapeType="1"/>
          </p:cNvSpPr>
          <p:nvPr/>
        </p:nvSpPr>
        <p:spPr bwMode="auto">
          <a:xfrm flipH="1">
            <a:off x="1979613" y="1773238"/>
            <a:ext cx="18002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48"/>
          <p:cNvSpPr>
            <a:spLocks noChangeShapeType="1"/>
          </p:cNvSpPr>
          <p:nvPr/>
        </p:nvSpPr>
        <p:spPr bwMode="auto">
          <a:xfrm>
            <a:off x="5148263" y="1773238"/>
            <a:ext cx="20875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49"/>
          <p:cNvSpPr>
            <a:spLocks noChangeShapeType="1"/>
          </p:cNvSpPr>
          <p:nvPr/>
        </p:nvSpPr>
        <p:spPr bwMode="auto">
          <a:xfrm>
            <a:off x="4500563" y="17732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1" grpId="0" animBg="1"/>
      <p:bldP spid="77852" grpId="0" animBg="1"/>
      <p:bldP spid="778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black">
          <a:xfrm>
            <a:off x="5148263" y="1844675"/>
            <a:ext cx="3810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sz="2000" b="1"/>
              <a:t>Вода в реке замерзла при + 25</a:t>
            </a:r>
          </a:p>
          <a:p>
            <a:pPr>
              <a:buFontTx/>
              <a:buAutoNum type="arabicPeriod"/>
            </a:pPr>
            <a:r>
              <a:rPr lang="ru-RU" sz="2000" b="1"/>
              <a:t>После четверга наступила пятница</a:t>
            </a:r>
          </a:p>
          <a:p>
            <a:pPr>
              <a:buFontTx/>
              <a:buAutoNum type="arabicPeriod"/>
            </a:pPr>
            <a:r>
              <a:rPr lang="ru-RU" sz="2000" b="1"/>
              <a:t>1 января – праздничный день</a:t>
            </a:r>
          </a:p>
          <a:p>
            <a:pPr>
              <a:buFontTx/>
              <a:buAutoNum type="arabicPeriod"/>
            </a:pPr>
            <a:r>
              <a:rPr lang="ru-RU" sz="2000" b="1"/>
              <a:t>При телефонном звонке абонент занят</a:t>
            </a:r>
          </a:p>
          <a:p>
            <a:pPr>
              <a:buFontTx/>
              <a:buAutoNum type="arabicPeriod"/>
            </a:pPr>
            <a:r>
              <a:rPr lang="ru-RU" sz="2000" b="1"/>
              <a:t>Ночью светит солнце</a:t>
            </a:r>
          </a:p>
          <a:p>
            <a:pPr>
              <a:buFontTx/>
              <a:buAutoNum type="arabicPeriod"/>
            </a:pPr>
            <a:r>
              <a:rPr lang="ru-RU" sz="2000" b="1"/>
              <a:t>12 июня выпал снег</a:t>
            </a:r>
          </a:p>
          <a:p>
            <a:pPr>
              <a:buFontTx/>
              <a:buAutoNum type="arabicPeriod"/>
            </a:pPr>
            <a:r>
              <a:rPr lang="ru-RU" sz="2000" b="1"/>
              <a:t>После 29 февраля наступит 30 февраля</a:t>
            </a:r>
          </a:p>
          <a:p>
            <a:pPr>
              <a:buFontTx/>
              <a:buAutoNum type="arabicPeriod"/>
            </a:pPr>
            <a:endParaRPr lang="ru-RU" sz="2000" b="1"/>
          </a:p>
          <a:p>
            <a:pPr>
              <a:buFontTx/>
              <a:buAutoNum type="arabicPeriod"/>
            </a:pPr>
            <a:endParaRPr lang="ru-RU" sz="2000" b="1"/>
          </a:p>
          <a:p>
            <a:pPr>
              <a:buFontTx/>
              <a:buAutoNum type="arabicPeriod"/>
            </a:pPr>
            <a:endParaRPr lang="ru-RU" sz="2000" b="1"/>
          </a:p>
          <a:p>
            <a:pPr>
              <a:buFontTx/>
              <a:buAutoNum type="arabicPeriod"/>
            </a:pPr>
            <a:endParaRPr lang="en-US" sz="2000" b="1"/>
          </a:p>
        </p:txBody>
      </p:sp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927100" y="3159125"/>
            <a:ext cx="4051300" cy="914400"/>
            <a:chOff x="2736" y="1803"/>
            <a:chExt cx="2552" cy="576"/>
          </a:xfrm>
        </p:grpSpPr>
        <p:sp>
          <p:nvSpPr>
            <p:cNvPr id="108551" name="Rectangle 7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2" name="Rectangle 8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Rectangle 9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914400" y="4510088"/>
            <a:ext cx="4051300" cy="914400"/>
            <a:chOff x="2728" y="2640"/>
            <a:chExt cx="2552" cy="576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8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3" name="Text Box 16"/>
          <p:cNvSpPr txBox="1">
            <a:spLocks noChangeArrowheads="1"/>
          </p:cNvSpPr>
          <p:nvPr/>
        </p:nvSpPr>
        <p:spPr bwMode="black">
          <a:xfrm>
            <a:off x="1771650" y="3152775"/>
            <a:ext cx="2432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>
                <a:solidFill>
                  <a:srgbClr val="FFFFFF"/>
                </a:solidFill>
              </a:rPr>
              <a:t>Невозможные</a:t>
            </a:r>
            <a:endParaRPr lang="en-US" sz="2200" b="1">
              <a:solidFill>
                <a:srgbClr val="FFFFFF"/>
              </a:solidFill>
            </a:endParaRP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black">
          <a:xfrm>
            <a:off x="1771650" y="4487863"/>
            <a:ext cx="2432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>
                <a:solidFill>
                  <a:srgbClr val="FFFFFF"/>
                </a:solidFill>
              </a:rPr>
              <a:t>Достоверные</a:t>
            </a:r>
            <a:endParaRPr lang="en-US" sz="2200" b="1">
              <a:solidFill>
                <a:srgbClr val="FFFFFF"/>
              </a:solidFill>
            </a:endParaRPr>
          </a:p>
        </p:txBody>
      </p:sp>
      <p:grpSp>
        <p:nvGrpSpPr>
          <p:cNvPr id="7175" name="Group 26"/>
          <p:cNvGrpSpPr>
            <a:grpSpLocks/>
          </p:cNvGrpSpPr>
          <p:nvPr/>
        </p:nvGrpSpPr>
        <p:grpSpPr bwMode="auto">
          <a:xfrm>
            <a:off x="914400" y="1812925"/>
            <a:ext cx="4051300" cy="914400"/>
            <a:chOff x="2728" y="983"/>
            <a:chExt cx="2552" cy="576"/>
          </a:xfrm>
        </p:grpSpPr>
        <p:sp>
          <p:nvSpPr>
            <p:cNvPr id="108571" name="Rectangle 27"/>
            <p:cNvSpPr>
              <a:spLocks noChangeArrowheads="1"/>
            </p:cNvSpPr>
            <p:nvPr/>
          </p:nvSpPr>
          <p:spPr bwMode="lt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Rectangle 28"/>
            <p:cNvSpPr>
              <a:spLocks noChangeArrowheads="1"/>
            </p:cNvSpPr>
            <p:nvPr/>
          </p:nvSpPr>
          <p:spPr bwMode="ltGray">
            <a:xfrm>
              <a:off x="2741" y="989"/>
              <a:ext cx="2530" cy="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73" name="Rectangle 29"/>
            <p:cNvSpPr>
              <a:spLocks noChangeArrowheads="1"/>
            </p:cNvSpPr>
            <p:nvPr/>
          </p:nvSpPr>
          <p:spPr bwMode="lt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6" name="Text Box 31"/>
          <p:cNvSpPr txBox="1">
            <a:spLocks noChangeArrowheads="1"/>
          </p:cNvSpPr>
          <p:nvPr/>
        </p:nvSpPr>
        <p:spPr bwMode="black">
          <a:xfrm>
            <a:off x="1771650" y="1785938"/>
            <a:ext cx="2432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>
                <a:solidFill>
                  <a:srgbClr val="FFFFFF"/>
                </a:solidFill>
              </a:rPr>
              <a:t>Случайные</a:t>
            </a:r>
            <a:endParaRPr lang="en-US" sz="2200" b="1">
              <a:solidFill>
                <a:srgbClr val="FFFFFF"/>
              </a:solidFill>
            </a:endParaRPr>
          </a:p>
        </p:txBody>
      </p:sp>
      <p:pic>
        <p:nvPicPr>
          <p:cNvPr id="18465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4313"/>
            <a:ext cx="10652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5146675" y="1844675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1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5146675" y="2455863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2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5148263" y="3068638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3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5148263" y="3675063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4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5148263" y="4292600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5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5146675" y="4603750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6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5148263" y="4889500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44097 0.27291 " pathEditMode="relative" ptsTypes="AA">
                                      <p:cBhvr>
                                        <p:cTn id="13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43316 0.37801 " pathEditMode="relative" ptsTypes="AA">
                                      <p:cBhvr>
                                        <p:cTn id="17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151 0.28356 " pathEditMode="relative" ptsTypes="AA">
                                      <p:cBhvr>
                                        <p:cTn id="21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43316 -0.21018 " pathEditMode="relative" ptsTypes="AA">
                                      <p:cBhvr>
                                        <p:cTn id="25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29931 -0.0838 " pathEditMode="relative" ptsTypes="AA">
                                      <p:cBhvr>
                                        <p:cTn id="29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30712 -0.33611 " pathEditMode="relative" ptsTypes="AA">
                                      <p:cBhvr>
                                        <p:cTn id="33" dur="1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15764 -0.17848 " pathEditMode="relative" ptsTypes="AA">
                                      <p:cBhvr>
                                        <p:cTn id="37" dur="1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8" grpId="0"/>
      <p:bldP spid="18469" grpId="0"/>
      <p:bldP spid="18470" grpId="0"/>
      <p:bldP spid="18471" grpId="0"/>
      <p:bldP spid="18472" grpId="0"/>
      <p:bldP spid="18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>
            <a:off x="1000125" y="1500188"/>
            <a:ext cx="7061200" cy="1357312"/>
          </a:xfrm>
          <a:prstGeom prst="roundRect">
            <a:avLst>
              <a:gd name="adj" fmla="val 15278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gray">
          <a:xfrm>
            <a:off x="3073400" y="1865313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Contents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gray">
          <a:xfrm>
            <a:off x="2859088" y="447516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gray">
          <a:xfrm>
            <a:off x="4621213" y="4497388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gray">
          <a:xfrm>
            <a:off x="973138" y="1865313"/>
            <a:ext cx="1947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gray">
          <a:xfrm>
            <a:off x="5908675" y="3732213"/>
            <a:ext cx="20208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black">
          <a:xfrm>
            <a:off x="1143000" y="1500188"/>
            <a:ext cx="7072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/>
              <a:t>У математической монеты нет цвета, размера, веса и достоинства. Она не сделана ни из какого материала и не может служить платежным средством. </a:t>
            </a:r>
          </a:p>
        </p:txBody>
      </p:sp>
      <p:pic>
        <p:nvPicPr>
          <p:cNvPr id="35" name="Picture 4" descr="MCj0440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0"/>
          <p:cNvSpPr>
            <a:spLocks noChangeArrowheads="1"/>
          </p:cNvSpPr>
          <p:nvPr/>
        </p:nvSpPr>
        <p:spPr bwMode="invGray">
          <a:xfrm>
            <a:off x="714375" y="3286125"/>
            <a:ext cx="3714750" cy="3214688"/>
          </a:xfrm>
          <a:prstGeom prst="roundRect">
            <a:avLst>
              <a:gd name="adj" fmla="val 662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invGray">
          <a:xfrm>
            <a:off x="4857750" y="3286125"/>
            <a:ext cx="3786188" cy="3214688"/>
          </a:xfrm>
          <a:prstGeom prst="roundRect">
            <a:avLst>
              <a:gd name="adj" fmla="val 662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204" name="Рисунок 38" descr="монета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4"/>
          <a:stretch>
            <a:fillRect/>
          </a:stretch>
        </p:blipFill>
        <p:spPr bwMode="auto">
          <a:xfrm>
            <a:off x="714375" y="3141663"/>
            <a:ext cx="13049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39" descr="монета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6"/>
          <a:stretch>
            <a:fillRect/>
          </a:stretch>
        </p:blipFill>
        <p:spPr bwMode="auto">
          <a:xfrm>
            <a:off x="4857750" y="3143250"/>
            <a:ext cx="13573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40"/>
          <p:cNvSpPr txBox="1">
            <a:spLocks noChangeArrowheads="1"/>
          </p:cNvSpPr>
          <p:nvPr/>
        </p:nvSpPr>
        <p:spPr bwMode="auto">
          <a:xfrm>
            <a:off x="1857375" y="3571875"/>
            <a:ext cx="23574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Название "орел" для обратной стороны (реверса) монеты происходит оттого, что на реверсе российских монет изображен герб Российского государства — двуглавый орел. Впервые орел на монетах появился при великом князе Иване III. </a:t>
            </a:r>
          </a:p>
          <a:p>
            <a:pPr eaLnBrk="1" hangingPunct="1"/>
            <a:endParaRPr lang="ru-RU"/>
          </a:p>
        </p:txBody>
      </p:sp>
      <p:sp>
        <p:nvSpPr>
          <p:cNvPr id="8207" name="TextBox 41"/>
          <p:cNvSpPr txBox="1">
            <a:spLocks noChangeArrowheads="1"/>
          </p:cNvSpPr>
          <p:nvPr/>
        </p:nvSpPr>
        <p:spPr bwMode="auto">
          <a:xfrm>
            <a:off x="6143625" y="3571875"/>
            <a:ext cx="235743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00"/>
              <a:t>Название "решка" для лицевой стороны (аверса) монеты возникло потому, что рисунок на аверсе российских монет в XVIII-XIX вв. напоминал решетку, на фоне которой был написан номинал монеты (ее достоинство).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gray">
          <a:xfrm>
            <a:off x="1000125" y="1428750"/>
            <a:ext cx="7061200" cy="1500188"/>
          </a:xfrm>
          <a:prstGeom prst="roundRect">
            <a:avLst>
              <a:gd name="adj" fmla="val 15278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gray">
          <a:xfrm>
            <a:off x="3073400" y="1865313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gray">
          <a:xfrm>
            <a:off x="2859088" y="447516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gray">
          <a:xfrm>
            <a:off x="4621213" y="4497388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gray">
          <a:xfrm>
            <a:off x="973138" y="1865313"/>
            <a:ext cx="1947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gray">
          <a:xfrm>
            <a:off x="5908675" y="3732213"/>
            <a:ext cx="20208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9224" name="Text Box 33"/>
          <p:cNvSpPr txBox="1">
            <a:spLocks noChangeArrowheads="1"/>
          </p:cNvSpPr>
          <p:nvPr/>
        </p:nvSpPr>
        <p:spPr bwMode="black">
          <a:xfrm>
            <a:off x="1143000" y="1511300"/>
            <a:ext cx="7072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i="1"/>
              <a:t>Математическая кость не имеет ни цвета, ни размера, ни веса, ни иных материальных качеств. Сумма очков на противоположных гранях правильной кости равна 7. </a:t>
            </a:r>
          </a:p>
          <a:p>
            <a:pPr eaLnBrk="1" hangingPunct="1"/>
            <a:endParaRPr lang="ru-RU" sz="2000"/>
          </a:p>
        </p:txBody>
      </p:sp>
      <p:pic>
        <p:nvPicPr>
          <p:cNvPr id="35" name="Picture 4" descr="MCj0440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0"/>
          <p:cNvSpPr>
            <a:spLocks noChangeArrowheads="1"/>
          </p:cNvSpPr>
          <p:nvPr/>
        </p:nvSpPr>
        <p:spPr bwMode="invGray">
          <a:xfrm>
            <a:off x="714348" y="3286124"/>
            <a:ext cx="3714776" cy="3214710"/>
          </a:xfrm>
          <a:prstGeom prst="roundRect">
            <a:avLst>
              <a:gd name="adj" fmla="val 662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invGray">
          <a:xfrm>
            <a:off x="4857752" y="3286124"/>
            <a:ext cx="3786214" cy="3214710"/>
          </a:xfrm>
          <a:prstGeom prst="roundRect">
            <a:avLst>
              <a:gd name="adj" fmla="val 662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232" name="TextBox 40"/>
          <p:cNvSpPr txBox="1">
            <a:spLocks noChangeArrowheads="1"/>
          </p:cNvSpPr>
          <p:nvPr/>
        </p:nvSpPr>
        <p:spPr bwMode="auto">
          <a:xfrm>
            <a:off x="1857375" y="3571875"/>
            <a:ext cx="23574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Игральные кости в виде кубиков находили в Египте (XX в. до н. э.) и в Китае (VI в. до н. э.) при раскопках древних захоронений. Точки на гранях древнеегипетских костей часто изображались в виде птичьего глаза. </a:t>
            </a:r>
          </a:p>
          <a:p>
            <a:pPr eaLnBrk="1" hangingPunct="1"/>
            <a:endParaRPr lang="ru-RU"/>
          </a:p>
        </p:txBody>
      </p:sp>
      <p:sp>
        <p:nvSpPr>
          <p:cNvPr id="9233" name="TextBox 41"/>
          <p:cNvSpPr txBox="1">
            <a:spLocks noChangeArrowheads="1"/>
          </p:cNvSpPr>
          <p:nvPr/>
        </p:nvSpPr>
        <p:spPr bwMode="auto">
          <a:xfrm>
            <a:off x="6143625" y="3500438"/>
            <a:ext cx="23574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Об играх с костями животных (игры в "лодыжки", "костыги", "козули") у славян и на языческой Руси свидетельствуют многочисленные археологические находки на обширной территории. Отсюда и русское название игрального кубика — кость. </a:t>
            </a:r>
          </a:p>
          <a:p>
            <a:pPr eaLnBrk="1" hangingPunct="1"/>
            <a:endParaRPr lang="ru-RU"/>
          </a:p>
        </p:txBody>
      </p:sp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3" t="26253" r="21364" b="40898"/>
          <a:stretch>
            <a:fillRect/>
          </a:stretch>
        </p:blipFill>
        <p:spPr bwMode="auto">
          <a:xfrm>
            <a:off x="785813" y="3429000"/>
            <a:ext cx="9985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r="47273" b="64563"/>
          <a:stretch>
            <a:fillRect/>
          </a:stretch>
        </p:blipFill>
        <p:spPr bwMode="auto">
          <a:xfrm>
            <a:off x="5000625" y="3429000"/>
            <a:ext cx="10715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Группа 23"/>
          <p:cNvGrpSpPr>
            <a:grpSpLocks/>
          </p:cNvGrpSpPr>
          <p:nvPr/>
        </p:nvGrpSpPr>
        <p:grpSpPr bwMode="auto">
          <a:xfrm>
            <a:off x="1500188" y="1393825"/>
            <a:ext cx="5743575" cy="5106988"/>
            <a:chOff x="1471821" y="1142984"/>
            <a:chExt cx="5743385" cy="5106997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gray">
            <a:xfrm rot="5400000">
              <a:off x="918465" y="2982224"/>
              <a:ext cx="3821112" cy="2714400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>
              <a:prstShdw prst="shdw12">
                <a:srgbClr val="1C1C1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>
              <a:off x="3947328" y="2982103"/>
              <a:ext cx="3821112" cy="2714644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>
              <a:prstShdw prst="shdw12">
                <a:srgbClr val="1C1C1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 rot="5400000">
              <a:off x="3892548" y="-606456"/>
              <a:ext cx="930276" cy="4429156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>
              <a:prstShdw prst="shdw12" dist="88900" dir="10800000">
                <a:srgbClr val="1C1C1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255" name="Picture 10" descr="LB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2643182"/>
              <a:ext cx="2500330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1" descr="YG_circl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2643182"/>
              <a:ext cx="2500330" cy="119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 Box 12"/>
            <p:cNvSpPr txBox="1">
              <a:spLocks noChangeArrowheads="1"/>
            </p:cNvSpPr>
            <p:nvPr/>
          </p:nvSpPr>
          <p:spPr bwMode="auto">
            <a:xfrm>
              <a:off x="1929006" y="3071800"/>
              <a:ext cx="1785878" cy="285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Совместные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10258" name="Picture 15" descr="O_chevro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572" y="2071678"/>
              <a:ext cx="412750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6" descr="O_chevro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2071678"/>
              <a:ext cx="412750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Text Box 12"/>
            <p:cNvSpPr txBox="1">
              <a:spLocks noChangeArrowheads="1"/>
            </p:cNvSpPr>
            <p:nvPr/>
          </p:nvSpPr>
          <p:spPr bwMode="auto">
            <a:xfrm>
              <a:off x="3071802" y="1413075"/>
              <a:ext cx="2428892" cy="44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ru-RU" sz="3200" b="1">
                  <a:solidFill>
                    <a:srgbClr val="D13F11"/>
                  </a:solidFill>
                </a:rPr>
                <a:t>СОБЫТИЯ</a:t>
              </a:r>
              <a:endParaRPr lang="en-US" sz="3200" b="1">
                <a:solidFill>
                  <a:srgbClr val="D13F11"/>
                </a:solidFill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4857846" y="3111487"/>
              <a:ext cx="2000184" cy="285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Несовместные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7414" name="Text Box 4"/>
          <p:cNvSpPr txBox="1">
            <a:spLocks noChangeArrowheads="1"/>
          </p:cNvSpPr>
          <p:nvPr/>
        </p:nvSpPr>
        <p:spPr bwMode="gray">
          <a:xfrm>
            <a:off x="1643063" y="4286250"/>
            <a:ext cx="23574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/>
              <a:t>События, которые в данных условиях могут происходить одновременно</a:t>
            </a:r>
            <a:endParaRPr lang="en-US" sz="2000" b="1">
              <a:solidFill>
                <a:srgbClr val="1C1C1C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gray">
          <a:xfrm>
            <a:off x="4714875" y="4286250"/>
            <a:ext cx="2357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/>
              <a:t>События, которые в данных условиях не могут происходить одновременно</a:t>
            </a:r>
            <a:endParaRPr lang="en-US" sz="2000" b="1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547813" y="1773238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black">
          <a:xfrm>
            <a:off x="2916238" y="1773238"/>
            <a:ext cx="297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</a:t>
            </a:r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2351088" y="231298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69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1605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692275" y="4645025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1" name="AutoShape 10"/>
          <p:cNvSpPr>
            <a:spLocks noChangeArrowheads="1"/>
          </p:cNvSpPr>
          <p:nvPr/>
        </p:nvSpPr>
        <p:spPr bwMode="gray">
          <a:xfrm>
            <a:off x="2382838" y="513556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2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0891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MCj043438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10652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857250" y="228600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Пример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857250" y="52149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Пример</a:t>
            </a: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2928938" y="1928813"/>
            <a:ext cx="4000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/>
              <a:t>«Выпало 2 очка» </a:t>
            </a:r>
            <a:r>
              <a:rPr lang="ru-RU" sz="2000"/>
              <a:t>и </a:t>
            </a:r>
          </a:p>
          <a:p>
            <a:pPr eaLnBrk="1" hangingPunct="1"/>
            <a:r>
              <a:rPr lang="ru-RU" sz="2000" b="1" i="1"/>
              <a:t>«Выпало число очков, кратное двум»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5008" y="2928934"/>
            <a:ext cx="2714644" cy="642942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Совместные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46" y="5572140"/>
            <a:ext cx="271464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Несовместные</a:t>
            </a:r>
          </a:p>
        </p:txBody>
      </p:sp>
      <p:sp>
        <p:nvSpPr>
          <p:cNvPr id="11283" name="TextBox 19"/>
          <p:cNvSpPr txBox="1">
            <a:spLocks noChangeArrowheads="1"/>
          </p:cNvSpPr>
          <p:nvPr/>
        </p:nvSpPr>
        <p:spPr bwMode="auto">
          <a:xfrm>
            <a:off x="2928938" y="485775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/>
              <a:t>«Выпало 2 очка» </a:t>
            </a:r>
            <a:r>
              <a:rPr lang="ru-RU" sz="2400"/>
              <a:t>и </a:t>
            </a:r>
          </a:p>
          <a:p>
            <a:pPr eaLnBrk="1" hangingPunct="1"/>
            <a:r>
              <a:rPr lang="ru-RU" sz="2400" b="1" i="1"/>
              <a:t>«Выпало 5 очков» </a:t>
            </a:r>
            <a:endParaRPr lang="ru-RU" sz="2400" b="1"/>
          </a:p>
          <a:p>
            <a:pPr eaLnBrk="1" hangingPunct="1"/>
            <a:endParaRPr lang="ru-RU" sz="2400"/>
          </a:p>
        </p:txBody>
      </p:sp>
      <p:sp>
        <p:nvSpPr>
          <p:cNvPr id="11284" name="TextBox 15"/>
          <p:cNvSpPr txBox="1">
            <a:spLocks noChangeArrowheads="1"/>
          </p:cNvSpPr>
          <p:nvPr/>
        </p:nvSpPr>
        <p:spPr bwMode="auto">
          <a:xfrm>
            <a:off x="2357438" y="571500"/>
            <a:ext cx="4357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Рассмотрим события, связанные с одним бросанием игральной кости: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729</TotalTime>
  <Words>1015</Words>
  <Application>Microsoft Office PowerPoint</Application>
  <PresentationFormat>Экран (4:3)</PresentationFormat>
  <Paragraphs>175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576TGp_report_light</vt:lpstr>
      <vt:lpstr>Основные понятия теории вероятности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Sasha</dc:creator>
  <cp:lastModifiedBy>Ирина</cp:lastModifiedBy>
  <cp:revision>56</cp:revision>
  <dcterms:created xsi:type="dcterms:W3CDTF">2010-03-02T02:27:28Z</dcterms:created>
  <dcterms:modified xsi:type="dcterms:W3CDTF">2014-12-04T03:13:09Z</dcterms:modified>
</cp:coreProperties>
</file>