
<file path=[Content_Types].xml><?xml version="1.0" encoding="utf-8"?>
<Types xmlns="http://schemas.openxmlformats.org/package/2006/content-types">
  <Default Extension="bin" ContentType="application/vnd.openxmlformats-officedocument.oleObject"/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87" r:id="rId3"/>
    <p:sldId id="285" r:id="rId4"/>
    <p:sldId id="258" r:id="rId5"/>
    <p:sldId id="259" r:id="rId6"/>
    <p:sldId id="261" r:id="rId7"/>
    <p:sldId id="262" r:id="rId8"/>
    <p:sldId id="263" r:id="rId9"/>
    <p:sldId id="264" r:id="rId10"/>
    <p:sldId id="267" r:id="rId11"/>
    <p:sldId id="268" r:id="rId12"/>
    <p:sldId id="270" r:id="rId13"/>
    <p:sldId id="271" r:id="rId14"/>
    <p:sldId id="272" r:id="rId15"/>
    <p:sldId id="273" r:id="rId16"/>
    <p:sldId id="269" r:id="rId17"/>
    <p:sldId id="278" r:id="rId18"/>
    <p:sldId id="282" r:id="rId19"/>
    <p:sldId id="279" r:id="rId20"/>
    <p:sldId id="286" r:id="rId21"/>
    <p:sldId id="288" r:id="rId22"/>
    <p:sldId id="289" r:id="rId23"/>
    <p:sldId id="290" r:id="rId24"/>
    <p:sldId id="266" r:id="rId25"/>
    <p:sldId id="265" r:id="rId26"/>
    <p:sldId id="25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8F7F7-6F7E-4F71-B8D3-967AE7C17CDC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58C3D-84AA-434C-B853-6F36B568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96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8C3D-84AA-434C-B853-6F36B568213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59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36CF9D2-42D0-4C18-9761-F3633E176892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6E46B13-47C0-4ECB-A675-EE73E9BA6E3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F9D2-42D0-4C18-9761-F3633E176892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6B13-47C0-4ECB-A675-EE73E9BA6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F9D2-42D0-4C18-9761-F3633E176892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6B13-47C0-4ECB-A675-EE73E9BA6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6CF9D2-42D0-4C18-9761-F3633E176892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E46B13-47C0-4ECB-A675-EE73E9BA6E3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36CF9D2-42D0-4C18-9761-F3633E176892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6E46B13-47C0-4ECB-A675-EE73E9BA6E3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F9D2-42D0-4C18-9761-F3633E176892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6B13-47C0-4ECB-A675-EE73E9BA6E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F9D2-42D0-4C18-9761-F3633E176892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6B13-47C0-4ECB-A675-EE73E9BA6E3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6CF9D2-42D0-4C18-9761-F3633E176892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E46B13-47C0-4ECB-A675-EE73E9BA6E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F9D2-42D0-4C18-9761-F3633E176892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6B13-47C0-4ECB-A675-EE73E9BA6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6CF9D2-42D0-4C18-9761-F3633E176892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E46B13-47C0-4ECB-A675-EE73E9BA6E3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6CF9D2-42D0-4C18-9761-F3633E176892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E46B13-47C0-4ECB-A675-EE73E9BA6E3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6CF9D2-42D0-4C18-9761-F3633E176892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6E46B13-47C0-4ECB-A675-EE73E9BA6E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image" Target="../media/image19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media1.mp3"/><Relationship Id="rId7" Type="http://schemas.openxmlformats.org/officeDocument/2006/relationships/image" Target="../media/image28.jpe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7.jpeg"/><Relationship Id="rId5" Type="http://schemas.openxmlformats.org/officeDocument/2006/relationships/image" Target="../media/image4.jpeg"/><Relationship Id="rId10" Type="http://schemas.openxmlformats.org/officeDocument/2006/relationships/image" Target="../media/image3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60648"/>
            <a:ext cx="6550496" cy="4757914"/>
          </a:xfrm>
        </p:spPr>
        <p:txBody>
          <a:bodyPr>
            <a:noAutofit/>
          </a:bodyPr>
          <a:lstStyle/>
          <a:p>
            <a:r>
              <a:rPr lang="ru-RU" sz="4400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Умножение</a:t>
            </a:r>
            <a:r>
              <a:rPr lang="ru-RU" sz="4400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/>
            </a:r>
            <a:br>
              <a:rPr lang="ru-RU" sz="4400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</a:br>
            <a:r>
              <a:rPr lang="ru-RU" sz="4400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натуральных</a:t>
            </a:r>
            <a:br>
              <a:rPr lang="ru-RU" sz="4400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</a:br>
            <a:r>
              <a:rPr lang="ru-RU" sz="4400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 чисел</a:t>
            </a:r>
            <a:r>
              <a:rPr lang="ru-RU" sz="4400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/>
            </a:r>
            <a:br>
              <a:rPr lang="ru-RU" sz="4400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</a:br>
            <a:r>
              <a:rPr lang="ru-RU" sz="4400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и его свойства</a:t>
            </a:r>
            <a:r>
              <a:rPr lang="ru-RU" sz="4800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.</a:t>
            </a:r>
            <a:br>
              <a:rPr lang="ru-RU" sz="4800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</a:br>
            <a:r>
              <a:rPr lang="ru-RU" sz="2800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5 класс</a:t>
            </a:r>
            <a:r>
              <a:rPr lang="ru-RU" sz="4800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/>
            </a:r>
            <a:br>
              <a:rPr lang="ru-RU" sz="4800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77890" y="5003322"/>
            <a:ext cx="4180309" cy="1371600"/>
          </a:xfrm>
        </p:spPr>
        <p:txBody>
          <a:bodyPr>
            <a:normAutofit/>
          </a:bodyPr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Корыбко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Ольга Геннадьевна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«СОШ № 76»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Саратов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Оля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492"/>
            <a:ext cx="2699792" cy="286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я\Desktop\мии и мики маус\i (2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73748"/>
            <a:ext cx="2010147" cy="248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9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042988" y="260350"/>
            <a:ext cx="7632700" cy="576263"/>
          </a:xfrm>
          <a:prstGeom prst="wedgeRoundRectCallout">
            <a:avLst>
              <a:gd name="adj1" fmla="val -51519"/>
              <a:gd name="adj2" fmla="val 45275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dirty="0">
                <a:solidFill>
                  <a:srgbClr val="993300"/>
                </a:solidFill>
                <a:latin typeface="Georgia" pitchFamily="18" charset="0"/>
              </a:rPr>
              <a:t>Представь сумму в виде произведения: 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900113" y="1196975"/>
            <a:ext cx="54737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50 </a:t>
            </a:r>
            <a:r>
              <a:rPr lang="ru-RU" sz="3600" b="1" kern="10" dirty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+ </a:t>
            </a:r>
            <a:r>
              <a:rPr lang="ru-RU" sz="3600" b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50 </a:t>
            </a:r>
            <a:r>
              <a:rPr lang="ru-RU" sz="3600" b="1" kern="10" dirty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+ </a:t>
            </a:r>
            <a:r>
              <a:rPr lang="ru-RU" sz="3600" b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50 </a:t>
            </a:r>
            <a:r>
              <a:rPr lang="ru-RU" sz="3600" b="1" kern="10" dirty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+ </a:t>
            </a:r>
            <a:r>
              <a:rPr lang="ru-RU" sz="3600" b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50 </a:t>
            </a:r>
            <a:r>
              <a:rPr lang="ru-RU" sz="3600" b="1" kern="10" dirty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8197" name="Rectangle 13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6516688" y="1125538"/>
            <a:ext cx="2159000" cy="738187"/>
            <a:chOff x="2699" y="2874"/>
            <a:chExt cx="1360" cy="46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215" name="Rectangle 9"/>
            <p:cNvSpPr>
              <a:spLocks noChangeArrowheads="1"/>
            </p:cNvSpPr>
            <p:nvPr/>
          </p:nvSpPr>
          <p:spPr bwMode="auto">
            <a:xfrm>
              <a:off x="2699" y="2886"/>
              <a:ext cx="1360" cy="453"/>
            </a:xfrm>
            <a:prstGeom prst="rect">
              <a:avLst/>
            </a:prstGeom>
            <a:grp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32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821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0514261"/>
                </p:ext>
              </p:extLst>
            </p:nvPr>
          </p:nvGraphicFramePr>
          <p:xfrm>
            <a:off x="2809" y="2874"/>
            <a:ext cx="1093" cy="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3" name="Формула" r:id="rId3" imgW="342720" imgH="177480" progId="Equation.3">
                    <p:embed/>
                  </p:oleObj>
                </mc:Choice>
                <mc:Fallback>
                  <p:oleObj name="Формула" r:id="rId3" imgW="342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9" y="2874"/>
                          <a:ext cx="1093" cy="4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31" name="WordArt 15"/>
          <p:cNvSpPr>
            <a:spLocks noChangeArrowheads="1" noChangeShapeType="1" noTextEdit="1"/>
          </p:cNvSpPr>
          <p:nvPr/>
        </p:nvSpPr>
        <p:spPr bwMode="auto">
          <a:xfrm>
            <a:off x="3635375" y="4221163"/>
            <a:ext cx="273526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9050">
                <a:noFill/>
                <a:round/>
                <a:headEnd/>
                <a:tailEnd/>
              </a:ln>
              <a:solidFill>
                <a:schemeClr val="accent3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9244" name="Group 28"/>
          <p:cNvGrpSpPr>
            <a:grpSpLocks/>
          </p:cNvGrpSpPr>
          <p:nvPr/>
        </p:nvGrpSpPr>
        <p:grpSpPr bwMode="auto">
          <a:xfrm>
            <a:off x="5899150" y="5805488"/>
            <a:ext cx="2990850" cy="803275"/>
            <a:chOff x="3876" y="3022"/>
            <a:chExt cx="1884" cy="50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213" name="Rectangle 17"/>
            <p:cNvSpPr>
              <a:spLocks noChangeArrowheads="1"/>
            </p:cNvSpPr>
            <p:nvPr/>
          </p:nvSpPr>
          <p:spPr bwMode="auto">
            <a:xfrm>
              <a:off x="3878" y="3034"/>
              <a:ext cx="1882" cy="453"/>
            </a:xfrm>
            <a:prstGeom prst="rect">
              <a:avLst/>
            </a:prstGeom>
            <a:grp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32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821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2993503"/>
                </p:ext>
              </p:extLst>
            </p:nvPr>
          </p:nvGraphicFramePr>
          <p:xfrm>
            <a:off x="3876" y="3022"/>
            <a:ext cx="1864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4" name="Формула" r:id="rId5" imgW="583920" imgH="203040" progId="Equation.3">
                    <p:embed/>
                  </p:oleObj>
                </mc:Choice>
                <mc:Fallback>
                  <p:oleObj name="Формула" r:id="rId5" imgW="5839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6" y="3022"/>
                          <a:ext cx="1864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35" name="WordArt 19"/>
          <p:cNvSpPr>
            <a:spLocks noChangeArrowheads="1" noChangeShapeType="1" noTextEdit="1"/>
          </p:cNvSpPr>
          <p:nvPr/>
        </p:nvSpPr>
        <p:spPr bwMode="auto">
          <a:xfrm>
            <a:off x="1451437" y="2205038"/>
            <a:ext cx="504031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25</a:t>
            </a:r>
            <a:r>
              <a:rPr lang="ru-RU" sz="3600" b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>
                <a:ln w="19050">
                  <a:noFill/>
                  <a:round/>
                  <a:headEnd/>
                  <a:tailEnd/>
                </a:ln>
                <a:solidFill>
                  <a:schemeClr val="accent3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+ </a:t>
            </a:r>
            <a:r>
              <a:rPr lang="ru-RU" sz="3600" b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25</a:t>
            </a:r>
            <a:r>
              <a:rPr lang="ru-RU" sz="3600" b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>
                <a:ln w="19050">
                  <a:noFill/>
                  <a:round/>
                  <a:headEnd/>
                  <a:tailEnd/>
                </a:ln>
                <a:solidFill>
                  <a:schemeClr val="accent3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+ </a:t>
            </a:r>
            <a:r>
              <a:rPr lang="ru-RU" sz="3600" b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25</a:t>
            </a:r>
            <a:r>
              <a:rPr lang="ru-RU" sz="3600" b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>
                <a:ln w="19050">
                  <a:noFill/>
                  <a:round/>
                  <a:headEnd/>
                  <a:tailEnd/>
                </a:ln>
                <a:solidFill>
                  <a:schemeClr val="accent3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=</a:t>
            </a:r>
          </a:p>
        </p:txBody>
      </p:sp>
      <p:grpSp>
        <p:nvGrpSpPr>
          <p:cNvPr id="9236" name="Group 20"/>
          <p:cNvGrpSpPr>
            <a:grpSpLocks/>
          </p:cNvGrpSpPr>
          <p:nvPr/>
        </p:nvGrpSpPr>
        <p:grpSpPr bwMode="auto">
          <a:xfrm>
            <a:off x="6516688" y="2088356"/>
            <a:ext cx="2159000" cy="738188"/>
            <a:chOff x="2699" y="2874"/>
            <a:chExt cx="1360" cy="46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211" name="Rectangle 21"/>
            <p:cNvSpPr>
              <a:spLocks noChangeArrowheads="1"/>
            </p:cNvSpPr>
            <p:nvPr/>
          </p:nvSpPr>
          <p:spPr bwMode="auto">
            <a:xfrm>
              <a:off x="2699" y="2886"/>
              <a:ext cx="1360" cy="453"/>
            </a:xfrm>
            <a:prstGeom prst="rect">
              <a:avLst/>
            </a:prstGeom>
            <a:grp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32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821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4562156"/>
                </p:ext>
              </p:extLst>
            </p:nvPr>
          </p:nvGraphicFramePr>
          <p:xfrm>
            <a:off x="2809" y="2874"/>
            <a:ext cx="1094" cy="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5" name="Формула" r:id="rId7" imgW="342720" imgH="177480" progId="Equation.3">
                    <p:embed/>
                  </p:oleObj>
                </mc:Choice>
                <mc:Fallback>
                  <p:oleObj name="Формула" r:id="rId7" imgW="342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9" y="2874"/>
                          <a:ext cx="1094" cy="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39" name="WordArt 23"/>
          <p:cNvSpPr>
            <a:spLocks noChangeArrowheads="1" noChangeShapeType="1" noTextEdit="1"/>
          </p:cNvSpPr>
          <p:nvPr/>
        </p:nvSpPr>
        <p:spPr bwMode="auto">
          <a:xfrm>
            <a:off x="900113" y="3213100"/>
            <a:ext cx="54737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а </a:t>
            </a:r>
            <a:r>
              <a:rPr lang="ru-RU" sz="3600" b="1" kern="10" dirty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+ </a:t>
            </a:r>
            <a:r>
              <a:rPr lang="ru-RU" sz="3600" b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а </a:t>
            </a:r>
            <a:r>
              <a:rPr lang="ru-RU" sz="3600" b="1" kern="10" dirty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+ </a:t>
            </a:r>
            <a:r>
              <a:rPr lang="ru-RU" sz="3600" b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а </a:t>
            </a:r>
            <a:r>
              <a:rPr lang="ru-RU" sz="3600" b="1" kern="10" dirty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+ </a:t>
            </a:r>
            <a:r>
              <a:rPr lang="ru-RU" sz="3600" b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а </a:t>
            </a:r>
            <a:r>
              <a:rPr lang="ru-RU" sz="3600" b="1" kern="10" dirty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+ </a:t>
            </a:r>
            <a:r>
              <a:rPr lang="ru-RU" sz="3600" b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а </a:t>
            </a:r>
            <a:r>
              <a:rPr lang="ru-RU" sz="3600" b="1" kern="10" dirty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=</a:t>
            </a:r>
          </a:p>
        </p:txBody>
      </p:sp>
      <p:grpSp>
        <p:nvGrpSpPr>
          <p:cNvPr id="9240" name="Group 24"/>
          <p:cNvGrpSpPr>
            <a:grpSpLocks/>
          </p:cNvGrpSpPr>
          <p:nvPr/>
        </p:nvGrpSpPr>
        <p:grpSpPr bwMode="auto">
          <a:xfrm>
            <a:off x="6516688" y="3068638"/>
            <a:ext cx="2159000" cy="738187"/>
            <a:chOff x="2699" y="2874"/>
            <a:chExt cx="1360" cy="46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209" name="Rectangle 25"/>
            <p:cNvSpPr>
              <a:spLocks noChangeArrowheads="1"/>
            </p:cNvSpPr>
            <p:nvPr/>
          </p:nvSpPr>
          <p:spPr bwMode="auto">
            <a:xfrm>
              <a:off x="2699" y="2886"/>
              <a:ext cx="1360" cy="453"/>
            </a:xfrm>
            <a:prstGeom prst="rect">
              <a:avLst/>
            </a:prstGeom>
            <a:grp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32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8210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006331"/>
                </p:ext>
              </p:extLst>
            </p:nvPr>
          </p:nvGraphicFramePr>
          <p:xfrm>
            <a:off x="2930" y="2874"/>
            <a:ext cx="851" cy="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6" name="Формула" r:id="rId9" imgW="266400" imgH="177480" progId="Equation.3">
                    <p:embed/>
                  </p:oleObj>
                </mc:Choice>
                <mc:Fallback>
                  <p:oleObj name="Формула" r:id="rId9" imgW="2664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0" y="2874"/>
                          <a:ext cx="851" cy="4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43" name="WordArt 27"/>
          <p:cNvSpPr>
            <a:spLocks noChangeArrowheads="1" noChangeShapeType="1" noTextEdit="1"/>
          </p:cNvSpPr>
          <p:nvPr/>
        </p:nvSpPr>
        <p:spPr bwMode="auto">
          <a:xfrm>
            <a:off x="1187450" y="5876925"/>
            <a:ext cx="45386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en-US" sz="3600" b="1" kern="10" dirty="0" err="1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b+c</a:t>
            </a:r>
            <a:r>
              <a:rPr lang="en-US" sz="3600" b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) </a:t>
            </a:r>
            <a:r>
              <a:rPr lang="en-US" sz="3600" b="1" kern="10" dirty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+ </a:t>
            </a:r>
            <a:r>
              <a:rPr lang="en-US" sz="3600" b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en-US" sz="3600" b="1" kern="10" dirty="0" err="1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b+c</a:t>
            </a:r>
            <a:r>
              <a:rPr lang="en-US" sz="3600" b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)</a:t>
            </a:r>
            <a:r>
              <a:rPr lang="ru-RU" sz="3600" b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=</a:t>
            </a:r>
            <a:endParaRPr lang="ru-RU" sz="3600" b="1" kern="10" dirty="0">
              <a:ln w="19050">
                <a:noFill/>
                <a:round/>
                <a:headEnd/>
                <a:tailEnd/>
              </a:ln>
              <a:solidFill>
                <a:schemeClr val="accent3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19" name="Picture 3" descr="C:\Users\Оля\Desktop\мии и мики маус\i (5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06825"/>
            <a:ext cx="3277269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21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3" grpId="0"/>
      <p:bldP spid="9231" grpId="0"/>
      <p:bldP spid="9235" grpId="0"/>
      <p:bldP spid="9239" grpId="0"/>
      <p:bldP spid="92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042988" y="260350"/>
            <a:ext cx="7632700" cy="576263"/>
          </a:xfrm>
          <a:prstGeom prst="wedgeRoundRectCallout">
            <a:avLst>
              <a:gd name="adj1" fmla="val -51519"/>
              <a:gd name="adj2" fmla="val 45275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dirty="0">
                <a:solidFill>
                  <a:schemeClr val="accent3"/>
                </a:solidFill>
                <a:latin typeface="Georgia" pitchFamily="18" charset="0"/>
              </a:rPr>
              <a:t>Представь произведение в виде суммы: </a:t>
            </a:r>
          </a:p>
        </p:txBody>
      </p:sp>
      <p:sp>
        <p:nvSpPr>
          <p:cNvPr id="9236" name="WordArt 7"/>
          <p:cNvSpPr>
            <a:spLocks noChangeArrowheads="1" noChangeShapeType="1" noTextEdit="1"/>
          </p:cNvSpPr>
          <p:nvPr/>
        </p:nvSpPr>
        <p:spPr bwMode="auto">
          <a:xfrm>
            <a:off x="468313" y="1196975"/>
            <a:ext cx="259238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500</a:t>
            </a:r>
            <a:r>
              <a:rPr lang="ru-RU" sz="3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dirty="0" smtClean="0">
                <a:solidFill>
                  <a:schemeClr val="accent3"/>
                </a:solidFill>
              </a:rPr>
              <a:t>•</a:t>
            </a:r>
            <a:r>
              <a:rPr lang="ru-RU" sz="3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 =</a:t>
            </a:r>
            <a:endParaRPr lang="ru-RU" sz="3600" b="1" i="1" kern="10" dirty="0">
              <a:ln w="19050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35" name="WordArt 13"/>
          <p:cNvSpPr>
            <a:spLocks noChangeArrowheads="1" noChangeShapeType="1" noTextEdit="1"/>
          </p:cNvSpPr>
          <p:nvPr/>
        </p:nvSpPr>
        <p:spPr bwMode="auto">
          <a:xfrm>
            <a:off x="755576" y="2167731"/>
            <a:ext cx="237656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25</a:t>
            </a:r>
            <a:r>
              <a:rPr lang="ru-RU" sz="3600" b="1" dirty="0" smtClean="0">
                <a:solidFill>
                  <a:schemeClr val="accent3"/>
                </a:solidFill>
              </a:rPr>
              <a:t>•</a:t>
            </a:r>
            <a:r>
              <a:rPr lang="ru-RU" sz="3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 =</a:t>
            </a:r>
            <a:endParaRPr lang="ru-RU" sz="3600" b="1" i="1" kern="10" dirty="0">
              <a:ln w="19050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3203575" y="1125538"/>
            <a:ext cx="5365750" cy="719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 smtClean="0">
                <a:solidFill>
                  <a:schemeClr val="accent3"/>
                </a:solidFill>
                <a:latin typeface="Times New Roman" pitchFamily="18" charset="0"/>
              </a:rPr>
              <a:t>500</a:t>
            </a:r>
            <a:r>
              <a:rPr lang="ru-RU" altLang="ru-RU" sz="4400" b="1" dirty="0" smtClean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ru-RU" altLang="ru-RU" sz="4400" b="1" dirty="0">
                <a:solidFill>
                  <a:schemeClr val="accent3"/>
                </a:solidFill>
                <a:latin typeface="Times New Roman" pitchFamily="18" charset="0"/>
              </a:rPr>
              <a:t>+ </a:t>
            </a:r>
            <a:r>
              <a:rPr lang="ru-RU" altLang="ru-RU" sz="4400" b="1" dirty="0" smtClean="0">
                <a:solidFill>
                  <a:schemeClr val="accent3"/>
                </a:solidFill>
                <a:latin typeface="Times New Roman" pitchFamily="18" charset="0"/>
              </a:rPr>
              <a:t>500</a:t>
            </a:r>
            <a:r>
              <a:rPr lang="ru-RU" altLang="ru-RU" sz="4400" b="1" dirty="0" smtClean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ru-RU" altLang="ru-RU" sz="4400" b="1" dirty="0">
                <a:solidFill>
                  <a:schemeClr val="accent3"/>
                </a:solidFill>
                <a:latin typeface="Times New Roman" pitchFamily="18" charset="0"/>
              </a:rPr>
              <a:t>+ </a:t>
            </a:r>
            <a:r>
              <a:rPr lang="ru-RU" altLang="ru-RU" sz="4400" b="1" dirty="0" smtClean="0">
                <a:solidFill>
                  <a:schemeClr val="accent3"/>
                </a:solidFill>
                <a:latin typeface="Times New Roman" pitchFamily="18" charset="0"/>
              </a:rPr>
              <a:t>500</a:t>
            </a:r>
            <a:endParaRPr lang="ru-RU" altLang="ru-RU" sz="4400" b="1" dirty="0">
              <a:solidFill>
                <a:schemeClr val="accent3"/>
              </a:solidFill>
              <a:latin typeface="Times New Roman" pitchFamily="18" charset="0"/>
            </a:endParaRPr>
          </a:p>
        </p:txBody>
      </p:sp>
      <p:sp>
        <p:nvSpPr>
          <p:cNvPr id="9233" name="WordArt 18"/>
          <p:cNvSpPr>
            <a:spLocks noChangeArrowheads="1" noChangeShapeType="1" noTextEdit="1"/>
          </p:cNvSpPr>
          <p:nvPr/>
        </p:nvSpPr>
        <p:spPr bwMode="auto">
          <a:xfrm>
            <a:off x="1006475" y="3175793"/>
            <a:ext cx="19431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</a:t>
            </a:r>
            <a:r>
              <a:rPr lang="ru-RU" sz="3600" b="1" dirty="0">
                <a:solidFill>
                  <a:schemeClr val="accent3"/>
                </a:solidFill>
              </a:rPr>
              <a:t> </a:t>
            </a:r>
            <a:r>
              <a:rPr lang="ru-RU" sz="3600" b="1" dirty="0" smtClean="0">
                <a:solidFill>
                  <a:schemeClr val="accent3"/>
                </a:solidFill>
              </a:rPr>
              <a:t>•</a:t>
            </a:r>
            <a:r>
              <a:rPr lang="ru-RU" sz="3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6=</a:t>
            </a:r>
            <a:endParaRPr lang="ru-RU" sz="3600" b="1" i="1" kern="10" dirty="0">
              <a:ln w="19050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203575" y="2060575"/>
            <a:ext cx="5365750" cy="719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dirty="0" smtClean="0">
                <a:solidFill>
                  <a:schemeClr val="accent3"/>
                </a:solidFill>
                <a:latin typeface="Times New Roman" pitchFamily="18" charset="0"/>
              </a:rPr>
              <a:t>25</a:t>
            </a:r>
            <a:r>
              <a:rPr lang="ru-RU" altLang="ru-RU" sz="4400" b="1" dirty="0" smtClean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ru-RU" altLang="ru-RU" sz="4400" b="1" dirty="0">
                <a:solidFill>
                  <a:schemeClr val="accent3"/>
                </a:solidFill>
                <a:latin typeface="Times New Roman" pitchFamily="18" charset="0"/>
              </a:rPr>
              <a:t>+ </a:t>
            </a:r>
            <a:r>
              <a:rPr lang="en-US" altLang="ru-RU" sz="4400" b="1" dirty="0" smtClean="0">
                <a:solidFill>
                  <a:schemeClr val="accent3"/>
                </a:solidFill>
                <a:latin typeface="Times New Roman" pitchFamily="18" charset="0"/>
              </a:rPr>
              <a:t>25</a:t>
            </a:r>
            <a:r>
              <a:rPr lang="ru-RU" altLang="ru-RU" sz="4400" b="1" dirty="0" smtClean="0">
                <a:solidFill>
                  <a:schemeClr val="accent3"/>
                </a:solidFill>
                <a:latin typeface="Times New Roman" pitchFamily="18" charset="0"/>
              </a:rPr>
              <a:t>+ </a:t>
            </a:r>
            <a:r>
              <a:rPr lang="en-US" altLang="ru-RU" sz="4400" b="1" dirty="0" smtClean="0">
                <a:solidFill>
                  <a:schemeClr val="accent3"/>
                </a:solidFill>
                <a:latin typeface="Times New Roman" pitchFamily="18" charset="0"/>
              </a:rPr>
              <a:t>25</a:t>
            </a:r>
            <a:r>
              <a:rPr lang="ru-RU" altLang="ru-RU" sz="4400" b="1" dirty="0" smtClean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ru-RU" altLang="ru-RU" sz="4400" b="1" dirty="0">
                <a:solidFill>
                  <a:schemeClr val="accent3"/>
                </a:solidFill>
                <a:latin typeface="Times New Roman" pitchFamily="18" charset="0"/>
              </a:rPr>
              <a:t>+ </a:t>
            </a:r>
            <a:r>
              <a:rPr lang="en-US" altLang="ru-RU" sz="4400" b="1" dirty="0" smtClean="0">
                <a:solidFill>
                  <a:schemeClr val="accent3"/>
                </a:solidFill>
                <a:latin typeface="Times New Roman" pitchFamily="18" charset="0"/>
              </a:rPr>
              <a:t>25</a:t>
            </a:r>
            <a:r>
              <a:rPr lang="ru-RU" altLang="ru-RU" sz="4400" b="1" dirty="0" smtClean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ru-RU" altLang="ru-RU" sz="4400" b="1" dirty="0">
                <a:solidFill>
                  <a:schemeClr val="accent3"/>
                </a:solidFill>
                <a:latin typeface="Times New Roman" pitchFamily="18" charset="0"/>
              </a:rPr>
              <a:t>+ </a:t>
            </a:r>
            <a:r>
              <a:rPr lang="en-US" altLang="ru-RU" sz="4400" b="1" dirty="0" smtClean="0">
                <a:solidFill>
                  <a:schemeClr val="accent3"/>
                </a:solidFill>
                <a:latin typeface="Times New Roman" pitchFamily="18" charset="0"/>
              </a:rPr>
              <a:t>25</a:t>
            </a:r>
            <a:endParaRPr lang="ru-RU" altLang="ru-RU" sz="4400" b="1" dirty="0">
              <a:solidFill>
                <a:schemeClr val="accent3"/>
              </a:solidFill>
              <a:latin typeface="Times New Roman" pitchFamily="18" charset="0"/>
            </a:endParaRPr>
          </a:p>
        </p:txBody>
      </p:sp>
      <p:sp>
        <p:nvSpPr>
          <p:cNvPr id="9231" name="WordArt 21"/>
          <p:cNvSpPr>
            <a:spLocks noChangeArrowheads="1" noChangeShapeType="1" noTextEdit="1"/>
          </p:cNvSpPr>
          <p:nvPr/>
        </p:nvSpPr>
        <p:spPr bwMode="auto">
          <a:xfrm>
            <a:off x="1978025" y="4149079"/>
            <a:ext cx="2522538" cy="6483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en-US" sz="3600" b="1" i="1" kern="10" dirty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</a:t>
            </a:r>
            <a:r>
              <a:rPr lang="ru-RU" sz="3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-</a:t>
            </a:r>
            <a:r>
              <a:rPr lang="en-US" sz="3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</a:t>
            </a:r>
            <a:r>
              <a:rPr lang="ru-RU" sz="3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)</a:t>
            </a:r>
            <a:r>
              <a:rPr lang="ru-RU" sz="3600" b="1" dirty="0" smtClean="0">
                <a:solidFill>
                  <a:schemeClr val="accent3"/>
                </a:solidFill>
              </a:rPr>
              <a:t>•</a:t>
            </a:r>
            <a:r>
              <a:rPr lang="ru-RU" sz="3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2=</a:t>
            </a:r>
            <a:endParaRPr lang="ru-RU" sz="3600" b="1" i="1" kern="10" dirty="0">
              <a:ln w="19050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3060700" y="3068638"/>
            <a:ext cx="5614987" cy="719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400" b="1" i="1" dirty="0" smtClean="0">
                <a:solidFill>
                  <a:schemeClr val="accent3"/>
                </a:solidFill>
                <a:latin typeface="Times New Roman" pitchFamily="18" charset="0"/>
              </a:rPr>
              <a:t>x</a:t>
            </a:r>
            <a:r>
              <a:rPr lang="ru-RU" altLang="ru-RU" sz="4400" b="1" i="1" dirty="0" smtClean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ru-RU" altLang="ru-RU" sz="4400" b="1" i="1" dirty="0">
                <a:solidFill>
                  <a:schemeClr val="accent3"/>
                </a:solidFill>
                <a:latin typeface="Times New Roman" pitchFamily="18" charset="0"/>
              </a:rPr>
              <a:t>+ </a:t>
            </a:r>
            <a:r>
              <a:rPr lang="en-US" altLang="ru-RU" sz="4400" b="1" i="1" dirty="0" smtClean="0">
                <a:solidFill>
                  <a:schemeClr val="accent3"/>
                </a:solidFill>
                <a:latin typeface="Times New Roman" pitchFamily="18" charset="0"/>
              </a:rPr>
              <a:t>x</a:t>
            </a:r>
            <a:r>
              <a:rPr lang="ru-RU" altLang="ru-RU" sz="4400" b="1" i="1" dirty="0" smtClean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ru-RU" altLang="ru-RU" sz="4400" b="1" i="1" dirty="0">
                <a:solidFill>
                  <a:schemeClr val="accent3"/>
                </a:solidFill>
                <a:latin typeface="Times New Roman" pitchFamily="18" charset="0"/>
              </a:rPr>
              <a:t>+ </a:t>
            </a:r>
            <a:r>
              <a:rPr lang="en-US" altLang="ru-RU" sz="4400" b="1" i="1" dirty="0" smtClean="0">
                <a:solidFill>
                  <a:schemeClr val="accent3"/>
                </a:solidFill>
                <a:latin typeface="Times New Roman" pitchFamily="18" charset="0"/>
              </a:rPr>
              <a:t>x</a:t>
            </a:r>
            <a:r>
              <a:rPr lang="ru-RU" altLang="ru-RU" sz="4400" b="1" i="1" dirty="0" smtClean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ru-RU" altLang="ru-RU" sz="4400" b="1" i="1" dirty="0">
                <a:solidFill>
                  <a:schemeClr val="accent3"/>
                </a:solidFill>
                <a:latin typeface="Times New Roman" pitchFamily="18" charset="0"/>
              </a:rPr>
              <a:t>+ </a:t>
            </a:r>
            <a:r>
              <a:rPr lang="en-US" altLang="ru-RU" sz="4400" b="1" i="1" dirty="0" smtClean="0">
                <a:solidFill>
                  <a:schemeClr val="accent3"/>
                </a:solidFill>
                <a:latin typeface="Times New Roman" pitchFamily="18" charset="0"/>
              </a:rPr>
              <a:t>x</a:t>
            </a:r>
            <a:r>
              <a:rPr lang="ru-RU" altLang="ru-RU" sz="4400" b="1" i="1" dirty="0" smtClean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ru-RU" altLang="ru-RU" sz="4400" b="1" i="1" dirty="0">
                <a:solidFill>
                  <a:schemeClr val="accent3"/>
                </a:solidFill>
                <a:latin typeface="Times New Roman" pitchFamily="18" charset="0"/>
              </a:rPr>
              <a:t>+ </a:t>
            </a:r>
            <a:r>
              <a:rPr lang="en-US" altLang="ru-RU" sz="4400" b="1" i="1" dirty="0" smtClean="0">
                <a:solidFill>
                  <a:schemeClr val="accent3"/>
                </a:solidFill>
                <a:latin typeface="Times New Roman" pitchFamily="18" charset="0"/>
              </a:rPr>
              <a:t>x</a:t>
            </a:r>
            <a:r>
              <a:rPr lang="ru-RU" altLang="ru-RU" sz="4400" b="1" i="1" dirty="0" smtClean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ru-RU" altLang="ru-RU" sz="4400" b="1" i="1" dirty="0">
                <a:solidFill>
                  <a:schemeClr val="accent3"/>
                </a:solidFill>
                <a:latin typeface="Times New Roman" pitchFamily="18" charset="0"/>
              </a:rPr>
              <a:t>+ </a:t>
            </a:r>
            <a:r>
              <a:rPr lang="en-US" altLang="ru-RU" sz="4400" b="1" i="1" dirty="0" smtClean="0">
                <a:solidFill>
                  <a:schemeClr val="accent3"/>
                </a:solidFill>
                <a:latin typeface="Times New Roman" pitchFamily="18" charset="0"/>
              </a:rPr>
              <a:t>x</a:t>
            </a:r>
            <a:r>
              <a:rPr lang="ru-RU" altLang="ru-RU" sz="4400" b="1" i="1" dirty="0" smtClean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endParaRPr lang="ru-RU" altLang="ru-RU" sz="4400" b="1" i="1" dirty="0">
              <a:solidFill>
                <a:schemeClr val="accent3"/>
              </a:solidFill>
              <a:latin typeface="Times New Roman" pitchFamily="18" charset="0"/>
            </a:endParaRP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4643438" y="4005263"/>
            <a:ext cx="4068762" cy="719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i="1" dirty="0" smtClean="0">
                <a:solidFill>
                  <a:schemeClr val="accent3"/>
                </a:solidFill>
                <a:latin typeface="Times New Roman" pitchFamily="18" charset="0"/>
              </a:rPr>
              <a:t>(</a:t>
            </a:r>
            <a:r>
              <a:rPr lang="en-US" altLang="ru-RU" sz="4400" b="1" i="1" dirty="0" smtClean="0">
                <a:solidFill>
                  <a:schemeClr val="accent3"/>
                </a:solidFill>
                <a:latin typeface="Times New Roman" pitchFamily="18" charset="0"/>
              </a:rPr>
              <a:t>a</a:t>
            </a:r>
            <a:r>
              <a:rPr lang="ru-RU" altLang="ru-RU" sz="4400" b="1" i="1" dirty="0" smtClean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ru-RU" altLang="ru-RU" sz="4400" b="1" i="1" dirty="0">
                <a:solidFill>
                  <a:schemeClr val="accent3"/>
                </a:solidFill>
                <a:latin typeface="Times New Roman" pitchFamily="18" charset="0"/>
              </a:rPr>
              <a:t>– </a:t>
            </a:r>
            <a:r>
              <a:rPr lang="en-US" altLang="ru-RU" sz="4400" b="1" i="1" dirty="0" smtClean="0">
                <a:solidFill>
                  <a:schemeClr val="accent3"/>
                </a:solidFill>
                <a:latin typeface="Times New Roman" pitchFamily="18" charset="0"/>
              </a:rPr>
              <a:t>b</a:t>
            </a:r>
            <a:r>
              <a:rPr lang="ru-RU" altLang="ru-RU" sz="4400" b="1" i="1" dirty="0" smtClean="0">
                <a:solidFill>
                  <a:schemeClr val="accent3"/>
                </a:solidFill>
                <a:latin typeface="Times New Roman" pitchFamily="18" charset="0"/>
              </a:rPr>
              <a:t>) </a:t>
            </a:r>
            <a:r>
              <a:rPr lang="ru-RU" altLang="ru-RU" sz="4400" b="1" i="1" dirty="0">
                <a:solidFill>
                  <a:schemeClr val="accent3"/>
                </a:solidFill>
                <a:latin typeface="Times New Roman" pitchFamily="18" charset="0"/>
              </a:rPr>
              <a:t>+ </a:t>
            </a:r>
            <a:r>
              <a:rPr lang="ru-RU" altLang="ru-RU" sz="4400" b="1" i="1" dirty="0" smtClean="0">
                <a:solidFill>
                  <a:schemeClr val="accent3"/>
                </a:solidFill>
                <a:latin typeface="Times New Roman" pitchFamily="18" charset="0"/>
              </a:rPr>
              <a:t>(</a:t>
            </a:r>
            <a:r>
              <a:rPr lang="en-US" altLang="ru-RU" sz="4400" b="1" i="1" dirty="0" smtClean="0">
                <a:solidFill>
                  <a:schemeClr val="accent3"/>
                </a:solidFill>
                <a:latin typeface="Times New Roman" pitchFamily="18" charset="0"/>
              </a:rPr>
              <a:t>a</a:t>
            </a:r>
            <a:r>
              <a:rPr lang="ru-RU" altLang="ru-RU" sz="4400" b="1" i="1" dirty="0" smtClean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ru-RU" altLang="ru-RU" sz="4400" b="1" i="1" dirty="0">
                <a:solidFill>
                  <a:schemeClr val="accent3"/>
                </a:solidFill>
                <a:latin typeface="Times New Roman" pitchFamily="18" charset="0"/>
              </a:rPr>
              <a:t>– </a:t>
            </a:r>
            <a:r>
              <a:rPr lang="en-US" altLang="ru-RU" sz="4400" b="1" i="1" dirty="0" smtClean="0">
                <a:solidFill>
                  <a:schemeClr val="accent3"/>
                </a:solidFill>
                <a:latin typeface="Times New Roman" pitchFamily="18" charset="0"/>
              </a:rPr>
              <a:t>b</a:t>
            </a:r>
            <a:r>
              <a:rPr lang="ru-RU" altLang="ru-RU" sz="4400" b="1" i="1" dirty="0" smtClean="0">
                <a:solidFill>
                  <a:schemeClr val="accent3"/>
                </a:solidFill>
                <a:latin typeface="Times New Roman" pitchFamily="18" charset="0"/>
              </a:rPr>
              <a:t>)</a:t>
            </a:r>
            <a:endParaRPr lang="ru-RU" altLang="ru-RU" sz="4400" b="1" i="1" dirty="0">
              <a:solidFill>
                <a:schemeClr val="accent3"/>
              </a:solidFill>
              <a:latin typeface="Times New Roman" pitchFamily="18" charset="0"/>
            </a:endParaRPr>
          </a:p>
        </p:txBody>
      </p:sp>
      <p:sp>
        <p:nvSpPr>
          <p:cNvPr id="11290" name="WordArt 26"/>
          <p:cNvSpPr>
            <a:spLocks noChangeArrowheads="1" noChangeShapeType="1" noTextEdit="1"/>
          </p:cNvSpPr>
          <p:nvPr/>
        </p:nvSpPr>
        <p:spPr bwMode="auto">
          <a:xfrm>
            <a:off x="2916238" y="5229225"/>
            <a:ext cx="5113337" cy="1109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Georgia"/>
            </a:endParaRPr>
          </a:p>
        </p:txBody>
      </p:sp>
      <p:pic>
        <p:nvPicPr>
          <p:cNvPr id="10242" name="Picture 2" descr="C:\Users\Оля\Desktop\мии и мики маус\i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2" y="3787775"/>
            <a:ext cx="1581026" cy="30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0993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13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9236" grpId="0"/>
      <p:bldP spid="9235" grpId="0"/>
      <p:bldP spid="11280" grpId="0" animBg="1"/>
      <p:bldP spid="9233" grpId="0"/>
      <p:bldP spid="11283" grpId="0" animBg="1"/>
      <p:bldP spid="9231" grpId="0"/>
      <p:bldP spid="11287" grpId="0" animBg="1"/>
      <p:bldP spid="11289" grpId="0" animBg="1"/>
      <p:bldP spid="112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57188" y="1928813"/>
            <a:ext cx="8229600" cy="4389437"/>
          </a:xfrm>
        </p:spPr>
        <p:txBody>
          <a:bodyPr/>
          <a:lstStyle/>
          <a:p>
            <a:pPr eaLnBrk="1" hangingPunct="1"/>
            <a:endParaRPr lang="en-US" altLang="ru-RU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  <p:grpSp>
        <p:nvGrpSpPr>
          <p:cNvPr id="2" name="Группа 39"/>
          <p:cNvGrpSpPr/>
          <p:nvPr/>
        </p:nvGrpSpPr>
        <p:grpSpPr>
          <a:xfrm>
            <a:off x="2143106" y="2553647"/>
            <a:ext cx="5072098" cy="2797482"/>
            <a:chOff x="1285852" y="2500306"/>
            <a:chExt cx="5072098" cy="2500330"/>
          </a:xfrm>
          <a:solidFill>
            <a:srgbClr val="7030A0"/>
          </a:solidFill>
        </p:grpSpPr>
        <p:sp>
          <p:nvSpPr>
            <p:cNvPr id="5" name="Овал 4"/>
            <p:cNvSpPr/>
            <p:nvPr/>
          </p:nvSpPr>
          <p:spPr>
            <a:xfrm>
              <a:off x="2357422" y="3357562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5643570" y="428625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572000" y="428625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428992" y="428625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357422" y="428625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285852" y="428625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428992" y="3357562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572000" y="3357562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5643570" y="3357562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5643570" y="250030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285852" y="3357562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572000" y="250030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428992" y="250030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2357422" y="250030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285852" y="250030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2372170" y="5486912"/>
            <a:ext cx="47863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noFill/>
                  <a:prstDash val="solid"/>
                </a:ln>
                <a:solidFill>
                  <a:schemeClr val="accent3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5     3     3     5</a:t>
            </a:r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         </a:t>
            </a:r>
            <a:endParaRPr lang="ru-RU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8" name="Равно 37"/>
          <p:cNvSpPr/>
          <p:nvPr/>
        </p:nvSpPr>
        <p:spPr>
          <a:xfrm>
            <a:off x="4551030" y="5909632"/>
            <a:ext cx="428625" cy="21431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Умножение 38"/>
          <p:cNvSpPr/>
          <p:nvPr/>
        </p:nvSpPr>
        <p:spPr>
          <a:xfrm>
            <a:off x="5965040" y="5838562"/>
            <a:ext cx="357188" cy="28575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266" name="Picture 2" descr="C:\Users\Оля\Desktop\мии и мики маус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7" y="-1"/>
            <a:ext cx="3639003" cy="255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Умножение 25"/>
          <p:cNvSpPr/>
          <p:nvPr/>
        </p:nvSpPr>
        <p:spPr>
          <a:xfrm>
            <a:off x="3214678" y="5838562"/>
            <a:ext cx="357188" cy="28575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73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4" name="AutoShape 154"/>
          <p:cNvSpPr>
            <a:spLocks noChangeArrowheads="1"/>
          </p:cNvSpPr>
          <p:nvPr/>
        </p:nvSpPr>
        <p:spPr bwMode="auto">
          <a:xfrm>
            <a:off x="2411760" y="1412776"/>
            <a:ext cx="6048127" cy="1944217"/>
          </a:xfrm>
          <a:prstGeom prst="wedgeRoundRectCallout">
            <a:avLst>
              <a:gd name="adj1" fmla="val 53333"/>
              <a:gd name="adj2" fmla="val 45907"/>
              <a:gd name="adj3" fmla="val 16667"/>
            </a:avLst>
          </a:prstGeom>
          <a:solidFill>
            <a:srgbClr val="FFFF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 dirty="0">
                <a:solidFill>
                  <a:srgbClr val="FF0000"/>
                </a:solidFill>
                <a:latin typeface="Georgia" pitchFamily="18" charset="0"/>
              </a:rPr>
              <a:t>От перестановки мест множителей произведение не меняется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. </a:t>
            </a:r>
            <a:r>
              <a:rPr lang="ru-RU" altLang="ru-RU" sz="2400" b="1" i="1" dirty="0" smtClean="0">
                <a:solidFill>
                  <a:schemeClr val="accent3"/>
                </a:solidFill>
                <a:latin typeface="Georgia" pitchFamily="18" charset="0"/>
              </a:rPr>
              <a:t>Это свойство называют переместительным!</a:t>
            </a:r>
            <a:endParaRPr lang="ru-RU" altLang="ru-RU" sz="2400" b="1" i="1" dirty="0">
              <a:solidFill>
                <a:schemeClr val="accent3"/>
              </a:solidFill>
              <a:latin typeface="Georgia" pitchFamily="18" charset="0"/>
            </a:endParaRPr>
          </a:p>
        </p:txBody>
      </p:sp>
      <p:sp>
        <p:nvSpPr>
          <p:cNvPr id="15516" name="AutoShape 156"/>
          <p:cNvSpPr>
            <a:spLocks noChangeArrowheads="1"/>
          </p:cNvSpPr>
          <p:nvPr/>
        </p:nvSpPr>
        <p:spPr bwMode="auto">
          <a:xfrm>
            <a:off x="1654956" y="102897"/>
            <a:ext cx="6121400" cy="647700"/>
          </a:xfrm>
          <a:prstGeom prst="wedgeRoundRectCallout">
            <a:avLst>
              <a:gd name="adj1" fmla="val -36918"/>
              <a:gd name="adj2" fmla="val 15714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dirty="0">
                <a:solidFill>
                  <a:srgbClr val="993300"/>
                </a:solidFill>
                <a:latin typeface="Georgia" pitchFamily="18" charset="0"/>
              </a:rPr>
              <a:t>Сформулируй свойство. </a:t>
            </a:r>
          </a:p>
        </p:txBody>
      </p:sp>
      <p:grpSp>
        <p:nvGrpSpPr>
          <p:cNvPr id="15518" name="Group 158"/>
          <p:cNvGrpSpPr>
            <a:grpSpLocks/>
          </p:cNvGrpSpPr>
          <p:nvPr/>
        </p:nvGrpSpPr>
        <p:grpSpPr bwMode="auto">
          <a:xfrm>
            <a:off x="2771775" y="5084763"/>
            <a:ext cx="3816350" cy="792162"/>
            <a:chOff x="1746" y="3203"/>
            <a:chExt cx="2404" cy="499"/>
          </a:xfrm>
        </p:grpSpPr>
        <p:sp>
          <p:nvSpPr>
            <p:cNvPr id="13327" name="Oval 4"/>
            <p:cNvSpPr>
              <a:spLocks noChangeArrowheads="1"/>
            </p:cNvSpPr>
            <p:nvPr/>
          </p:nvSpPr>
          <p:spPr bwMode="auto">
            <a:xfrm>
              <a:off x="2154" y="3475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28" name="Oval 5"/>
            <p:cNvSpPr>
              <a:spLocks noChangeArrowheads="1"/>
            </p:cNvSpPr>
            <p:nvPr/>
          </p:nvSpPr>
          <p:spPr bwMode="auto">
            <a:xfrm>
              <a:off x="3696" y="3475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29" name="WordArt 157"/>
            <p:cNvSpPr>
              <a:spLocks noChangeArrowheads="1" noChangeShapeType="1" noTextEdit="1"/>
            </p:cNvSpPr>
            <p:nvPr/>
          </p:nvSpPr>
          <p:spPr bwMode="auto">
            <a:xfrm>
              <a:off x="1746" y="3203"/>
              <a:ext cx="2404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b="1" i="1" kern="10" dirty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a   b = b   a</a:t>
              </a:r>
              <a:endParaRPr lang="ru-RU" sz="32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pic>
        <p:nvPicPr>
          <p:cNvPr id="12290" name="Picture 2" descr="C:\Users\Оля\Desktop\мии и мики маус\i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2304256" cy="354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Оля\Desktop\мии и мики маус\i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717032"/>
            <a:ext cx="216033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349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4" grpId="0" animBg="1"/>
      <p:bldP spid="155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одержимое 3"/>
          <p:cNvGrpSpPr>
            <a:grpSpLocks noGrp="1"/>
          </p:cNvGrpSpPr>
          <p:nvPr/>
        </p:nvGrpSpPr>
        <p:grpSpPr>
          <a:xfrm>
            <a:off x="3561209" y="613322"/>
            <a:ext cx="4786345" cy="2071702"/>
            <a:chOff x="1285852" y="2500306"/>
            <a:chExt cx="5072098" cy="250033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Овал 4"/>
            <p:cNvSpPr/>
            <p:nvPr/>
          </p:nvSpPr>
          <p:spPr>
            <a:xfrm>
              <a:off x="2357422" y="3357562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5643570" y="428625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572000" y="428625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428992" y="428625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2357422" y="428625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285852" y="428625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428992" y="3357562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572000" y="3357562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643570" y="3357562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643570" y="250030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285852" y="3357562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572000" y="250030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428992" y="250030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357422" y="250030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285852" y="250030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19"/>
          <p:cNvGrpSpPr/>
          <p:nvPr/>
        </p:nvGrpSpPr>
        <p:grpSpPr>
          <a:xfrm>
            <a:off x="3618195" y="2827582"/>
            <a:ext cx="4800513" cy="2093879"/>
            <a:chOff x="1285852" y="2500306"/>
            <a:chExt cx="5072098" cy="2500330"/>
          </a:xfrm>
          <a:solidFill>
            <a:srgbClr val="7030A0"/>
          </a:solidFill>
        </p:grpSpPr>
        <p:sp>
          <p:nvSpPr>
            <p:cNvPr id="21" name="Овал 20"/>
            <p:cNvSpPr/>
            <p:nvPr/>
          </p:nvSpPr>
          <p:spPr>
            <a:xfrm>
              <a:off x="2357422" y="3357562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643570" y="428625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572000" y="428625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428992" y="428625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357422" y="428625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285852" y="428625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428992" y="3357562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4572000" y="3357562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5643570" y="3357562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5643570" y="250030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285852" y="3357562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572000" y="250030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428992" y="250030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2357422" y="250030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285852" y="2500306"/>
              <a:ext cx="714380" cy="7143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500034" y="5572140"/>
            <a:ext cx="8072494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>
                  <a:noFill/>
                </a:ln>
                <a:solidFill>
                  <a:schemeClr val="accent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(5     3 )   2    5  ( 3     2)</a:t>
            </a: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           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37" name="Умножение 36"/>
          <p:cNvSpPr/>
          <p:nvPr/>
        </p:nvSpPr>
        <p:spPr>
          <a:xfrm>
            <a:off x="2102843" y="5985787"/>
            <a:ext cx="214313" cy="214313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Умножение 37"/>
          <p:cNvSpPr/>
          <p:nvPr/>
        </p:nvSpPr>
        <p:spPr>
          <a:xfrm>
            <a:off x="6804248" y="5985788"/>
            <a:ext cx="214312" cy="214313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Умножение 38"/>
          <p:cNvSpPr/>
          <p:nvPr/>
        </p:nvSpPr>
        <p:spPr>
          <a:xfrm>
            <a:off x="5418188" y="5985789"/>
            <a:ext cx="214313" cy="214313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Умножение 39"/>
          <p:cNvSpPr/>
          <p:nvPr/>
        </p:nvSpPr>
        <p:spPr>
          <a:xfrm>
            <a:off x="3511039" y="5985792"/>
            <a:ext cx="214312" cy="214313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Равно 40"/>
          <p:cNvSpPr/>
          <p:nvPr/>
        </p:nvSpPr>
        <p:spPr>
          <a:xfrm>
            <a:off x="4435347" y="5985790"/>
            <a:ext cx="357188" cy="214313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314" name="Picture 2" descr="C:\Users\Оля\Desktop\мии и мики маус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331527" cy="450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4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4" name="WordArt 144"/>
          <p:cNvSpPr>
            <a:spLocks noChangeArrowheads="1" noChangeShapeType="1" noTextEdit="1"/>
          </p:cNvSpPr>
          <p:nvPr/>
        </p:nvSpPr>
        <p:spPr bwMode="auto">
          <a:xfrm>
            <a:off x="6948488" y="848290"/>
            <a:ext cx="574675" cy="252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514" name="AutoShape 154"/>
          <p:cNvSpPr>
            <a:spLocks noChangeArrowheads="1"/>
          </p:cNvSpPr>
          <p:nvPr/>
        </p:nvSpPr>
        <p:spPr bwMode="auto">
          <a:xfrm>
            <a:off x="2051719" y="848290"/>
            <a:ext cx="6554341" cy="2724726"/>
          </a:xfrm>
          <a:prstGeom prst="wedgeRoundRectCallout">
            <a:avLst>
              <a:gd name="adj1" fmla="val 53333"/>
              <a:gd name="adj2" fmla="val 45907"/>
              <a:gd name="adj3" fmla="val 16667"/>
            </a:avLst>
          </a:prstGeom>
          <a:solidFill>
            <a:srgbClr val="FFFF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dirty="0">
                <a:solidFill>
                  <a:srgbClr val="FF0000"/>
                </a:solidFill>
                <a:latin typeface="Georgia" pitchFamily="18" charset="0"/>
              </a:rPr>
              <a:t>Чтобы умножить число на произведение двух чисел, можно сначала умножить его на первый множитель, а потом полученное произведение умножить на второй 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множитель. </a:t>
            </a:r>
            <a:r>
              <a:rPr lang="ru-RU" altLang="ru-RU" sz="2400" b="1" i="1" dirty="0" smtClean="0">
                <a:solidFill>
                  <a:schemeClr val="accent3"/>
                </a:solidFill>
                <a:latin typeface="Georgia" pitchFamily="18" charset="0"/>
              </a:rPr>
              <a:t>Это свойство называют сочетательным!</a:t>
            </a:r>
            <a:endParaRPr lang="ru-RU" altLang="ru-RU" sz="2400" b="1" i="1" dirty="0">
              <a:solidFill>
                <a:schemeClr val="accent3"/>
              </a:solidFill>
              <a:latin typeface="Georgia" pitchFamily="18" charset="0"/>
            </a:endParaRPr>
          </a:p>
        </p:txBody>
      </p:sp>
      <p:sp>
        <p:nvSpPr>
          <p:cNvPr id="15516" name="AutoShape 156"/>
          <p:cNvSpPr>
            <a:spLocks noChangeArrowheads="1"/>
          </p:cNvSpPr>
          <p:nvPr/>
        </p:nvSpPr>
        <p:spPr bwMode="auto">
          <a:xfrm>
            <a:off x="2195736" y="116632"/>
            <a:ext cx="6121400" cy="432048"/>
          </a:xfrm>
          <a:prstGeom prst="wedgeRoundRectCallout">
            <a:avLst>
              <a:gd name="adj1" fmla="val -48723"/>
              <a:gd name="adj2" fmla="val 11959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dirty="0">
                <a:solidFill>
                  <a:schemeClr val="accent3"/>
                </a:solidFill>
                <a:latin typeface="Georgia" pitchFamily="18" charset="0"/>
              </a:rPr>
              <a:t>Сформулируй свойство. </a:t>
            </a:r>
          </a:p>
        </p:txBody>
      </p:sp>
      <p:sp>
        <p:nvSpPr>
          <p:cNvPr id="14350" name="WordArt 157"/>
          <p:cNvSpPr>
            <a:spLocks noChangeArrowheads="1" noChangeShapeType="1" noTextEdit="1"/>
          </p:cNvSpPr>
          <p:nvPr/>
        </p:nvSpPr>
        <p:spPr bwMode="auto">
          <a:xfrm>
            <a:off x="1331640" y="5070475"/>
            <a:ext cx="5256584" cy="1052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 ∙ (b ∙ с)= (a ∙ b) ∙ c</a:t>
            </a:r>
            <a:endParaRPr lang="ru-RU" sz="3200" b="1" i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266" name="Picture 2" descr="C:\Users\Оля\Desktop\мии и мики маус\i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89040"/>
            <a:ext cx="2076798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Оля\Desktop\мии и мики маус\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5556"/>
            <a:ext cx="1800200" cy="25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66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4" grpId="0" animBg="1"/>
      <p:bldP spid="15516" grpId="0" animBg="1"/>
      <p:bldP spid="143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7600" cy="490066"/>
          </a:xfrm>
          <a:prstGeom prst="wedgeRoundRectCallout">
            <a:avLst>
              <a:gd name="adj1" fmla="val -41495"/>
              <a:gd name="adj2" fmla="val 16397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>ВЫЧИСЛИТЕ!</a:t>
            </a:r>
            <a:endParaRPr lang="ru-RU" altLang="ru-RU" sz="2400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247148" cy="4873752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6000" b="1" i="1" kern="10" dirty="0" smtClean="0"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      </a:t>
            </a:r>
            <a:r>
              <a:rPr lang="en-US" sz="6000" b="1" i="1" kern="10" dirty="0" smtClean="0"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</a:t>
            </a:r>
            <a:r>
              <a:rPr lang="ru-RU" sz="8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500</a:t>
            </a:r>
            <a:r>
              <a:rPr lang="ru-RU" sz="8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8600" b="1" dirty="0" smtClean="0">
                <a:solidFill>
                  <a:schemeClr val="accent3"/>
                </a:solidFill>
              </a:rPr>
              <a:t>•</a:t>
            </a:r>
            <a:r>
              <a:rPr lang="ru-RU" sz="8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0 = </a:t>
            </a:r>
          </a:p>
          <a:p>
            <a:pPr marL="0" indent="0">
              <a:buNone/>
            </a:pPr>
            <a:r>
              <a:rPr lang="ru-RU" sz="8600" b="1" i="1" kern="10" dirty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600" b="1" dirty="0">
                <a:solidFill>
                  <a:schemeClr val="accent3"/>
                </a:solidFill>
              </a:rPr>
              <a:t> </a:t>
            </a:r>
            <a:r>
              <a:rPr lang="ru-RU" sz="8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     </a:t>
            </a:r>
            <a:r>
              <a:rPr lang="ru-RU" sz="8600" b="1" i="1" kern="10" dirty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</a:t>
            </a:r>
            <a:r>
              <a:rPr lang="ru-RU" sz="8600" b="1" dirty="0">
                <a:solidFill>
                  <a:schemeClr val="accent3"/>
                </a:solidFill>
              </a:rPr>
              <a:t> </a:t>
            </a:r>
            <a:r>
              <a:rPr lang="ru-RU" sz="8600" b="1" dirty="0" smtClean="0">
                <a:solidFill>
                  <a:schemeClr val="accent3"/>
                </a:solidFill>
              </a:rPr>
              <a:t>•</a:t>
            </a:r>
            <a:r>
              <a:rPr lang="ru-RU" sz="8600" b="1" i="1" kern="10" dirty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0</a:t>
            </a:r>
            <a:r>
              <a:rPr lang="ru-RU" sz="8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= </a:t>
            </a:r>
          </a:p>
          <a:p>
            <a:pPr marL="0" indent="0">
              <a:buNone/>
            </a:pPr>
            <a:r>
              <a:rPr lang="ru-RU" sz="8600" b="1" i="1" kern="10" dirty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8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      </a:t>
            </a:r>
            <a:r>
              <a:rPr lang="en-US" sz="8600" b="1" i="1" kern="10" dirty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en-US" sz="8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</a:t>
            </a:r>
            <a:r>
              <a:rPr lang="ru-RU" sz="8600" b="1" dirty="0" smtClean="0">
                <a:solidFill>
                  <a:schemeClr val="accent3"/>
                </a:solidFill>
              </a:rPr>
              <a:t> •</a:t>
            </a:r>
            <a:r>
              <a:rPr lang="en-US" sz="8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 ) </a:t>
            </a:r>
            <a:r>
              <a:rPr lang="ru-RU" sz="8600" b="1" dirty="0" smtClean="0">
                <a:solidFill>
                  <a:schemeClr val="accent3"/>
                </a:solidFill>
              </a:rPr>
              <a:t>•</a:t>
            </a:r>
            <a:r>
              <a:rPr lang="en-US" sz="8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0 </a:t>
            </a:r>
            <a:r>
              <a:rPr lang="ru-RU" sz="8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=</a:t>
            </a:r>
            <a:r>
              <a:rPr lang="en-US" sz="8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8600" b="1" i="1" kern="10" dirty="0">
              <a:ln w="19050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8600" b="1" i="1" kern="10" dirty="0" smtClean="0">
              <a:ln w="19050">
                <a:noFill/>
                <a:round/>
                <a:headEnd/>
                <a:tailEnd/>
              </a:ln>
              <a:solidFill>
                <a:schemeClr val="accent3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6000" b="1" i="1" kern="10" dirty="0"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6000" b="1" i="1" kern="10" dirty="0" smtClean="0"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     </a:t>
            </a:r>
            <a:endParaRPr lang="ru-RU" sz="6000" b="1" i="1" kern="10" dirty="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6000" b="1" i="1" kern="10" dirty="0" smtClean="0"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solidFill>
                <a:schemeClr val="accent3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6000" b="1" i="1" kern="10" dirty="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 smtClean="0"/>
              <a:t>                                 </a:t>
            </a:r>
            <a:endParaRPr lang="ru-RU" dirty="0"/>
          </a:p>
        </p:txBody>
      </p:sp>
      <p:pic>
        <p:nvPicPr>
          <p:cNvPr id="12291" name="Picture 3" descr="C:\Users\Оля\Desktop\мии и мики маус\i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4482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0-конечная звезда 8"/>
          <p:cNvSpPr/>
          <p:nvPr/>
        </p:nvSpPr>
        <p:spPr>
          <a:xfrm>
            <a:off x="6304148" y="965521"/>
            <a:ext cx="2664296" cy="2967535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i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0</a:t>
            </a:r>
            <a:endParaRPr lang="ru-RU" sz="12000" i="1" dirty="0">
              <a:ln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4" name="AutoShape 154"/>
          <p:cNvSpPr>
            <a:spLocks noChangeArrowheads="1"/>
          </p:cNvSpPr>
          <p:nvPr/>
        </p:nvSpPr>
        <p:spPr bwMode="auto">
          <a:xfrm>
            <a:off x="539552" y="188640"/>
            <a:ext cx="6984776" cy="1782928"/>
          </a:xfrm>
          <a:prstGeom prst="wedgeRoundRectCallout">
            <a:avLst>
              <a:gd name="adj1" fmla="val -721"/>
              <a:gd name="adj2" fmla="val 8395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i="1" dirty="0">
                <a:solidFill>
                  <a:srgbClr val="FF0000"/>
                </a:solidFill>
                <a:latin typeface="Georgia" pitchFamily="18" charset="0"/>
              </a:rPr>
              <a:t>При умножении любого числа на нуль – всегда будет нуль!</a:t>
            </a:r>
          </a:p>
        </p:txBody>
      </p:sp>
      <p:grpSp>
        <p:nvGrpSpPr>
          <p:cNvPr id="15518" name="Group 158"/>
          <p:cNvGrpSpPr>
            <a:grpSpLocks/>
          </p:cNvGrpSpPr>
          <p:nvPr/>
        </p:nvGrpSpPr>
        <p:grpSpPr bwMode="auto">
          <a:xfrm>
            <a:off x="1331913" y="3429001"/>
            <a:ext cx="3995738" cy="792162"/>
            <a:chOff x="839" y="2160"/>
            <a:chExt cx="2517" cy="499"/>
          </a:xfrm>
        </p:grpSpPr>
        <p:sp>
          <p:nvSpPr>
            <p:cNvPr id="13328" name="Oval 5"/>
            <p:cNvSpPr>
              <a:spLocks noChangeArrowheads="1"/>
            </p:cNvSpPr>
            <p:nvPr/>
          </p:nvSpPr>
          <p:spPr bwMode="auto">
            <a:xfrm>
              <a:off x="1338" y="2409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29" name="WordArt 157"/>
            <p:cNvSpPr>
              <a:spLocks noChangeArrowheads="1" noChangeShapeType="1" noTextEdit="1"/>
            </p:cNvSpPr>
            <p:nvPr/>
          </p:nvSpPr>
          <p:spPr bwMode="auto">
            <a:xfrm>
              <a:off x="839" y="2160"/>
              <a:ext cx="2517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b="1" i="1" kern="10" dirty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a   </a:t>
              </a:r>
              <a:r>
                <a:rPr lang="ru-RU" sz="3200" b="1" i="1" kern="10" dirty="0" smtClean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0</a:t>
              </a:r>
              <a:r>
                <a:rPr lang="en-US" sz="3200" b="1" i="1" kern="10" dirty="0" smtClean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i="1" kern="10" dirty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= </a:t>
              </a:r>
              <a:r>
                <a:rPr lang="ru-RU" sz="3200" b="1" i="1" kern="10" dirty="0" smtClean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0</a:t>
              </a:r>
              <a:r>
                <a:rPr lang="en-US" sz="3200" b="1" i="1" kern="10" dirty="0" smtClean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   </a:t>
              </a:r>
              <a:endParaRPr lang="ru-RU" sz="32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pic>
        <p:nvPicPr>
          <p:cNvPr id="12291" name="Picture 3" descr="C:\Users\Оля\Desktop\мии и мики маус\i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2348880"/>
            <a:ext cx="342081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1499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511722" y="218896"/>
            <a:ext cx="6517853" cy="576263"/>
          </a:xfrm>
          <a:prstGeom prst="wedgeRoundRectCallout">
            <a:avLst>
              <a:gd name="adj1" fmla="val 30928"/>
              <a:gd name="adj2" fmla="val 39389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ВЫЧИСЛИТЕ! </a:t>
            </a:r>
            <a:endParaRPr lang="ru-RU" altLang="ru-RU" sz="2400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9236" name="WordArt 7"/>
          <p:cNvSpPr>
            <a:spLocks noChangeArrowheads="1" noChangeShapeType="1" noTextEdit="1"/>
          </p:cNvSpPr>
          <p:nvPr/>
        </p:nvSpPr>
        <p:spPr bwMode="auto">
          <a:xfrm>
            <a:off x="468313" y="1196975"/>
            <a:ext cx="259238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500</a:t>
            </a:r>
            <a:r>
              <a:rPr lang="ru-RU" sz="3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dirty="0" smtClean="0">
                <a:solidFill>
                  <a:schemeClr val="accent3"/>
                </a:solidFill>
              </a:rPr>
              <a:t>•</a:t>
            </a:r>
            <a:r>
              <a:rPr lang="en-US" sz="3600" b="1" i="1" kern="10" dirty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ru-RU" sz="3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=</a:t>
            </a:r>
            <a:endParaRPr lang="ru-RU" sz="3600" b="1" i="1" kern="10" dirty="0">
              <a:ln w="19050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35" name="WordArt 13"/>
          <p:cNvSpPr>
            <a:spLocks noChangeArrowheads="1" noChangeShapeType="1" noTextEdit="1"/>
          </p:cNvSpPr>
          <p:nvPr/>
        </p:nvSpPr>
        <p:spPr bwMode="auto">
          <a:xfrm>
            <a:off x="107504" y="2061342"/>
            <a:ext cx="3024635" cy="7183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6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600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ru-RU" sz="36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36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=</a:t>
            </a:r>
            <a:endParaRPr lang="ru-RU" sz="3600" b="1" i="1" kern="10" dirty="0">
              <a:ln w="19050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3296942" y="1089818"/>
            <a:ext cx="1476515" cy="719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i="1" dirty="0" smtClean="0">
                <a:solidFill>
                  <a:schemeClr val="accent3"/>
                </a:solidFill>
                <a:latin typeface="Times New Roman" pitchFamily="18" charset="0"/>
              </a:rPr>
              <a:t>500</a:t>
            </a:r>
            <a:endParaRPr lang="ru-RU" altLang="ru-RU" sz="5400" b="1" i="1" dirty="0">
              <a:solidFill>
                <a:schemeClr val="accent3"/>
              </a:solidFill>
              <a:latin typeface="Times New Roman" pitchFamily="18" charset="0"/>
            </a:endParaRPr>
          </a:p>
        </p:txBody>
      </p:sp>
      <p:sp>
        <p:nvSpPr>
          <p:cNvPr id="9233" name="WordArt 18"/>
          <p:cNvSpPr>
            <a:spLocks noChangeArrowheads="1" noChangeShapeType="1" noTextEdit="1"/>
          </p:cNvSpPr>
          <p:nvPr/>
        </p:nvSpPr>
        <p:spPr bwMode="auto">
          <a:xfrm>
            <a:off x="1006475" y="3175793"/>
            <a:ext cx="19431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</a:t>
            </a:r>
            <a:r>
              <a:rPr lang="ru-RU" sz="3600" b="1" dirty="0">
                <a:solidFill>
                  <a:schemeClr val="accent3"/>
                </a:solidFill>
              </a:rPr>
              <a:t> </a:t>
            </a:r>
            <a:r>
              <a:rPr lang="ru-RU" sz="3600" b="1" dirty="0" smtClean="0">
                <a:solidFill>
                  <a:schemeClr val="accent3"/>
                </a:solidFill>
              </a:rPr>
              <a:t>•</a:t>
            </a:r>
            <a:r>
              <a:rPr lang="en-US" sz="3600" b="1" i="1" kern="10" dirty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ru-RU" sz="3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=</a:t>
            </a:r>
            <a:endParaRPr lang="ru-RU" sz="3600" b="1" i="1" kern="10" dirty="0">
              <a:ln w="19050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296942" y="2060574"/>
            <a:ext cx="1995138" cy="719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6000" i="1" kern="10" dirty="0">
                <a:ln w="19050">
                  <a:solidFill>
                    <a:schemeClr val="accent3"/>
                  </a:solidFill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6000" i="1" dirty="0" smtClean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6000" b="1" i="1" dirty="0" smtClean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altLang="ru-RU" sz="6000" b="1" i="1" dirty="0">
              <a:ln>
                <a:solidFill>
                  <a:schemeClr val="accent3"/>
                </a:solidFill>
              </a:ln>
              <a:solidFill>
                <a:schemeClr val="accent3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9231" name="WordArt 21"/>
          <p:cNvSpPr>
            <a:spLocks noChangeArrowheads="1" noChangeShapeType="1" noTextEdit="1"/>
          </p:cNvSpPr>
          <p:nvPr/>
        </p:nvSpPr>
        <p:spPr bwMode="auto">
          <a:xfrm>
            <a:off x="1763713" y="4149079"/>
            <a:ext cx="2736850" cy="6483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3132138" y="3068638"/>
            <a:ext cx="1162373" cy="719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6000" b="1" i="1" dirty="0" smtClean="0">
                <a:solidFill>
                  <a:schemeClr val="accent3"/>
                </a:solidFill>
                <a:latin typeface="Times New Roman" pitchFamily="18" charset="0"/>
              </a:rPr>
              <a:t>x</a:t>
            </a:r>
            <a:endParaRPr lang="ru-RU" altLang="ru-RU" sz="6000" b="1" i="1" dirty="0">
              <a:solidFill>
                <a:schemeClr val="accent3"/>
              </a:solidFill>
              <a:latin typeface="Times New Roman" pitchFamily="18" charset="0"/>
            </a:endParaRPr>
          </a:p>
        </p:txBody>
      </p:sp>
      <p:sp>
        <p:nvSpPr>
          <p:cNvPr id="11290" name="WordArt 26"/>
          <p:cNvSpPr>
            <a:spLocks noChangeArrowheads="1" noChangeShapeType="1" noTextEdit="1"/>
          </p:cNvSpPr>
          <p:nvPr/>
        </p:nvSpPr>
        <p:spPr bwMode="auto">
          <a:xfrm>
            <a:off x="2916238" y="5229225"/>
            <a:ext cx="5113337" cy="1109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Georgi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993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5363" name="Picture 3" descr="C:\Users\Оля\Desktop\мии и мики маус\i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511" y="2924944"/>
            <a:ext cx="387789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1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9236" grpId="0"/>
      <p:bldP spid="9235" grpId="0"/>
      <p:bldP spid="11280" grpId="0" animBg="1"/>
      <p:bldP spid="9233" grpId="0"/>
      <p:bldP spid="11283" grpId="0" animBg="1"/>
      <p:bldP spid="112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4" name="WordArt 144"/>
          <p:cNvSpPr>
            <a:spLocks noChangeArrowheads="1" noChangeShapeType="1" noTextEdit="1"/>
          </p:cNvSpPr>
          <p:nvPr/>
        </p:nvSpPr>
        <p:spPr bwMode="auto">
          <a:xfrm>
            <a:off x="6948488" y="848290"/>
            <a:ext cx="574675" cy="252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516" name="AutoShape 156"/>
          <p:cNvSpPr>
            <a:spLocks noChangeArrowheads="1"/>
          </p:cNvSpPr>
          <p:nvPr/>
        </p:nvSpPr>
        <p:spPr bwMode="auto">
          <a:xfrm>
            <a:off x="3563888" y="188640"/>
            <a:ext cx="5040560" cy="3024336"/>
          </a:xfrm>
          <a:prstGeom prst="wedgeRoundRectCallout">
            <a:avLst>
              <a:gd name="adj1" fmla="val -48473"/>
              <a:gd name="adj2" fmla="val 7495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При умножении любого числа на единицу всегда получается это же число 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. </a:t>
            </a:r>
            <a:endParaRPr lang="ru-RU" altLang="ru-RU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350" name="WordArt 157"/>
          <p:cNvSpPr>
            <a:spLocks noChangeArrowheads="1" noChangeShapeType="1" noTextEdit="1"/>
          </p:cNvSpPr>
          <p:nvPr/>
        </p:nvSpPr>
        <p:spPr bwMode="auto">
          <a:xfrm>
            <a:off x="2699792" y="5070474"/>
            <a:ext cx="5256584" cy="1052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 ∙ </a:t>
            </a:r>
            <a:r>
              <a:rPr lang="ru-RU" sz="3200" b="1" i="1" kern="10" dirty="0" smtClean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pt-BR" sz="3200" b="1" i="1" kern="10" dirty="0" smtClean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= a</a:t>
            </a:r>
            <a:endParaRPr lang="ru-RU" sz="3200" b="1" i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14" name="Picture 2" descr="C:\Users\Оля\Desktop\мии и мики маус\i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42" y="1628800"/>
            <a:ext cx="3024336" cy="36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5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помощники: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Микки Маус и Минни Маус!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Оля\Desktop\мии и мики маус\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48883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учебником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Решение примеров 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№ 412 (а – з), стр.68</a:t>
            </a:r>
          </a:p>
          <a:p>
            <a:r>
              <a:rPr lang="ru-RU" sz="3200" dirty="0" smtClean="0"/>
              <a:t>Задача № 407, стр. 68</a:t>
            </a:r>
          </a:p>
          <a:p>
            <a:r>
              <a:rPr lang="ru-RU" sz="3200" dirty="0" smtClean="0"/>
              <a:t>Задача № 410, стр.68</a:t>
            </a:r>
            <a:endParaRPr lang="ru-RU" sz="3200" dirty="0"/>
          </a:p>
        </p:txBody>
      </p:sp>
      <p:pic>
        <p:nvPicPr>
          <p:cNvPr id="10242" name="Picture 2" descr="C:\Users\Оля\Desktop\мии и мики маус\i (3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2808312" cy="344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я\Desktop\мии и мики маус\9201640_6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я\Desktop\мии и мики маус\i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28803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4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"/>
    </mc:Choice>
    <mc:Fallback xmlns="">
      <p:transition spd="slow" advTm="83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мии и мики маус\i (7)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65104"/>
            <a:ext cx="154228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я\Desktop\мии и мики маус\i (2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5874"/>
            <a:ext cx="150837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я\Desktop\мии и мики маус\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996" y="3900269"/>
            <a:ext cx="9144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Оля\Desktop\мии и мики маус\i (27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66346"/>
            <a:ext cx="201622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Оля\Desktop\мии и мики маус\i (27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1861740" cy="18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вальс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5801" y="5733256"/>
            <a:ext cx="609600" cy="609600"/>
          </a:xfrm>
          <a:prstGeom prst="rect">
            <a:avLst/>
          </a:prstGeom>
        </p:spPr>
      </p:pic>
      <p:pic>
        <p:nvPicPr>
          <p:cNvPr id="11" name="Picture 3" descr="C:\Users\Оля\Desktop\мии и мики маус\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64904"/>
            <a:ext cx="1177280" cy="13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Оля\Desktop\мии и мики маус\i (35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142" y="1458689"/>
            <a:ext cx="3985696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807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56"/>
    </mc:Choice>
    <mc:Fallback xmlns="">
      <p:transition spd="slow" advTm="116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6 C -0.05468 0.20093 -0.22361 0.30533 -0.37778 0.23125 C -0.53125 0.15672 -0.61128 -0.06759 -0.55677 -0.26875 C -0.50208 -0.47037 -0.33281 -0.57361 -0.17968 -0.49907 C -0.02552 -0.42523 0.05486 -0.20162 -0.00017 -0.00046 Z " pathEditMode="relative" rAng="6595590" ptsTypes="fffff"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12" y="-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C -0.04826 0.19861 -0.21337 0.30671 -0.36858 0.23958 C -0.52361 0.17268 -0.61024 -0.04399 -0.56198 -0.2426 C -0.51371 -0.44144 -0.34844 -0.54838 -0.19358 -0.48149 C -0.03837 -0.41459 0.04826 -0.19885 -8.33333E-7 4.07407E-6 Z " pathEditMode="relative" rAng="6478714" ptsTypes="fffff">
                                      <p:cBhvr>
                                        <p:cTn id="4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08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3 C -0.054 0.19815 -0.21355 0.30394 -0.35712 0.23426 C -0.5 0.16505 -0.57171 -0.05347 -0.51771 -0.25185 C -0.46337 -0.45046 -0.30348 -0.55532 -0.16077 -0.48588 C -0.01719 -0.4162 0.05416 -0.19884 0.00017 -0.00023 Z " pathEditMode="relative" rAng="6603430" ptsTypes="fffff">
                                      <p:cBhvr>
                                        <p:cTn id="4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3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C -0.04809 0.19792 -0.20989 0.30695 -0.36111 0.24167 C -0.51215 0.17639 -0.59566 -0.03842 -0.54757 -0.23634 C -0.49948 -0.43472 -0.33767 -0.54282 -0.18645 -0.47755 C -0.03541 -0.4125 0.04809 -0.19861 -3.61111E-6 -1.11111E-6 Z " pathEditMode="relative" rAng="6477881" ptsTypes="fffff">
                                      <p:cBhvr>
                                        <p:cTn id="5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96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C -0.05191 0.19653 -0.21424 0.30023 -0.36198 0.23079 C -0.50973 0.16135 -0.58716 -0.05532 -0.53507 -0.25185 C -0.48316 -0.44815 -0.32101 -0.55162 -0.17344 -0.48217 C -0.02552 -0.4125 0.05191 -0.19653 3.88889E-6 -2.59259E-6 Z " pathEditMode="relative" rAng="6566635" ptsTypes="fffff">
                                      <p:cBhvr>
                                        <p:cTn id="5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07732 C -0.00087 0.10625 0.01284 0.13843 0.01302 0.16528 C 0.01232 0.19352 0.00451 0.22292 -0.00295 0.25162 C -0.00886 0.28148 -0.02483 0.29815 -0.03976 0.31759 C -0.05382 0.33472 -0.0717 0.35255 -0.09636 0.35857 C -0.11806 0.36667 -0.14844 0.36366 -0.17847 0.35463 C -0.20608 0.34815 -0.23663 0.33333 -0.26545 0.31458 C -0.29427 0.29583 -0.32136 0.27431 -0.34445 0.25 C -0.36893 0.22384 -0.38906 0.19306 -0.40174 0.16157 C -0.41597 0.13056 -0.42518 0.09838 -0.42431 0.06944 C -0.42656 0.04097 -0.41875 0.01019 -0.40816 -0.01042 C -0.40156 -0.03426 -0.38646 -0.05718 -0.36563 -0.06806 C -0.34618 -0.07847 -0.31806 -0.07801 -0.28802 -0.06389 C -0.25781 -0.04606 -0.2349 -0.01643 -0.22361 0.01134 C -0.21424 0.03819 -0.21268 0.06968 -0.22153 0.09607 C -0.23403 0.12176 -0.2467 0.14259 -0.26719 0.15208 C -0.28768 0.16204 -0.28733 0.16759 -0.34358 0.15602 C -0.39653 0.15023 -0.43264 0.10764 -0.45938 0.08843 C -0.48316 0.06875 -0.49948 0.04444 -0.52101 0.01667 C -0.54358 -0.01574 -0.55695 -0.05208 -0.5658 -0.07986 C -0.57466 -0.10856 -0.57188 -0.13356 -0.56667 -0.1713 C -0.55816 -0.20787 -0.55122 -0.22292 -0.54011 -0.24583 C -0.52952 -0.26968 -0.51875 -0.29282 -0.50799 -0.31528 " pathEditMode="relative" rAng="1917395" ptsTypes="fffffffffffffffffffffff">
                                      <p:cBhvr>
                                        <p:cTn id="5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63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500"/>
                            </p:stCondLst>
                            <p:childTnLst>
                              <p:par>
                                <p:cTn id="7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500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3" presetID="64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2.5E-6 -0.6277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500"/>
                            </p:stCondLst>
                            <p:childTnLst>
                              <p:par>
                                <p:cTn id="116" presetID="1" presetClass="path" presetSubtype="0" repeatCount="10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C -0.17118 -0.0456 -0.2882 -0.23125 -0.26094 -0.41551 C -0.23229 -0.59861 -0.07101 -0.70995 0.09965 -0.66551 C 0.27135 -0.61921 0.38715 -0.43264 0.35903 -0.24907 C 0.33194 -0.06574 0.17048 0.04653 2.5E-6 -3.7037E-7 Z " pathEditMode="relative" rAng="11483671" ptsTypes="fffff"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-3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500"/>
                            </p:stCondLst>
                            <p:childTnLst>
                              <p:par>
                                <p:cTn id="1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63" presetClass="path" presetSubtype="0" repeatCount="10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61545 0.00092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6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4" presetID="6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C -0.01181 0.00787 -0.02517 0.01574 -0.03108 0.0257 C -0.03715 0.03681 -0.0401 0.04954 -0.04306 0.0625 C -0.04601 0.07547 -0.04306 0.08635 -0.0401 0.09838 C -0.03715 0.10926 -0.03264 0.1213 -0.02222 0.13102 C -0.01337 0.14098 0.00156 0.14908 0.01771 0.1551 C 0.03264 0.16111 0.05052 0.16505 0.06823 0.16713 C 0.08594 0.16899 0.10382 0.16899 0.12031 0.16713 C 0.13802 0.16505 0.15434 0.16019 0.16771 0.15209 C 0.18108 0.14514 0.19288 0.13611 0.19878 0.12524 C 0.20625 0.11528 0.20903 0.10139 0.20903 0.09028 C 0.21059 0.07963 0.20903 0.06644 0.20156 0.05556 C 0.19444 0.04561 0.18108 0.03774 0.16319 0.0338 C 0.14531 0.03079 0.12743 0.03473 0.11562 0.04167 C 0.10538 0.04861 0.09792 0.05949 0.09635 0.07246 C 0.09635 0.08542 0.09792 0.09723 0.10538 0.10741 C 0.11285 0.11736 0.11128 0.11922 0.1408 0.13218 C 0.16771 0.14607 0.19444 0.14213 0.21059 0.14306 C 0.22691 0.14306 0.24028 0.13912 0.25642 0.13519 C 0.27448 0.1301 0.28924 0.1213 0.29983 0.1132 C 0.31007 0.10533 0.31441 0.09537 0.32031 0.07963 C 0.32483 0.06343 0.32483 0.05556 0.32483 0.04352 C 0.32483 0.03172 0.32483 0.01968 0.32483 0.00787 " pathEditMode="relative" rAng="0" ptsTypes="fffffffffffffffffffffff">
                                      <p:cBhvr>
                                        <p:cTn id="1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41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3148 L -0.0066 -0.35324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8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-0.35324 L 0.00799 0.36945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3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8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36944 C -0.17848 0.36944 -0.33073 0.20995 -0.33073 0.01273 C -0.33073 -0.1845 -0.17848 -0.34445 0.00798 -0.34445 C 0.19461 -0.34445 0.34652 -0.1845 0.34652 0.01273 C 0.34652 0.20995 0.19461 0.36944 0.00798 0.36944 Z " pathEditMode="relative" rAng="10800000" ptsTypes="fffff"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8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36945 C -0.17639 0.36945 -0.32674 0.21667 -0.32674 0.02847 C -0.32674 -0.15972 -0.17639 -0.31273 0.00798 -0.31273 C 0.19253 -0.31273 0.34253 -0.15972 0.34253 0.02847 C 0.34253 0.21667 0.19253 0.36945 0.00798 0.36945 Z " pathEditMode="relative" rAng="10800000" ptsTypes="fffff">
                                      <p:cBhvr>
                                        <p:cTn id="1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36944 C -0.17014 0.36944 -0.3151 0.21203 -0.3151 0.01805 C -0.3151 -0.17616 -0.17014 -0.33403 0.00799 -0.33403 C 0.18594 -0.33403 0.33056 -0.17616 0.33056 0.01805 C 0.33056 0.21203 0.18594 0.36944 0.00799 0.36944 Z " pathEditMode="relative" rAng="10800000" ptsTypes="fffff">
                                      <p:cBhvr>
                                        <p:cTn id="1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6500"/>
                            </p:stCondLst>
                            <p:childTnLst>
                              <p:par>
                                <p:cTn id="191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36945 C 0.04184 0.48218 0.14914 0.52917 0.25 0.47199 C 0.34705 0.41922 0.40816 0.28982 0.37622 0.18079 C 0.34792 0.07848 0.25348 0.02755 0.16302 0.07801 C 0.08073 0.12385 0.02622 0.23403 0.05295 0.32848 C 0.07743 0.41482 0.15747 0.45996 0.23455 0.41852 C 0.30452 0.37871 0.35157 0.28588 0.32813 0.20741 C 0.30782 0.13681 0.24271 0.09607 0.17969 0.13264 C 0.1224 0.16389 0.08403 0.23727 0.10157 0.30186 C 0.11841 0.35857 0.16858 0.39236 0.21893 0.36436 C 0.26181 0.33959 0.29393 0.28426 0.27969 0.23403 C 0.26841 0.19167 0.23247 0.1676 0.19601 0.18727 C 0.16459 0.20209 0.14045 0.24028 0.15035 0.27315 C 0.1573 0.30139 0.179 0.3213 0.20243 0.31111 C 0.21997 0.29931 0.23577 0.28149 0.2316 0.26227 C 0.22882 0.24977 0.22188 0.23912 0.21146 0.24098 C 0.20643 0.24144 0.20313 0.24399 0.19966 0.24861 " pathEditMode="relative" rAng="9251931" ptsTypes="fffffffffffffffff">
                                      <p:cBhvr>
                                        <p:cTn id="1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4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90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9500"/>
                            </p:stCondLst>
                            <p:childTnLst>
                              <p:par>
                                <p:cTn id="20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500"/>
                            </p:stCondLst>
                            <p:childTnLst>
                              <p:par>
                                <p:cTn id="2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8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4500"/>
                            </p:stCondLst>
                            <p:childTnLst>
                              <p:par>
                                <p:cTn id="230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2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я\Desktop\мии и мики маус\9201640_6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Оля\Desktop\мии и мики маус\i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273630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6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(527 – 393)</a:t>
            </a:r>
            <a:r>
              <a:rPr lang="ru-RU" sz="2800" b="1" dirty="0"/>
              <a:t> </a:t>
            </a:r>
            <a:r>
              <a:rPr lang="ru-RU" sz="2800" b="1" dirty="0" smtClean="0"/>
              <a:t>• 8</a:t>
            </a:r>
          </a:p>
          <a:p>
            <a:r>
              <a:rPr lang="ru-RU" sz="2800" b="1" dirty="0" smtClean="0"/>
              <a:t>38 • 65 – 36 • 63</a:t>
            </a:r>
          </a:p>
          <a:p>
            <a:r>
              <a:rPr lang="ru-RU" sz="2800" b="1" dirty="0" smtClean="0"/>
              <a:t>127 •15 + 138 •32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067944" y="2362200"/>
            <a:ext cx="4680520" cy="38862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54</a:t>
            </a:r>
            <a:r>
              <a:rPr lang="ru-RU" sz="2800" b="1" dirty="0"/>
              <a:t> </a:t>
            </a:r>
            <a:r>
              <a:rPr lang="ru-RU" sz="2800" b="1" dirty="0" smtClean="0"/>
              <a:t>•23</a:t>
            </a:r>
            <a:r>
              <a:rPr lang="ru-RU" sz="2800" b="1" dirty="0"/>
              <a:t> </a:t>
            </a:r>
            <a:r>
              <a:rPr lang="ru-RU" sz="2800" b="1" dirty="0" smtClean="0"/>
              <a:t>•35</a:t>
            </a:r>
          </a:p>
          <a:p>
            <a:r>
              <a:rPr lang="ru-RU" sz="2800" b="1" dirty="0" smtClean="0"/>
              <a:t>(247 – 189) • (69 + 127)</a:t>
            </a:r>
          </a:p>
          <a:p>
            <a:r>
              <a:rPr lang="ru-RU" sz="2800" b="1" dirty="0" smtClean="0"/>
              <a:t>(1203 + 2837 – 1981)•21</a:t>
            </a:r>
            <a:endParaRPr lang="ru-RU" sz="2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ru-RU" dirty="0" smtClean="0"/>
              <a:t>вариант - №422 (а, б, в)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II </a:t>
            </a:r>
            <a:r>
              <a:rPr lang="ru-RU" dirty="0" smtClean="0"/>
              <a:t>вариант - №422 (г, д, е)</a:t>
            </a:r>
            <a:endParaRPr lang="ru-RU" dirty="0"/>
          </a:p>
        </p:txBody>
      </p:sp>
      <p:pic>
        <p:nvPicPr>
          <p:cNvPr id="17410" name="Picture 2" descr="C:\Users\Оля\Desktop\мии и мики маус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316835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8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3"/>
                </a:solidFill>
              </a:rPr>
              <a:t>П. 11 стр. 66 – 67,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3"/>
                </a:solidFill>
              </a:rPr>
              <a:t>вопросы на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3"/>
                </a:solidFill>
              </a:rPr>
              <a:t>стр. 67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3"/>
                </a:solidFill>
              </a:rPr>
              <a:t>№ 451, 452,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3"/>
                </a:solidFill>
              </a:rPr>
              <a:t> 455 (а –г)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pic>
        <p:nvPicPr>
          <p:cNvPr id="16386" name="Picture 2" descr="C:\Users\Оля\Desktop\мии и мики маус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32856"/>
            <a:ext cx="4492699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я\Desktop\мии и мики маус\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7848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3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>
            <a:normAutofit/>
          </a:bodyPr>
          <a:lstStyle/>
          <a:p>
            <a:pPr algn="ctr"/>
            <a:r>
              <a:rPr lang="ru-RU" alt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разминка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61339"/>
            <a:ext cx="7772400" cy="5550283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en-US" sz="3200" dirty="0" smtClean="0"/>
              <a:t>30 •9 </a:t>
            </a:r>
            <a:r>
              <a:rPr lang="ru-RU" sz="3200" dirty="0" smtClean="0"/>
              <a:t>= 2</a:t>
            </a:r>
            <a:r>
              <a:rPr lang="en-US" sz="3200" dirty="0" smtClean="0"/>
              <a:t>70</a:t>
            </a:r>
            <a:r>
              <a:rPr lang="ru-RU" sz="3200" dirty="0" smtClean="0"/>
              <a:t>         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en-US" sz="3200" dirty="0" smtClean="0"/>
              <a:t>7• 80</a:t>
            </a:r>
            <a:r>
              <a:rPr lang="ru-RU" sz="3200" dirty="0" smtClean="0"/>
              <a:t>= </a:t>
            </a:r>
            <a:r>
              <a:rPr lang="en-US" sz="3200" dirty="0" smtClean="0"/>
              <a:t>560</a:t>
            </a:r>
            <a:endParaRPr lang="ru-RU" sz="3200" dirty="0" smtClean="0"/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ru-RU" sz="3200" dirty="0" smtClean="0"/>
              <a:t>50•2 = 100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en-US" sz="3200" dirty="0" smtClean="0"/>
              <a:t>33 • 30 </a:t>
            </a:r>
            <a:r>
              <a:rPr lang="ru-RU" sz="3200" dirty="0" smtClean="0"/>
              <a:t>=</a:t>
            </a:r>
            <a:r>
              <a:rPr lang="en-US" sz="3200" dirty="0" smtClean="0"/>
              <a:t> 990</a:t>
            </a:r>
            <a:endParaRPr lang="ru-RU" sz="3200" dirty="0" smtClean="0"/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ru-RU" sz="3200" dirty="0" smtClean="0"/>
              <a:t>8•25=200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ru-RU" sz="3200" dirty="0" smtClean="0"/>
              <a:t>25•4=100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ru-RU" sz="3200" dirty="0" smtClean="0"/>
              <a:t>38•5=190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ru-RU" sz="3200" dirty="0" smtClean="0"/>
              <a:t>54•10=540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ru-RU" sz="3200" dirty="0" smtClean="0"/>
              <a:t>250</a:t>
            </a:r>
            <a:r>
              <a:rPr lang="en-US" sz="3200" dirty="0" smtClean="0"/>
              <a:t> •4 </a:t>
            </a:r>
            <a:r>
              <a:rPr lang="ru-RU" sz="3200" dirty="0" smtClean="0"/>
              <a:t>=</a:t>
            </a:r>
            <a:r>
              <a:rPr lang="en-US" sz="3200" dirty="0" smtClean="0"/>
              <a:t> 1000</a:t>
            </a:r>
            <a:endParaRPr lang="ru-RU" sz="3200" dirty="0" smtClean="0"/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ru-RU" sz="3200" dirty="0" smtClean="0"/>
              <a:t>15</a:t>
            </a:r>
            <a:r>
              <a:rPr lang="en-US" sz="3200" dirty="0" smtClean="0"/>
              <a:t> • 5 </a:t>
            </a:r>
            <a:r>
              <a:rPr lang="ru-RU" sz="3200" dirty="0" smtClean="0"/>
              <a:t>=</a:t>
            </a:r>
            <a:r>
              <a:rPr lang="en-US" sz="3200" dirty="0" smtClean="0"/>
              <a:t> 7</a:t>
            </a:r>
            <a:r>
              <a:rPr lang="ru-RU" sz="3200" dirty="0" smtClean="0"/>
              <a:t>5</a:t>
            </a:r>
          </a:p>
          <a:p>
            <a:pPr>
              <a:buFont typeface="Wingdings" pitchFamily="2" charset="2"/>
              <a:buNone/>
              <a:defRPr/>
            </a:pP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3246" y="1135702"/>
            <a:ext cx="71437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79700" y="1669256"/>
            <a:ext cx="71437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16978" y="2205037"/>
            <a:ext cx="71437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40434" y="2772006"/>
            <a:ext cx="71437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58873" y="3293588"/>
            <a:ext cx="71437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61591" y="3861047"/>
            <a:ext cx="71437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7866" y="4448568"/>
            <a:ext cx="71437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30752" y="5013176"/>
            <a:ext cx="71437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36888" y="5589240"/>
            <a:ext cx="95904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06749" y="6165304"/>
            <a:ext cx="71437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Picture 3" descr="C:\Users\Оля\Desktop\мии и мики маус\i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81420"/>
            <a:ext cx="24482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4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Лу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874047"/>
            <a:ext cx="5616624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251520" y="157689"/>
            <a:ext cx="8713787" cy="2447925"/>
          </a:xfrm>
          <a:prstGeom prst="wedgeRoundRectCallout">
            <a:avLst>
              <a:gd name="adj1" fmla="val 30533"/>
              <a:gd name="adj2" fmla="val 6763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dirty="0">
                <a:solidFill>
                  <a:schemeClr val="accent3"/>
                </a:solidFill>
                <a:latin typeface="Georgia" pitchFamily="18" charset="0"/>
              </a:rPr>
              <a:t>За всю историю человечества было придумано много способов умножения. </a:t>
            </a:r>
            <a:r>
              <a:rPr lang="ru-RU" altLang="ru-RU" sz="2400" b="1" i="1" dirty="0">
                <a:solidFill>
                  <a:schemeClr val="accent3"/>
                </a:solidFill>
                <a:latin typeface="Georgia" pitchFamily="18" charset="0"/>
              </a:rPr>
              <a:t>В</a:t>
            </a:r>
            <a:r>
              <a:rPr lang="ru-RU" altLang="ru-RU" sz="2400" b="1" i="1" dirty="0" smtClean="0">
                <a:solidFill>
                  <a:schemeClr val="accent3"/>
                </a:solidFill>
                <a:latin typeface="Georgia" pitchFamily="18" charset="0"/>
              </a:rPr>
              <a:t> </a:t>
            </a:r>
            <a:r>
              <a:rPr lang="ru-RU" altLang="ru-RU" sz="2400" b="1" i="1" dirty="0">
                <a:solidFill>
                  <a:schemeClr val="accent3"/>
                </a:solidFill>
                <a:latin typeface="Georgia" pitchFamily="18" charset="0"/>
              </a:rPr>
              <a:t>конце</a:t>
            </a:r>
            <a:r>
              <a:rPr lang="en-US" altLang="ru-RU" sz="2400" b="1" i="1" dirty="0">
                <a:solidFill>
                  <a:schemeClr val="accent3"/>
                </a:solidFill>
                <a:latin typeface="Georgia" pitchFamily="18" charset="0"/>
              </a:rPr>
              <a:t> XV</a:t>
            </a:r>
            <a:r>
              <a:rPr lang="ru-RU" altLang="ru-RU" sz="2400" b="1" i="1" dirty="0">
                <a:solidFill>
                  <a:schemeClr val="accent3"/>
                </a:solidFill>
                <a:latin typeface="Georgia" pitchFamily="18" charset="0"/>
              </a:rPr>
              <a:t> - начале </a:t>
            </a:r>
            <a:r>
              <a:rPr lang="en-US" altLang="ru-RU" sz="2400" b="1" i="1" dirty="0">
                <a:solidFill>
                  <a:schemeClr val="accent3"/>
                </a:solidFill>
                <a:latin typeface="Georgia" pitchFamily="18" charset="0"/>
              </a:rPr>
              <a:t>XVI</a:t>
            </a:r>
            <a:r>
              <a:rPr lang="ru-RU" altLang="ru-RU" sz="2400" b="1" i="1" dirty="0">
                <a:solidFill>
                  <a:schemeClr val="accent3"/>
                </a:solidFill>
                <a:latin typeface="Georgia" pitchFamily="18" charset="0"/>
              </a:rPr>
              <a:t> века итальянский математик Лука </a:t>
            </a:r>
            <a:r>
              <a:rPr lang="ru-RU" altLang="ru-RU" sz="2400" b="1" i="1" dirty="0" err="1">
                <a:solidFill>
                  <a:schemeClr val="accent3"/>
                </a:solidFill>
                <a:latin typeface="Georgia" pitchFamily="18" charset="0"/>
              </a:rPr>
              <a:t>Пачоли</a:t>
            </a:r>
            <a:r>
              <a:rPr lang="ru-RU" altLang="ru-RU" sz="2400" b="1" i="1" dirty="0">
                <a:solidFill>
                  <a:schemeClr val="accent3"/>
                </a:solidFill>
                <a:latin typeface="Georgia" pitchFamily="18" charset="0"/>
              </a:rPr>
              <a:t> </a:t>
            </a:r>
            <a:r>
              <a:rPr lang="ru-RU" altLang="ru-RU" sz="2400" b="1" i="1" dirty="0" smtClean="0">
                <a:solidFill>
                  <a:schemeClr val="accent3"/>
                </a:solidFill>
                <a:latin typeface="Georgia" pitchFamily="18" charset="0"/>
              </a:rPr>
              <a:t>привел </a:t>
            </a:r>
            <a:r>
              <a:rPr lang="ru-RU" altLang="ru-RU" sz="2400" b="1" i="1" dirty="0">
                <a:solidFill>
                  <a:schemeClr val="accent3"/>
                </a:solidFill>
                <a:latin typeface="Georgia" pitchFamily="18" charset="0"/>
              </a:rPr>
              <a:t>8 различных способов умножения в своём трактате об </a:t>
            </a:r>
            <a:r>
              <a:rPr lang="ru-RU" altLang="ru-RU" sz="2400" b="1" i="1" dirty="0" smtClean="0">
                <a:solidFill>
                  <a:schemeClr val="accent3"/>
                </a:solidFill>
                <a:latin typeface="Georgia" pitchFamily="18" charset="0"/>
              </a:rPr>
              <a:t>арифметике.</a:t>
            </a:r>
            <a:endParaRPr lang="ru-RU" altLang="ru-RU" sz="2400" b="1" i="1" dirty="0">
              <a:solidFill>
                <a:schemeClr val="accent2"/>
              </a:solidFill>
              <a:latin typeface="Georgia" pitchFamily="18" charset="0"/>
            </a:endParaRPr>
          </a:p>
        </p:txBody>
      </p:sp>
      <p:pic>
        <p:nvPicPr>
          <p:cNvPr id="3074" name="Picture 2" descr="C:\Users\Оля\Desktop\мии и мики маус\i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12976"/>
            <a:ext cx="30598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1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Уилья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680520" cy="496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79388" y="188913"/>
            <a:ext cx="8713787" cy="1368425"/>
            <a:chOff x="113" y="119"/>
            <a:chExt cx="5489" cy="862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113" y="119"/>
              <a:ext cx="5489" cy="862"/>
            </a:xfrm>
            <a:prstGeom prst="wedgeRoundRectCallout">
              <a:avLst>
                <a:gd name="adj1" fmla="val 32057"/>
                <a:gd name="adj2" fmla="val 149654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400" b="1" i="1" dirty="0">
                  <a:solidFill>
                    <a:schemeClr val="accent3"/>
                  </a:solidFill>
                  <a:latin typeface="Georgia" pitchFamily="18" charset="0"/>
                </a:rPr>
                <a:t>Знак умножения «косой </a:t>
              </a:r>
              <a:r>
                <a:rPr lang="ru-RU" altLang="ru-RU" sz="2400" b="1" i="1" dirty="0" smtClean="0">
                  <a:solidFill>
                    <a:schemeClr val="accent3"/>
                  </a:solidFill>
                  <a:latin typeface="Georgia" pitchFamily="18" charset="0"/>
                </a:rPr>
                <a:t>крест» «     </a:t>
              </a:r>
              <a:r>
                <a:rPr lang="ru-RU" altLang="ru-RU" sz="2400" b="1" i="1" dirty="0" smtClean="0">
                  <a:solidFill>
                    <a:schemeClr val="accent3"/>
                  </a:solidFill>
                  <a:latin typeface="Georgia" pitchFamily="18" charset="0"/>
                </a:rPr>
                <a:t>»  </a:t>
              </a:r>
              <a:r>
                <a:rPr lang="ru-RU" altLang="ru-RU" sz="2400" b="1" i="1" dirty="0">
                  <a:solidFill>
                    <a:schemeClr val="accent3"/>
                  </a:solidFill>
                  <a:latin typeface="Georgia" pitchFamily="18" charset="0"/>
                </a:rPr>
                <a:t>впервые  в 1631 году ввёл английский математик Уильям </a:t>
              </a:r>
              <a:r>
                <a:rPr lang="ru-RU" altLang="ru-RU" sz="2400" b="1" i="1" dirty="0" err="1">
                  <a:solidFill>
                    <a:schemeClr val="accent3"/>
                  </a:solidFill>
                  <a:latin typeface="Georgia" pitchFamily="18" charset="0"/>
                </a:rPr>
                <a:t>Оутред</a:t>
              </a:r>
              <a:r>
                <a:rPr lang="ru-RU" altLang="ru-RU" sz="2400" b="1" i="1" dirty="0">
                  <a:solidFill>
                    <a:schemeClr val="accent3"/>
                  </a:solidFill>
                  <a:latin typeface="Georgia" pitchFamily="18" charset="0"/>
                </a:rPr>
                <a:t> (1575 – 1660</a:t>
              </a:r>
              <a:r>
                <a:rPr lang="ru-RU" altLang="ru-RU" sz="2400" b="1" i="1" dirty="0" smtClean="0">
                  <a:solidFill>
                    <a:schemeClr val="accent3"/>
                  </a:solidFill>
                  <a:latin typeface="Georgia" pitchFamily="18" charset="0"/>
                </a:rPr>
                <a:t>).</a:t>
              </a:r>
              <a:endParaRPr lang="ru-RU" altLang="ru-RU" sz="2400" b="1" i="1" dirty="0">
                <a:solidFill>
                  <a:schemeClr val="accent3"/>
                </a:solidFill>
                <a:latin typeface="Georgia" pitchFamily="18" charset="0"/>
              </a:endParaRPr>
            </a:p>
          </p:txBody>
        </p:sp>
        <p:sp>
          <p:nvSpPr>
            <p:cNvPr id="4104" name="WordArt 7"/>
            <p:cNvSpPr>
              <a:spLocks noChangeArrowheads="1" noChangeShapeType="1" noTextEdit="1"/>
            </p:cNvSpPr>
            <p:nvPr/>
          </p:nvSpPr>
          <p:spPr bwMode="auto">
            <a:xfrm rot="2735809">
              <a:off x="3842" y="194"/>
              <a:ext cx="254" cy="258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9050">
                    <a:solidFill>
                      <a:schemeClr val="accent3"/>
                    </a:solidFill>
                    <a:round/>
                    <a:headEnd/>
                    <a:tailEnd/>
                  </a:ln>
                  <a:solidFill>
                    <a:schemeClr val="accent3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+</a:t>
              </a:r>
            </a:p>
          </p:txBody>
        </p:sp>
      </p:grpSp>
      <p:pic>
        <p:nvPicPr>
          <p:cNvPr id="4098" name="Picture 2" descr="C:\Users\Оля\Desktop\мии и мики маус\i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3356992"/>
            <a:ext cx="3160377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49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159438" y="260350"/>
            <a:ext cx="8534400" cy="1368425"/>
          </a:xfrm>
          <a:prstGeom prst="wedgeRoundRectCallout">
            <a:avLst>
              <a:gd name="adj1" fmla="val 36088"/>
              <a:gd name="adj2" fmla="val 11415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dirty="0" smtClean="0">
                <a:solidFill>
                  <a:schemeClr val="accent3"/>
                </a:solidFill>
                <a:latin typeface="Georgia" pitchFamily="18" charset="0"/>
              </a:rPr>
              <a:t>В 1698 году </a:t>
            </a:r>
            <a:r>
              <a:rPr lang="ru-RU" altLang="ru-RU" sz="2400" b="1" i="1" dirty="0">
                <a:solidFill>
                  <a:schemeClr val="accent3"/>
                </a:solidFill>
                <a:latin typeface="Georgia" pitchFamily="18" charset="0"/>
              </a:rPr>
              <a:t>немецкий математик </a:t>
            </a:r>
            <a:r>
              <a:rPr lang="ru-RU" altLang="ru-RU" sz="2400" b="1" i="1" dirty="0" err="1" smtClean="0">
                <a:solidFill>
                  <a:schemeClr val="accent3"/>
                </a:solidFill>
                <a:latin typeface="Georgia" pitchFamily="18" charset="0"/>
              </a:rPr>
              <a:t>Гортфрид</a:t>
            </a:r>
            <a:r>
              <a:rPr lang="ru-RU" altLang="ru-RU" sz="2400" b="1" i="1" dirty="0" smtClean="0">
                <a:solidFill>
                  <a:schemeClr val="accent3"/>
                </a:solidFill>
                <a:latin typeface="Georgia" pitchFamily="18" charset="0"/>
              </a:rPr>
              <a:t> Вильгельм Лейбниц </a:t>
            </a:r>
            <a:r>
              <a:rPr lang="ru-RU" altLang="ru-RU" sz="2400" b="1" i="1" dirty="0">
                <a:solidFill>
                  <a:schemeClr val="accent3"/>
                </a:solidFill>
                <a:latin typeface="Georgia" pitchFamily="18" charset="0"/>
              </a:rPr>
              <a:t>(1646 – 1716</a:t>
            </a:r>
            <a:r>
              <a:rPr lang="ru-RU" altLang="ru-RU" sz="2400" b="1" i="1" dirty="0" smtClean="0">
                <a:solidFill>
                  <a:schemeClr val="accent3"/>
                </a:solidFill>
                <a:latin typeface="Georgia" pitchFamily="18" charset="0"/>
              </a:rPr>
              <a:t>) </a:t>
            </a:r>
            <a:r>
              <a:rPr lang="ru-RU" altLang="ru-RU" sz="2400" b="1" i="1" dirty="0">
                <a:solidFill>
                  <a:schemeClr val="accent3"/>
                </a:solidFill>
                <a:latin typeface="Georgia" pitchFamily="18" charset="0"/>
              </a:rPr>
              <a:t>ввёл знак умножения «точка».</a:t>
            </a:r>
          </a:p>
        </p:txBody>
      </p:sp>
      <p:pic>
        <p:nvPicPr>
          <p:cNvPr id="5130" name="Picture 10" descr="Лейбни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3905"/>
          <a:stretch>
            <a:fillRect/>
          </a:stretch>
        </p:blipFill>
        <p:spPr bwMode="auto">
          <a:xfrm>
            <a:off x="159438" y="1772816"/>
            <a:ext cx="5203137" cy="489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Оля\Desktop\мии и мики маус\i (2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92896"/>
            <a:ext cx="2609670" cy="313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95536" y="35456"/>
            <a:ext cx="8534400" cy="2232248"/>
          </a:xfrm>
          <a:prstGeom prst="wedgeRoundRectCallout">
            <a:avLst>
              <a:gd name="adj1" fmla="val 23852"/>
              <a:gd name="adj2" fmla="val 9912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dirty="0" smtClean="0">
                <a:solidFill>
                  <a:schemeClr val="accent3"/>
                </a:solidFill>
                <a:latin typeface="Georgia" pitchFamily="18" charset="0"/>
              </a:rPr>
              <a:t>Автор «Толкового словаря живого великорусского языка» Владимир </a:t>
            </a:r>
            <a:r>
              <a:rPr lang="ru-RU" altLang="ru-RU" sz="2400" b="1" i="1" dirty="0">
                <a:solidFill>
                  <a:schemeClr val="accent3"/>
                </a:solidFill>
                <a:latin typeface="Georgia" pitchFamily="18" charset="0"/>
              </a:rPr>
              <a:t>Иванович Даль </a:t>
            </a:r>
            <a:r>
              <a:rPr lang="ru-RU" altLang="ru-RU" sz="2400" b="1" i="1" dirty="0" smtClean="0">
                <a:solidFill>
                  <a:schemeClr val="accent3"/>
                </a:solidFill>
                <a:latin typeface="Georgia" pitchFamily="18" charset="0"/>
              </a:rPr>
              <a:t>в </a:t>
            </a:r>
            <a:r>
              <a:rPr lang="ru-RU" altLang="ru-RU" sz="2400" b="1" i="1" dirty="0">
                <a:solidFill>
                  <a:schemeClr val="accent3"/>
                </a:solidFill>
                <a:latin typeface="Georgia" pitchFamily="18" charset="0"/>
              </a:rPr>
              <a:t>своем словаре пишет</a:t>
            </a:r>
            <a:r>
              <a:rPr lang="ru-RU" altLang="ru-RU" sz="2400" b="1" i="1" dirty="0" smtClean="0">
                <a:solidFill>
                  <a:schemeClr val="accent3"/>
                </a:solidFill>
                <a:latin typeface="Georgia" pitchFamily="18" charset="0"/>
              </a:rPr>
              <a:t>: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 «Умножать – </a:t>
            </a:r>
          </a:p>
          <a:p>
            <a:pPr algn="ctr" eaLnBrk="1" hangingPunct="1"/>
            <a:r>
              <a:rPr lang="ru-RU" alt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множить, увеличивать числом, </a:t>
            </a:r>
          </a:p>
          <a:p>
            <a:pPr algn="ctr" eaLnBrk="1" hangingPunct="1"/>
            <a:r>
              <a:rPr lang="ru-RU" altLang="ru-RU" sz="2400" b="1" i="1" dirty="0">
                <a:solidFill>
                  <a:srgbClr val="FF0000"/>
                </a:solidFill>
                <a:latin typeface="Georgia" pitchFamily="18" charset="0"/>
              </a:rPr>
              <a:t>к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оличеством!»</a:t>
            </a:r>
            <a:endParaRPr lang="ru-RU" altLang="ru-RU" sz="2400" b="1" dirty="0">
              <a:solidFill>
                <a:schemeClr val="accent3"/>
              </a:solidFill>
              <a:latin typeface="Georgia" pitchFamily="18" charset="0"/>
            </a:endParaRPr>
          </a:p>
        </p:txBody>
      </p:sp>
      <p:pic>
        <p:nvPicPr>
          <p:cNvPr id="6150" name="Picture 6" descr="Да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t="-2362" r="15172"/>
          <a:stretch>
            <a:fillRect/>
          </a:stretch>
        </p:blipFill>
        <p:spPr bwMode="auto">
          <a:xfrm>
            <a:off x="251520" y="2267704"/>
            <a:ext cx="4032448" cy="440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Оля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78" y="3501008"/>
            <a:ext cx="36724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56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195025" y="116633"/>
            <a:ext cx="8544163" cy="864096"/>
          </a:xfrm>
          <a:prstGeom prst="wedgeRoundRectCallout">
            <a:avLst>
              <a:gd name="adj1" fmla="val -38544"/>
              <a:gd name="adj2" fmla="val 26983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dirty="0">
                <a:solidFill>
                  <a:srgbClr val="993300"/>
                </a:solidFill>
                <a:latin typeface="Georgia" pitchFamily="18" charset="0"/>
              </a:rPr>
              <a:t>Значит ли это, что между </a:t>
            </a:r>
            <a:r>
              <a:rPr lang="ru-RU" altLang="ru-RU" sz="2400" b="1" i="1" dirty="0">
                <a:solidFill>
                  <a:srgbClr val="FF0000"/>
                </a:solidFill>
                <a:latin typeface="Georgia" pitchFamily="18" charset="0"/>
              </a:rPr>
              <a:t>умножением</a:t>
            </a:r>
            <a:r>
              <a:rPr lang="ru-RU" altLang="ru-RU" sz="2400" b="1" i="1" dirty="0">
                <a:solidFill>
                  <a:srgbClr val="993300"/>
                </a:solidFill>
                <a:latin typeface="Georgia" pitchFamily="18" charset="0"/>
              </a:rPr>
              <a:t> и </a:t>
            </a:r>
            <a:r>
              <a:rPr lang="ru-RU" altLang="ru-RU" sz="2400" b="1" i="1" dirty="0">
                <a:solidFill>
                  <a:srgbClr val="FF0000"/>
                </a:solidFill>
                <a:latin typeface="Georgia" pitchFamily="18" charset="0"/>
              </a:rPr>
              <a:t>сложением</a:t>
            </a:r>
            <a:r>
              <a:rPr lang="ru-RU" altLang="ru-RU" sz="2400" b="1" i="1" dirty="0">
                <a:solidFill>
                  <a:srgbClr val="993300"/>
                </a:solidFill>
                <a:latin typeface="Georgia" pitchFamily="18" charset="0"/>
              </a:rPr>
              <a:t> есть что-то общее? 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2018732" y="1070981"/>
            <a:ext cx="6718272" cy="2434846"/>
          </a:xfrm>
          <a:prstGeom prst="wedgeRoundRectCallout">
            <a:avLst>
              <a:gd name="adj1" fmla="val 34898"/>
              <a:gd name="adj2" fmla="val 47116"/>
              <a:gd name="adj3" fmla="val 16667"/>
            </a:avLst>
          </a:prstGeom>
          <a:solidFill>
            <a:srgbClr val="FFFF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dirty="0">
                <a:solidFill>
                  <a:schemeClr val="accent2"/>
                </a:solidFill>
                <a:latin typeface="Georgia" pitchFamily="18" charset="0"/>
              </a:rPr>
              <a:t>Умножение можно представить с помощью сложения. Например, я живу в трёхкомнатной квартире. В каждой комнате у меня </a:t>
            </a:r>
            <a:r>
              <a:rPr lang="ru-RU" altLang="ru-RU" sz="2400" b="1" i="1" dirty="0" smtClean="0">
                <a:solidFill>
                  <a:schemeClr val="accent2"/>
                </a:solidFill>
                <a:latin typeface="Georgia" pitchFamily="18" charset="0"/>
              </a:rPr>
              <a:t>весит светильник, в котором </a:t>
            </a:r>
            <a:r>
              <a:rPr lang="ru-RU" altLang="ru-RU" sz="2400" b="1" i="1" dirty="0">
                <a:solidFill>
                  <a:schemeClr val="accent2"/>
                </a:solidFill>
                <a:latin typeface="Georgia" pitchFamily="18" charset="0"/>
              </a:rPr>
              <a:t>по </a:t>
            </a:r>
            <a:r>
              <a:rPr lang="ru-RU" altLang="ru-RU" sz="2400" b="1" i="1" dirty="0" smtClean="0">
                <a:solidFill>
                  <a:schemeClr val="accent2"/>
                </a:solidFill>
                <a:latin typeface="Georgia" pitchFamily="18" charset="0"/>
              </a:rPr>
              <a:t>две лампочки. </a:t>
            </a:r>
            <a:r>
              <a:rPr lang="ru-RU" altLang="ru-RU" sz="2400" b="1" i="1" dirty="0">
                <a:solidFill>
                  <a:schemeClr val="accent2"/>
                </a:solidFill>
                <a:latin typeface="Georgia" pitchFamily="18" charset="0"/>
              </a:rPr>
              <a:t>Сколько всего </a:t>
            </a:r>
            <a:r>
              <a:rPr lang="ru-RU" altLang="ru-RU" sz="2400" b="1" i="1" dirty="0" smtClean="0">
                <a:solidFill>
                  <a:schemeClr val="accent2"/>
                </a:solidFill>
                <a:latin typeface="Georgia" pitchFamily="18" charset="0"/>
              </a:rPr>
              <a:t>лампочек?</a:t>
            </a:r>
            <a:endParaRPr lang="ru-RU" altLang="ru-RU" sz="2400" b="1" i="1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7414" name="WordArt 246"/>
          <p:cNvSpPr>
            <a:spLocks noChangeArrowheads="1" noChangeShapeType="1" noTextEdit="1"/>
          </p:cNvSpPr>
          <p:nvPr/>
        </p:nvSpPr>
        <p:spPr bwMode="auto">
          <a:xfrm rot="5400000">
            <a:off x="3259228" y="4286940"/>
            <a:ext cx="57467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7445" name="WordArt 277"/>
          <p:cNvSpPr>
            <a:spLocks noChangeArrowheads="1" noChangeShapeType="1" noTextEdit="1"/>
          </p:cNvSpPr>
          <p:nvPr/>
        </p:nvSpPr>
        <p:spPr bwMode="auto">
          <a:xfrm rot="5400000">
            <a:off x="5183981" y="4256882"/>
            <a:ext cx="57467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7506" name="WordArt 338"/>
          <p:cNvSpPr>
            <a:spLocks noChangeArrowheads="1" noChangeShapeType="1" noTextEdit="1"/>
          </p:cNvSpPr>
          <p:nvPr/>
        </p:nvSpPr>
        <p:spPr bwMode="auto">
          <a:xfrm>
            <a:off x="4498975" y="5661025"/>
            <a:ext cx="215900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7507" name="WordArt 339"/>
          <p:cNvSpPr>
            <a:spLocks noChangeArrowheads="1" noChangeShapeType="1" noTextEdit="1"/>
          </p:cNvSpPr>
          <p:nvPr/>
        </p:nvSpPr>
        <p:spPr bwMode="auto">
          <a:xfrm>
            <a:off x="5004364" y="5545262"/>
            <a:ext cx="7191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</a:t>
            </a:r>
          </a:p>
        </p:txBody>
      </p:sp>
      <p:pic>
        <p:nvPicPr>
          <p:cNvPr id="7171" name="Picture 3" descr="C:\Users\Оля\Desktop\мии и мики маус\i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110" y="3775406"/>
            <a:ext cx="1815078" cy="296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Оля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92" y="3559591"/>
            <a:ext cx="1428750" cy="20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Оля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906" y="3775406"/>
            <a:ext cx="1428750" cy="176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Оля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39" y="3559591"/>
            <a:ext cx="1428750" cy="198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Оля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90" y="5013176"/>
            <a:ext cx="1428750" cy="18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Оля\Desktop\мии и мики маус\1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5" y="2996952"/>
            <a:ext cx="1823707" cy="280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9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5" grpId="0" animBg="1"/>
      <p:bldP spid="7414" grpId="0"/>
      <p:bldP spid="7445" grpId="0"/>
      <p:bldP spid="7506" grpId="0"/>
      <p:bldP spid="75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287337" y="116632"/>
            <a:ext cx="8569325" cy="2160588"/>
          </a:xfrm>
          <a:prstGeom prst="wedgeRoundRectCallout">
            <a:avLst>
              <a:gd name="adj1" fmla="val 32376"/>
              <a:gd name="adj2" fmla="val 7547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i="1" dirty="0">
                <a:solidFill>
                  <a:srgbClr val="FF0000"/>
                </a:solidFill>
                <a:latin typeface="Georgia" pitchFamily="18" charset="0"/>
              </a:rPr>
              <a:t>Умножить число </a:t>
            </a:r>
            <a:r>
              <a:rPr lang="en-US" altLang="ru-RU" sz="3200" b="1" i="1" dirty="0">
                <a:solidFill>
                  <a:srgbClr val="6600FF"/>
                </a:solidFill>
                <a:latin typeface="Georgia" pitchFamily="18" charset="0"/>
              </a:rPr>
              <a:t>m</a:t>
            </a:r>
            <a:r>
              <a:rPr lang="ru-RU" altLang="ru-RU" sz="3200" b="1" i="1" dirty="0">
                <a:solidFill>
                  <a:srgbClr val="FF0000"/>
                </a:solidFill>
                <a:latin typeface="Georgia" pitchFamily="18" charset="0"/>
              </a:rPr>
              <a:t> на число </a:t>
            </a:r>
            <a:r>
              <a:rPr lang="en-US" altLang="ru-RU" sz="3200" b="1" i="1" dirty="0">
                <a:solidFill>
                  <a:srgbClr val="6600FF"/>
                </a:solidFill>
                <a:latin typeface="Georgia" pitchFamily="18" charset="0"/>
              </a:rPr>
              <a:t>n</a:t>
            </a:r>
            <a:r>
              <a:rPr lang="ru-RU" altLang="ru-RU" sz="3200" b="1" i="1" dirty="0">
                <a:solidFill>
                  <a:srgbClr val="FF0000"/>
                </a:solidFill>
                <a:latin typeface="Georgia" pitchFamily="18" charset="0"/>
              </a:rPr>
              <a:t> – это значит найти сумму </a:t>
            </a:r>
            <a:r>
              <a:rPr lang="en-US" altLang="ru-RU" sz="3200" b="1" i="1" dirty="0">
                <a:solidFill>
                  <a:srgbClr val="6600FF"/>
                </a:solidFill>
                <a:latin typeface="Georgia" pitchFamily="18" charset="0"/>
              </a:rPr>
              <a:t>n</a:t>
            </a:r>
            <a:r>
              <a:rPr lang="ru-RU" altLang="ru-RU" sz="3200" b="1" i="1" dirty="0">
                <a:solidFill>
                  <a:srgbClr val="FF0000"/>
                </a:solidFill>
                <a:latin typeface="Georgia" pitchFamily="18" charset="0"/>
              </a:rPr>
              <a:t> слагаемых, каждое из которых равно </a:t>
            </a:r>
            <a:r>
              <a:rPr lang="en-US" altLang="ru-RU" sz="3200" b="1" i="1" dirty="0">
                <a:solidFill>
                  <a:srgbClr val="6600FF"/>
                </a:solidFill>
                <a:latin typeface="Georgia" pitchFamily="18" charset="0"/>
              </a:rPr>
              <a:t>m</a:t>
            </a:r>
            <a:r>
              <a:rPr lang="ru-RU" altLang="ru-RU" sz="3200" b="1" i="1" dirty="0">
                <a:solidFill>
                  <a:srgbClr val="FF0000"/>
                </a:solidFill>
                <a:latin typeface="Georgia" pitchFamily="18" charset="0"/>
              </a:rPr>
              <a:t>.</a:t>
            </a:r>
            <a:endParaRPr lang="ru-RU" altLang="ru-RU" sz="3200" b="1" i="1" dirty="0">
              <a:solidFill>
                <a:srgbClr val="6600FF"/>
              </a:solidFill>
              <a:latin typeface="Georgia" pitchFamily="18" charset="0"/>
            </a:endParaRPr>
          </a:p>
        </p:txBody>
      </p: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611188" y="3284538"/>
            <a:ext cx="5473700" cy="649287"/>
            <a:chOff x="385" y="2069"/>
            <a:chExt cx="3448" cy="409"/>
          </a:xfrm>
        </p:grpSpPr>
        <p:sp>
          <p:nvSpPr>
            <p:cNvPr id="7175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85" y="2069"/>
              <a:ext cx="3448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m   n = m + m + ...</a:t>
              </a:r>
              <a:endPara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7176" name="Oval 7"/>
            <p:cNvSpPr>
              <a:spLocks noChangeArrowheads="1"/>
            </p:cNvSpPr>
            <p:nvPr/>
          </p:nvSpPr>
          <p:spPr bwMode="auto">
            <a:xfrm>
              <a:off x="839" y="2341"/>
              <a:ext cx="46" cy="54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8396" name="AutoShape 204"/>
          <p:cNvSpPr>
            <a:spLocks/>
          </p:cNvSpPr>
          <p:nvPr/>
        </p:nvSpPr>
        <p:spPr bwMode="auto">
          <a:xfrm rot="-5400000">
            <a:off x="4315619" y="2821781"/>
            <a:ext cx="441325" cy="3097213"/>
          </a:xfrm>
          <a:prstGeom prst="leftBrace">
            <a:avLst>
              <a:gd name="adj1" fmla="val 58483"/>
              <a:gd name="adj2" fmla="val 50000"/>
            </a:avLst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398" name="WordArt 206"/>
          <p:cNvSpPr>
            <a:spLocks noChangeArrowheads="1" noChangeShapeType="1" noTextEdit="1"/>
          </p:cNvSpPr>
          <p:nvPr/>
        </p:nvSpPr>
        <p:spPr bwMode="auto">
          <a:xfrm>
            <a:off x="4140200" y="4724400"/>
            <a:ext cx="8636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n </a:t>
            </a:r>
            <a:endParaRPr lang="ru-RU" sz="3200" b="1" i="1" kern="10">
              <a:ln w="19050">
                <a:solidFill>
                  <a:srgbClr val="FFCC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194" name="Picture 2" descr="C:\Users\Оля\Desktop\мии и мики маус\i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87687"/>
            <a:ext cx="2448272" cy="365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76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396" grpId="0" animBg="1"/>
      <p:bldP spid="839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5943</TotalTime>
  <Words>620</Words>
  <Application>Microsoft Office PowerPoint</Application>
  <PresentationFormat>Экран (4:3)</PresentationFormat>
  <Paragraphs>96</Paragraphs>
  <Slides>26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Эркер</vt:lpstr>
      <vt:lpstr>Формула</vt:lpstr>
      <vt:lpstr>Microsoft Equation 3.0</vt:lpstr>
      <vt:lpstr>Умножение натуральных  чисел и его свойства. 5 класс </vt:lpstr>
      <vt:lpstr>Наши помощники: Микки Маус и Минни Маус!</vt:lpstr>
      <vt:lpstr>Математическая разминка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ВЫЧИСЛИТЕ!</vt:lpstr>
      <vt:lpstr>Презентация PowerPoint</vt:lpstr>
      <vt:lpstr>Презентация PowerPoint</vt:lpstr>
      <vt:lpstr>Презентация PowerPoint</vt:lpstr>
      <vt:lpstr>Работа с учебником:</vt:lpstr>
      <vt:lpstr>Презентация PowerPoint</vt:lpstr>
      <vt:lpstr>Презентация PowerPoint</vt:lpstr>
      <vt:lpstr>Презентация PowerPoint</vt:lpstr>
      <vt:lpstr>Самостоятельная работа</vt:lpstr>
      <vt:lpstr>Домашнее задание: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89</cp:revision>
  <dcterms:created xsi:type="dcterms:W3CDTF">2014-10-27T15:01:41Z</dcterms:created>
  <dcterms:modified xsi:type="dcterms:W3CDTF">2015-02-19T16:31:00Z</dcterms:modified>
</cp:coreProperties>
</file>