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85" r:id="rId4"/>
    <p:sldId id="277" r:id="rId5"/>
    <p:sldId id="278" r:id="rId6"/>
    <p:sldId id="279" r:id="rId7"/>
    <p:sldId id="286" r:id="rId8"/>
    <p:sldId id="287" r:id="rId9"/>
    <p:sldId id="281" r:id="rId10"/>
    <p:sldId id="288" r:id="rId11"/>
    <p:sldId id="266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54758C-5DF3-4237-9022-000A41C3BBC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A944A1-F5E8-45D1-BAB9-0171B4EA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&#1057;&#1091;&#1087;&#1077;&#1088;%20&#1092;&#1080;&#1079;&#1082;&#1091;&#1083;&#1100;&#1090;&#1084;&#1080;&#1085;&#1091;&#1090;&#1082;&#1072;.ex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jpeg"/><Relationship Id="rId7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129590" cy="6500834"/>
          </a:xfrm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rgbClr val="FF0000"/>
                </a:solidFill>
              </a:rPr>
              <a:t/>
            </a:r>
            <a:br>
              <a:rPr lang="ru-RU" sz="4900" b="1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FF0000"/>
                </a:solidFill>
              </a:rPr>
              <a:t>Умножение одночлена </a:t>
            </a:r>
            <a:br>
              <a:rPr lang="ru-RU" sz="4900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FF0000"/>
                </a:solidFill>
              </a:rPr>
              <a:t>на многочлен </a:t>
            </a:r>
            <a:br>
              <a:rPr lang="ru-RU" sz="4900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5857892"/>
            <a:ext cx="60722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Сиренко Т. А., учитель математики МКОУ СОШ №3  </a:t>
            </a:r>
          </a:p>
          <a:p>
            <a:pPr algn="ctr"/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ст. Бекешевской </a:t>
            </a:r>
            <a:endParaRPr lang="ru-RU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2" action="ppaction://hlinkfile"/>
              </a:rPr>
              <a:t>ФИЗКУЛЬМИНУТКА</a:t>
            </a:r>
            <a:endParaRPr lang="ru-RU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User\Рабочий стол\рисунки из Инт\рисунок 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1811" y="5113777"/>
            <a:ext cx="1785918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457200" y="826070"/>
            <a:ext cx="22313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0" y="357166"/>
            <a:ext cx="8858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Письменная работа в тетрадях (САМОСТОЯТЕЛЬНО)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User\Рабочий стол\рисунки из Инт\рисунок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811" y="5113777"/>
            <a:ext cx="1785918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4348" y="1142984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 614. Выполните умножение: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1714488"/>
            <a:ext cx="48577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 smtClean="0">
                <a:latin typeface="+mj-lt"/>
              </a:rPr>
              <a:t>а) </a:t>
            </a:r>
            <a:r>
              <a:rPr lang="ru-RU" sz="2400" i="1" dirty="0" err="1" smtClean="0">
                <a:latin typeface="+mj-lt"/>
              </a:rPr>
              <a:t>2х</a:t>
            </a:r>
            <a:r>
              <a:rPr lang="ru-RU" sz="2400" i="1" baseline="30000" dirty="0" err="1" smtClean="0">
                <a:latin typeface="+mj-lt"/>
              </a:rPr>
              <a:t>3</a:t>
            </a:r>
            <a:r>
              <a:rPr lang="ru-RU" sz="2400" i="1" dirty="0" smtClean="0">
                <a:latin typeface="+mj-lt"/>
              </a:rPr>
              <a:t> – </a:t>
            </a:r>
            <a:r>
              <a:rPr lang="ru-RU" sz="2400" i="1" dirty="0" err="1" smtClean="0">
                <a:latin typeface="+mj-lt"/>
              </a:rPr>
              <a:t>14х</a:t>
            </a:r>
            <a:r>
              <a:rPr lang="ru-RU" sz="2400" i="1" baseline="30000" dirty="0" err="1" smtClean="0">
                <a:latin typeface="+mj-lt"/>
              </a:rPr>
              <a:t>2</a:t>
            </a:r>
            <a:r>
              <a:rPr lang="ru-RU" sz="2400" i="1" baseline="30000" dirty="0" smtClean="0">
                <a:latin typeface="+mj-lt"/>
              </a:rPr>
              <a:t>  </a:t>
            </a:r>
            <a:r>
              <a:rPr lang="ru-RU" sz="2400" i="1" dirty="0" smtClean="0"/>
              <a:t>- </a:t>
            </a:r>
            <a:r>
              <a:rPr lang="ru-RU" sz="2400" i="1" dirty="0" err="1" smtClean="0"/>
              <a:t>6х</a:t>
            </a:r>
            <a:endParaRPr lang="ru-RU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2285992"/>
            <a:ext cx="48577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 smtClean="0">
                <a:latin typeface="+mj-lt"/>
              </a:rPr>
              <a:t>б) -20</a:t>
            </a:r>
            <a:r>
              <a:rPr lang="en-US" sz="2400" i="1" dirty="0" err="1" smtClean="0">
                <a:latin typeface="+mj-lt"/>
              </a:rPr>
              <a:t>b</a:t>
            </a:r>
            <a:r>
              <a:rPr lang="en-US" sz="2400" i="1" baseline="30000" dirty="0" err="1" smtClean="0">
                <a:latin typeface="+mj-lt"/>
              </a:rPr>
              <a:t>4</a:t>
            </a:r>
            <a:r>
              <a:rPr lang="ru-RU" sz="2400" i="1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+</a:t>
            </a:r>
            <a:r>
              <a:rPr lang="ru-RU" sz="2400" i="1" dirty="0" smtClean="0">
                <a:latin typeface="+mj-lt"/>
              </a:rPr>
              <a:t> 1</a:t>
            </a:r>
            <a:r>
              <a:rPr lang="en-US" sz="2400" i="1" dirty="0" err="1" smtClean="0">
                <a:latin typeface="+mj-lt"/>
              </a:rPr>
              <a:t>2b</a:t>
            </a:r>
            <a:r>
              <a:rPr lang="en-US" sz="2400" i="1" baseline="30000" dirty="0" err="1" smtClean="0">
                <a:latin typeface="+mj-lt"/>
              </a:rPr>
              <a:t>3</a:t>
            </a:r>
            <a:r>
              <a:rPr lang="ru-RU" sz="2400" i="1" baseline="30000" dirty="0" smtClean="0">
                <a:latin typeface="+mj-lt"/>
              </a:rPr>
              <a:t>  </a:t>
            </a:r>
            <a:r>
              <a:rPr lang="en-US" sz="2400" i="1" baseline="30000" dirty="0" smtClean="0">
                <a:latin typeface="+mj-lt"/>
              </a:rPr>
              <a:t>+</a:t>
            </a:r>
            <a:r>
              <a:rPr lang="ru-RU" sz="2400" i="1" dirty="0" smtClean="0"/>
              <a:t> </a:t>
            </a:r>
            <a:r>
              <a:rPr lang="en-US" sz="2400" i="1" dirty="0" err="1" smtClean="0"/>
              <a:t>8b</a:t>
            </a:r>
            <a:r>
              <a:rPr lang="ru-RU" sz="2400" i="1" baseline="30000" dirty="0" smtClean="0"/>
              <a:t>2</a:t>
            </a:r>
            <a:endParaRPr lang="ru-RU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314324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 61</a:t>
            </a:r>
            <a:r>
              <a:rPr lang="en-US" dirty="0" smtClean="0"/>
              <a:t>7</a:t>
            </a:r>
            <a:r>
              <a:rPr lang="ru-RU" dirty="0" smtClean="0"/>
              <a:t>. Выполните умножение: (У ДОСКИ)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8169275" cy="1444625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844675"/>
            <a:ext cx="7854950" cy="2195513"/>
          </a:xfrm>
        </p:spPr>
        <p:txBody>
          <a:bodyPr/>
          <a:lstStyle/>
          <a:p>
            <a:pPr marR="0" algn="l" eaLnBrk="1" hangingPunct="1"/>
            <a:r>
              <a:rPr lang="ru-RU" sz="3200" smtClean="0"/>
              <a:t>Повторить </a:t>
            </a:r>
            <a:r>
              <a:rPr lang="ru-RU" sz="3200" smtClean="0"/>
              <a:t>правило </a:t>
            </a:r>
            <a:r>
              <a:rPr lang="ru-RU" sz="3200" dirty="0" smtClean="0"/>
              <a:t>(п. 2</a:t>
            </a:r>
            <a:r>
              <a:rPr lang="en-US" sz="3200" dirty="0" smtClean="0"/>
              <a:t>7</a:t>
            </a:r>
            <a:r>
              <a:rPr lang="ru-RU" sz="3200" dirty="0" smtClean="0"/>
              <a:t>),</a:t>
            </a:r>
          </a:p>
          <a:p>
            <a:pPr marR="0" algn="l" eaLnBrk="1" hangingPunct="1"/>
            <a:r>
              <a:rPr lang="ru-RU" sz="3200" dirty="0" smtClean="0"/>
              <a:t> решить задание  № 620 (</a:t>
            </a:r>
            <a:r>
              <a:rPr lang="ru-RU" sz="3200" i="1" dirty="0" smtClean="0"/>
              <a:t>а, б</a:t>
            </a:r>
            <a:r>
              <a:rPr lang="ru-RU" sz="3200" dirty="0" smtClean="0"/>
              <a:t>).</a:t>
            </a:r>
          </a:p>
        </p:txBody>
      </p: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2286000" y="296703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Lucida Sans Unicode" pitchFamily="34" charset="0"/>
              </a:rPr>
              <a:t/>
            </a:r>
            <a:br>
              <a:rPr lang="ru-RU" b="1">
                <a:latin typeface="Lucida Sans Unicode" pitchFamily="34" charset="0"/>
              </a:rPr>
            </a:br>
            <a:endParaRPr lang="ru-RU">
              <a:latin typeface="Lucida Sans Unicode" pitchFamily="34" charset="0"/>
            </a:endParaRPr>
          </a:p>
        </p:txBody>
      </p:sp>
      <p:pic>
        <p:nvPicPr>
          <p:cNvPr id="6" name="Picture 14" descr="baby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7325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00570"/>
            <a:ext cx="8183880" cy="1643074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Интересно ли было на уроке, почему?</a:t>
            </a:r>
            <a:endParaRPr lang="ru-RU" dirty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000100" y="3429000"/>
            <a:ext cx="1905000" cy="5000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понравилось, я доволен собой.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3714744" y="3286124"/>
            <a:ext cx="1905000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скучно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286512" y="3286124"/>
            <a:ext cx="1905000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грустно, я не всё усвоил (а)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Рисунок 4" descr="MCj04338180000%5b1%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000240"/>
            <a:ext cx="1143000" cy="1000125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857364"/>
            <a:ext cx="1006475" cy="1158875"/>
          </a:xfrm>
          <a:prstGeom prst="rect">
            <a:avLst/>
          </a:prstGeom>
          <a:noFill/>
        </p:spPr>
      </p:pic>
      <p:pic>
        <p:nvPicPr>
          <p:cNvPr id="39942" name="Picture 6" descr="imagesCALW36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857364"/>
            <a:ext cx="1443038" cy="1114425"/>
          </a:xfrm>
          <a:prstGeom prst="rect">
            <a:avLst/>
          </a:prstGeom>
          <a:noFill/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67971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285728"/>
            <a:ext cx="5488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ИТОГ     УРОКА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Повторить</a:t>
            </a:r>
          </a:p>
          <a:p>
            <a:pPr>
              <a:buNone/>
            </a:pPr>
            <a:r>
              <a:rPr lang="ru-RU" b="1" dirty="0" smtClean="0"/>
              <a:t>	правило умножения одночлена на одночлен, </a:t>
            </a:r>
          </a:p>
          <a:p>
            <a:pPr>
              <a:buNone/>
            </a:pPr>
            <a:r>
              <a:rPr lang="ru-RU" b="1" dirty="0" smtClean="0"/>
              <a:t>	применение алгоритма умножения одночлена на многочлен на практике.</a:t>
            </a:r>
          </a:p>
          <a:p>
            <a:pPr>
              <a:buNone/>
            </a:pPr>
            <a:r>
              <a:rPr lang="ru-RU" b="1" dirty="0" smtClean="0"/>
              <a:t>Обобщить полученные знания.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Маршрутный  лист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357298"/>
          <a:ext cx="742955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17"/>
                <a:gridCol w="2476517"/>
                <a:gridCol w="2476517"/>
              </a:tblGrid>
              <a:tr h="22145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6646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" descr="G:\замки\cervena_lhota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26250"/>
          <a:stretch>
            <a:fillRect/>
          </a:stretch>
        </p:blipFill>
        <p:spPr bwMode="auto">
          <a:xfrm>
            <a:off x="3428992" y="2214554"/>
            <a:ext cx="1404934" cy="1268730"/>
          </a:xfrm>
          <a:prstGeom prst="rect">
            <a:avLst/>
          </a:prstGeom>
          <a:noFill/>
        </p:spPr>
      </p:pic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785786" y="1714488"/>
            <a:ext cx="1643074" cy="1500198"/>
            <a:chOff x="1374" y="4374"/>
            <a:chExt cx="2640" cy="2880"/>
          </a:xfrm>
        </p:grpSpPr>
        <p:sp>
          <p:nvSpPr>
            <p:cNvPr id="68611" name="Oval 3"/>
            <p:cNvSpPr>
              <a:spLocks noChangeArrowheads="1"/>
            </p:cNvSpPr>
            <p:nvPr/>
          </p:nvSpPr>
          <p:spPr bwMode="auto">
            <a:xfrm>
              <a:off x="1374" y="4374"/>
              <a:ext cx="2640" cy="28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82353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612" name="Oval 4"/>
            <p:cNvSpPr>
              <a:spLocks noChangeArrowheads="1"/>
            </p:cNvSpPr>
            <p:nvPr/>
          </p:nvSpPr>
          <p:spPr bwMode="auto">
            <a:xfrm>
              <a:off x="1974" y="5274"/>
              <a:ext cx="240" cy="18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613" name="Oval 5"/>
            <p:cNvSpPr>
              <a:spLocks noChangeArrowheads="1"/>
            </p:cNvSpPr>
            <p:nvPr/>
          </p:nvSpPr>
          <p:spPr bwMode="auto">
            <a:xfrm>
              <a:off x="3174" y="5274"/>
              <a:ext cx="240" cy="18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615" name="Arc 7"/>
            <p:cNvSpPr>
              <a:spLocks/>
            </p:cNvSpPr>
            <p:nvPr/>
          </p:nvSpPr>
          <p:spPr bwMode="auto">
            <a:xfrm rot="18453019">
              <a:off x="3245" y="5083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616" name="Arc 8"/>
            <p:cNvSpPr>
              <a:spLocks/>
            </p:cNvSpPr>
            <p:nvPr/>
          </p:nvSpPr>
          <p:spPr bwMode="auto">
            <a:xfrm rot="3146981" flipH="1">
              <a:off x="1940" y="5098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617" name="AutoShape 9"/>
            <p:cNvSpPr>
              <a:spLocks noChangeArrowheads="1"/>
            </p:cNvSpPr>
            <p:nvPr/>
          </p:nvSpPr>
          <p:spPr bwMode="auto">
            <a:xfrm>
              <a:off x="2574" y="5454"/>
              <a:ext cx="360" cy="72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" name="Прямоугольник 16">
            <a:hlinkClick r:id="rId4" action="ppaction://hlinksldjump"/>
          </p:cNvPr>
          <p:cNvSpPr/>
          <p:nvPr/>
        </p:nvSpPr>
        <p:spPr>
          <a:xfrm>
            <a:off x="642910" y="4143380"/>
            <a:ext cx="2241062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Село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Пословиц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488" y="3714752"/>
            <a:ext cx="28652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Город Усердия</a:t>
            </a:r>
            <a:endParaRPr lang="ru-RU" sz="3200" b="1" dirty="0">
              <a:ln w="1905">
                <a:solidFill>
                  <a:schemeClr val="tx1">
                    <a:lumMod val="85000"/>
                    <a:lumOff val="1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71802" y="4357694"/>
            <a:ext cx="2438390" cy="1523994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285984" y="1285860"/>
            <a:ext cx="382205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Замок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Повторений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6000760" y="3929066"/>
            <a:ext cx="1643074" cy="1500198"/>
            <a:chOff x="1374" y="4374"/>
            <a:chExt cx="2640" cy="2880"/>
          </a:xfrm>
        </p:grpSpPr>
        <p:sp>
          <p:nvSpPr>
            <p:cNvPr id="22" name="Oval 3"/>
            <p:cNvSpPr>
              <a:spLocks noChangeArrowheads="1"/>
            </p:cNvSpPr>
            <p:nvPr/>
          </p:nvSpPr>
          <p:spPr bwMode="auto">
            <a:xfrm>
              <a:off x="1374" y="4374"/>
              <a:ext cx="2640" cy="28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82353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1974" y="5274"/>
              <a:ext cx="240" cy="18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3174" y="5274"/>
              <a:ext cx="240" cy="18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Arc 7"/>
            <p:cNvSpPr>
              <a:spLocks/>
            </p:cNvSpPr>
            <p:nvPr/>
          </p:nvSpPr>
          <p:spPr bwMode="auto">
            <a:xfrm rot="18453019">
              <a:off x="3245" y="5083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rc 8"/>
            <p:cNvSpPr>
              <a:spLocks/>
            </p:cNvSpPr>
            <p:nvPr/>
          </p:nvSpPr>
          <p:spPr bwMode="auto">
            <a:xfrm rot="3146981" flipH="1">
              <a:off x="1940" y="5098"/>
              <a:ext cx="180" cy="3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AutoShape 9"/>
            <p:cNvSpPr>
              <a:spLocks noChangeArrowheads="1"/>
            </p:cNvSpPr>
            <p:nvPr/>
          </p:nvSpPr>
          <p:spPr bwMode="auto">
            <a:xfrm>
              <a:off x="2574" y="5454"/>
              <a:ext cx="360" cy="72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500694" y="1285860"/>
            <a:ext cx="25717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Картинная </a:t>
            </a:r>
          </a:p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галерея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9" name="Рисунок 28" descr="72_1024">
            <a:hlinkClick r:id="rId7" action="ppaction://hlinksldjump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2071678"/>
            <a:ext cx="1843084" cy="154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Терминологический   диктант</a:t>
            </a:r>
          </a:p>
        </p:txBody>
      </p:sp>
      <p:pic>
        <p:nvPicPr>
          <p:cNvPr id="10243" name="Picture 6" descr="запоминай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1916113"/>
            <a:ext cx="3960812" cy="3529012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642910" y="117693"/>
            <a:ext cx="800105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Одночленом называют сумму числовых и буквенных множителей.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Буквенный множитель одночлена, записанного в стандартном виде, называют коэффициентом одночлена.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Целое выражение, которое содержит произведение чисел и букв, называют одночленом.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Сумма показателей степеней всех букв входящих в одночлен называемый степенью одночлена.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раскрыть скобки, перед которыми стоит знак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скобки надо опустить, сохранив знак каждого члена, который был заключен в скобки.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Когда раскрываем скобки, перед которыми стоит знак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скобки опускаем, и знаки членов, которые были заключены в скобки, меняют на противоположные.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Проверка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6972300" cy="48450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1. —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2. —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3. +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4. +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5. +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6. +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14678" y="3786190"/>
            <a:ext cx="5472122" cy="252317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«5»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ошибок нет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«4»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одна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ошибка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«3»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lang="ru-RU" sz="4400" i="1" dirty="0" smtClean="0"/>
              <a:t>три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ошибки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«2»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больше </a:t>
            </a:r>
            <a:r>
              <a:rPr lang="ru-RU" sz="4400" i="1" dirty="0" err="1" smtClean="0"/>
              <a:t>трё</a:t>
            </a:r>
            <a:r>
              <a:rPr kumimoji="0" lang="ru-RU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ошибок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00364" y="2571744"/>
            <a:ext cx="557216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hlinkClick r:id="rId2" action="ppaction://hlinksldjump"/>
              </a:rPr>
              <a:t>Выставим оценки</a:t>
            </a:r>
            <a:endParaRPr kumimoji="0" lang="ru-RU" sz="4100" b="1" i="0" u="none" strike="noStrike" kern="1200" cap="none" spc="0" normalizeH="0" baseline="0" noProof="0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Картинная галерея</a:t>
            </a:r>
          </a:p>
        </p:txBody>
      </p:sp>
      <p:pic>
        <p:nvPicPr>
          <p:cNvPr id="14339" name="Picture 5" descr="72_102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1989138"/>
            <a:ext cx="3765550" cy="3455987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4" y="1071546"/>
            <a:ext cx="3471858" cy="3543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Этот античный ученый побеждал на Олимпийских играх и впервые открыл математическую теорию музыки</a:t>
            </a:r>
            <a:r>
              <a:rPr lang="ru-RU" sz="14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5643578"/>
            <a:ext cx="4000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 smtClean="0">
                <a:latin typeface="+mj-lt"/>
              </a:rPr>
              <a:t>а) 3</a:t>
            </a:r>
            <a:r>
              <a:rPr lang="en-US" sz="2400" i="1" dirty="0" err="1" smtClean="0">
                <a:latin typeface="+mj-lt"/>
              </a:rPr>
              <a:t>ab</a:t>
            </a:r>
            <a:r>
              <a:rPr lang="en-US" sz="2400" i="1" dirty="0" smtClean="0">
                <a:latin typeface="+mj-lt"/>
              </a:rPr>
              <a:t> * (</a:t>
            </a:r>
            <a:r>
              <a:rPr lang="en-US" sz="2400" i="1" dirty="0" err="1" smtClean="0">
                <a:latin typeface="+mj-lt"/>
              </a:rPr>
              <a:t>a</a:t>
            </a:r>
            <a:r>
              <a:rPr lang="en-US" sz="2400" i="1" baseline="30000" dirty="0" err="1" smtClean="0">
                <a:latin typeface="+mj-lt"/>
              </a:rPr>
              <a:t>2</a:t>
            </a:r>
            <a:r>
              <a:rPr lang="ru-RU" sz="2400" i="1" dirty="0" smtClean="0">
                <a:latin typeface="+mj-lt"/>
              </a:rPr>
              <a:t> – </a:t>
            </a:r>
            <a:r>
              <a:rPr lang="en-US" sz="2400" i="1" dirty="0" err="1" smtClean="0">
                <a:latin typeface="+mj-lt"/>
              </a:rPr>
              <a:t>2ab</a:t>
            </a:r>
            <a:r>
              <a:rPr lang="ru-RU" sz="2400" i="1" baseline="30000" dirty="0" smtClean="0">
                <a:latin typeface="+mj-lt"/>
              </a:rPr>
              <a:t>  </a:t>
            </a:r>
            <a:r>
              <a:rPr lang="ru-RU" sz="2400" i="1" dirty="0" smtClean="0"/>
              <a:t> </a:t>
            </a:r>
            <a:r>
              <a:rPr lang="en-US" sz="2400" i="1" dirty="0" smtClean="0"/>
              <a:t>+b</a:t>
            </a:r>
            <a:r>
              <a:rPr lang="ru-RU" sz="2400" i="1" baseline="30000" dirty="0" smtClean="0"/>
              <a:t>2</a:t>
            </a:r>
            <a:r>
              <a:rPr lang="en-US" sz="2400" i="1" dirty="0" smtClean="0"/>
              <a:t>)=</a:t>
            </a:r>
            <a:endParaRPr lang="ru-RU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5643578"/>
            <a:ext cx="4000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 smtClean="0">
                <a:latin typeface="+mj-lt"/>
              </a:rPr>
              <a:t>3</a:t>
            </a:r>
            <a:r>
              <a:rPr lang="en-US" sz="2400" i="1" dirty="0" err="1" smtClean="0">
                <a:latin typeface="+mj-lt"/>
              </a:rPr>
              <a:t>a</a:t>
            </a:r>
            <a:r>
              <a:rPr lang="en-US" sz="2400" i="1" baseline="30000" dirty="0" err="1">
                <a:latin typeface="+mj-lt"/>
              </a:rPr>
              <a:t>3</a:t>
            </a:r>
            <a:r>
              <a:rPr lang="ru-RU" sz="2400" i="1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b</a:t>
            </a:r>
            <a:r>
              <a:rPr lang="ru-RU" sz="2400" i="1" dirty="0" smtClean="0">
                <a:latin typeface="+mj-lt"/>
              </a:rPr>
              <a:t>– </a:t>
            </a:r>
            <a:r>
              <a:rPr lang="en-US" sz="2400" i="1" dirty="0" err="1" smtClean="0">
                <a:latin typeface="+mj-lt"/>
              </a:rPr>
              <a:t>6a</a:t>
            </a:r>
            <a:r>
              <a:rPr lang="ru-RU" sz="2400" i="1" baseline="30000" dirty="0" smtClean="0"/>
              <a:t>2</a:t>
            </a:r>
            <a:r>
              <a:rPr lang="en-US" sz="2400" i="1" dirty="0" smtClean="0">
                <a:latin typeface="+mj-lt"/>
              </a:rPr>
              <a:t>b</a:t>
            </a:r>
            <a:r>
              <a:rPr lang="ru-RU" sz="2400" i="1" baseline="30000" dirty="0" smtClean="0">
                <a:latin typeface="+mj-lt"/>
              </a:rPr>
              <a:t> </a:t>
            </a:r>
            <a:r>
              <a:rPr lang="ru-RU" sz="2400" i="1" baseline="30000" dirty="0" smtClean="0"/>
              <a:t>2</a:t>
            </a:r>
            <a:r>
              <a:rPr lang="ru-RU" sz="2400" i="1" baseline="30000" dirty="0" smtClean="0">
                <a:latin typeface="+mj-lt"/>
              </a:rPr>
              <a:t> </a:t>
            </a:r>
            <a:r>
              <a:rPr lang="ru-RU" sz="2400" i="1" dirty="0" smtClean="0"/>
              <a:t> </a:t>
            </a:r>
            <a:r>
              <a:rPr lang="en-US" sz="2400" i="1" dirty="0" smtClean="0"/>
              <a:t>+</a:t>
            </a:r>
            <a:r>
              <a:rPr lang="en-US" sz="2400" i="1" dirty="0" err="1" smtClean="0"/>
              <a:t>3ab</a:t>
            </a:r>
            <a:r>
              <a:rPr lang="en-US" sz="2400" i="1" baseline="30000" dirty="0" err="1" smtClean="0"/>
              <a:t>3</a:t>
            </a:r>
            <a:endParaRPr lang="ru-RU" sz="24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785794"/>
            <a:ext cx="4214842" cy="42862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421484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928694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70C0"/>
                </a:solidFill>
                <a:hlinkClick r:id="rId3" action="ppaction://hlinksldjump"/>
              </a:rPr>
              <a:t>Пифагор</a:t>
            </a:r>
            <a:endParaRPr lang="ru-RU" dirty="0" smtClean="0">
              <a:solidFill>
                <a:srgbClr val="0070C0"/>
              </a:solidFill>
              <a:hlinkClick r:id="rId3" action="ppaction://hlinksldjump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539750" y="1219200"/>
            <a:ext cx="8147050" cy="487362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None/>
            </a:pPr>
            <a:r>
              <a:rPr lang="ru-RU" sz="4400" b="1" i="1" dirty="0" smtClean="0"/>
              <a:t>№1. Выполнить умножение одночленов:</a:t>
            </a:r>
            <a:endParaRPr lang="ru-RU" sz="4400" b="1" dirty="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400" i="1" dirty="0" smtClean="0"/>
              <a:t>а) 8с· (-5х) =</a:t>
            </a:r>
          </a:p>
          <a:p>
            <a:pPr eaLnBrk="1" hangingPunct="1">
              <a:buFont typeface="Wingdings 3" pitchFamily="18" charset="2"/>
              <a:buNone/>
            </a:pPr>
            <a:endParaRPr lang="ru-RU" sz="4400" i="1" dirty="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400" i="1" dirty="0" smtClean="0"/>
              <a:t>б) -3х·ху</a:t>
            </a:r>
            <a:r>
              <a:rPr lang="ru-RU" sz="4400" i="1" baseline="30000" dirty="0" smtClean="0"/>
              <a:t>2</a:t>
            </a:r>
            <a:r>
              <a:rPr lang="ru-RU" sz="4400" i="1" dirty="0" smtClean="0"/>
              <a:t>=</a:t>
            </a:r>
          </a:p>
          <a:p>
            <a:pPr eaLnBrk="1" hangingPunct="1">
              <a:buFont typeface="Wingdings 3" pitchFamily="18" charset="2"/>
              <a:buNone/>
            </a:pPr>
            <a:endParaRPr lang="ru-RU" sz="44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400" b="1" i="1" dirty="0" smtClean="0"/>
              <a:t>№2. Решите уравнения:</a:t>
            </a:r>
          </a:p>
          <a:p>
            <a:pPr>
              <a:buNone/>
            </a:pPr>
            <a:r>
              <a:rPr lang="ru-RU" sz="4400" i="1" dirty="0" smtClean="0"/>
              <a:t>а) 8х=24             </a:t>
            </a:r>
            <a:endParaRPr lang="ru-RU" sz="4400" dirty="0" smtClean="0"/>
          </a:p>
          <a:p>
            <a:pPr>
              <a:buNone/>
            </a:pPr>
            <a:endParaRPr lang="ru-RU" sz="4400" i="1" dirty="0" smtClean="0"/>
          </a:p>
          <a:p>
            <a:pPr>
              <a:buNone/>
            </a:pPr>
            <a:r>
              <a:rPr lang="ru-RU" sz="4400" i="1" dirty="0" smtClean="0"/>
              <a:t>б) -4у=28</a:t>
            </a:r>
            <a:endParaRPr lang="ru-RU" sz="4400" dirty="0" smtClean="0"/>
          </a:p>
          <a:p>
            <a:pPr eaLnBrk="1" hangingPunct="1">
              <a:buFont typeface="Wingdings 3" pitchFamily="18" charset="2"/>
              <a:buNone/>
            </a:pPr>
            <a:endParaRPr lang="ru-RU" sz="4400" i="1" dirty="0" smtClean="0"/>
          </a:p>
          <a:p>
            <a:pPr>
              <a:buNone/>
            </a:pPr>
            <a:r>
              <a:rPr lang="ru-RU" sz="4400" i="1" baseline="30000" dirty="0" smtClean="0"/>
              <a:t>  </a:t>
            </a:r>
            <a:r>
              <a:rPr lang="ru-RU" sz="4400" b="1" i="1" dirty="0" smtClean="0"/>
              <a:t>№3. Выполнить умножение одночлена на многочлен:</a:t>
            </a:r>
          </a:p>
          <a:p>
            <a:pPr>
              <a:buNone/>
            </a:pPr>
            <a:r>
              <a:rPr lang="ru-RU" sz="4400" i="1" dirty="0" smtClean="0"/>
              <a:t> </a:t>
            </a:r>
            <a:r>
              <a:rPr lang="ru-RU" sz="4400" i="1" dirty="0" err="1" smtClean="0"/>
              <a:t>2у</a:t>
            </a:r>
            <a:r>
              <a:rPr lang="ru-RU" sz="4400" i="1" dirty="0" smtClean="0"/>
              <a:t>· (у-1) =</a:t>
            </a:r>
            <a:endParaRPr lang="ru-RU" sz="4400" dirty="0" smtClean="0"/>
          </a:p>
          <a:p>
            <a:pPr eaLnBrk="1" hangingPunct="1">
              <a:buFont typeface="Wingdings 3" pitchFamily="18" charset="2"/>
              <a:buNone/>
            </a:pPr>
            <a:endParaRPr lang="ru-RU" sz="4400" dirty="0" smtClean="0"/>
          </a:p>
          <a:p>
            <a:pPr eaLnBrk="1" hangingPunct="1">
              <a:buFont typeface="Wingdings 3" pitchFamily="18" charset="2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hlinkClick r:id="rId2" action="ppaction://hlinksldjump"/>
              </a:rPr>
              <a:t>Решим устно задания</a:t>
            </a:r>
            <a:endParaRPr lang="ru-RU" dirty="0">
              <a:hlinkClick r:id="rId2" action="ppaction://hlinksldjump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1428736"/>
            <a:ext cx="20875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1" dirty="0">
                <a:latin typeface="+mn-lt"/>
                <a:cs typeface="+mn-cs"/>
              </a:rPr>
              <a:t>-40сх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5984" y="2214554"/>
            <a:ext cx="223361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1" dirty="0">
                <a:latin typeface="+mj-lt"/>
              </a:rPr>
              <a:t>-3х</a:t>
            </a:r>
            <a:r>
              <a:rPr lang="ru-RU" sz="2400" i="1" baseline="30000" dirty="0">
                <a:latin typeface="+mj-lt"/>
              </a:rPr>
              <a:t>2</a:t>
            </a:r>
            <a:r>
              <a:rPr lang="ru-RU" sz="2400" i="1" dirty="0">
                <a:latin typeface="+mj-lt"/>
              </a:rPr>
              <a:t>у</a:t>
            </a:r>
            <a:r>
              <a:rPr lang="ru-RU" sz="2400" i="1" baseline="30000" dirty="0">
                <a:latin typeface="+mj-lt"/>
              </a:rPr>
              <a:t>2</a:t>
            </a:r>
            <a:endParaRPr lang="ru-RU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85736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Наукой свет стоит,    ученьем люди живут.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2643182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красна книга письмом, а красна умом.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3286124"/>
            <a:ext cx="1727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+mn-lt"/>
              </a:rPr>
              <a:t>x = 3</a:t>
            </a:r>
            <a:endParaRPr lang="ru-RU" sz="2800" i="1" dirty="0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4071942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>
                <a:latin typeface="+mn-lt"/>
              </a:rPr>
              <a:t>y = - 7 </a:t>
            </a:r>
            <a:endParaRPr lang="ru-RU" sz="2400" i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371475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Кто грамоте горазд, тому не пропасть.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42910" y="571501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Учись доброму - так худое на ум не пойдет.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00298" y="5214950"/>
            <a:ext cx="12105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dirty="0">
                <a:latin typeface="+mn-lt"/>
              </a:rPr>
              <a:t>2y</a:t>
            </a:r>
            <a:r>
              <a:rPr lang="en-US" sz="2400" i="1" baseline="30000" dirty="0">
                <a:latin typeface="+mn-lt"/>
              </a:rPr>
              <a:t>2</a:t>
            </a:r>
            <a:r>
              <a:rPr lang="en-US" sz="2400" i="1" dirty="0">
                <a:latin typeface="+mn-lt"/>
              </a:rPr>
              <a:t> – 2y</a:t>
            </a:r>
            <a:endParaRPr lang="ru-RU" sz="2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450057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Знайка</a:t>
            </a:r>
            <a:r>
              <a:rPr lang="ru-RU" dirty="0" smtClean="0"/>
              <a:t> по дорожке  бежит, а незнайка на печи лежит.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515</TotalTime>
  <Words>419</Words>
  <Application>Microsoft Office PowerPoint</Application>
  <PresentationFormat>Экран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Умножение одночлена  на многочлен      </vt:lpstr>
      <vt:lpstr>Цели урока:</vt:lpstr>
      <vt:lpstr>Маршрутный  лист</vt:lpstr>
      <vt:lpstr>Терминологический   диктант</vt:lpstr>
      <vt:lpstr>Слайд 5</vt:lpstr>
      <vt:lpstr>Проверка </vt:lpstr>
      <vt:lpstr>Картинная галерея</vt:lpstr>
      <vt:lpstr>Пифагор</vt:lpstr>
      <vt:lpstr>Решим устно задания</vt:lpstr>
      <vt:lpstr>ФИЗКУЛЬМИНУТКА</vt:lpstr>
      <vt:lpstr>Слайд 11</vt:lpstr>
      <vt:lpstr>Слайд 12</vt:lpstr>
      <vt:lpstr>Интересно ли было на уроке, почему?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"Умножение многочлена на многочлен«  Тип урока:   урок закрепления и совершенствования знаний.</dc:title>
  <dc:creator>123</dc:creator>
  <cp:lastModifiedBy>User</cp:lastModifiedBy>
  <cp:revision>69</cp:revision>
  <dcterms:created xsi:type="dcterms:W3CDTF">2013-03-02T08:31:31Z</dcterms:created>
  <dcterms:modified xsi:type="dcterms:W3CDTF">2014-01-22T14:44:03Z</dcterms:modified>
</cp:coreProperties>
</file>